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9" r:id="rId4"/>
    <p:sldId id="261" r:id="rId5"/>
    <p:sldId id="262" r:id="rId6"/>
    <p:sldId id="264" r:id="rId7"/>
    <p:sldId id="266" r:id="rId8"/>
    <p:sldId id="267" r:id="rId9"/>
    <p:sldId id="265" r:id="rId10"/>
    <p:sldId id="268" r:id="rId11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D29"/>
    <a:srgbClr val="6F1851"/>
    <a:srgbClr val="6293E8"/>
    <a:srgbClr val="DEA924"/>
    <a:srgbClr val="9B0708"/>
    <a:srgbClr val="998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3"/>
    <p:restoredTop sz="94609"/>
  </p:normalViewPr>
  <p:slideViewPr>
    <p:cSldViewPr snapToGrid="0" snapToObjects="1">
      <p:cViewPr varScale="1">
        <p:scale>
          <a:sx n="107" d="100"/>
          <a:sy n="107" d="100"/>
        </p:scale>
        <p:origin x="965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335E1-3C01-4AFD-B8B7-A354BB1080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22F943-5CD9-4A75-82C2-1BD0D36C6D73}">
      <dgm:prSet custT="1"/>
      <dgm:spPr/>
      <dgm:t>
        <a:bodyPr/>
        <a:lstStyle/>
        <a:p>
          <a:r>
            <a:rPr lang="en-US" sz="1200" b="1" u="none" dirty="0"/>
            <a:t>Degree Advisors review the student account for graduation eligibility and provide feedback to the student. </a:t>
          </a:r>
        </a:p>
        <a:p>
          <a:endParaRPr lang="en-US" sz="1200" b="1" u="none" dirty="0"/>
        </a:p>
        <a:p>
          <a:r>
            <a:rPr lang="en-US" sz="1200" b="1" u="none" dirty="0"/>
            <a:t>Graduation Application is marked as ‘Evaluated by Registrar’. </a:t>
          </a:r>
        </a:p>
      </dgm:t>
    </dgm:pt>
    <dgm:pt modelId="{B4CC7AA3-A950-43FE-A756-D82DADB0214A}" type="parTrans" cxnId="{7ABD3726-A7DD-4958-958D-B73B2B32CD3E}">
      <dgm:prSet/>
      <dgm:spPr/>
      <dgm:t>
        <a:bodyPr/>
        <a:lstStyle/>
        <a:p>
          <a:endParaRPr lang="en-US"/>
        </a:p>
      </dgm:t>
    </dgm:pt>
    <dgm:pt modelId="{9C8ED3D2-9940-4DD9-A61B-285D4B421E8A}" type="sibTrans" cxnId="{7ABD3726-A7DD-4958-958D-B73B2B32CD3E}">
      <dgm:prSet/>
      <dgm:spPr/>
      <dgm:t>
        <a:bodyPr/>
        <a:lstStyle/>
        <a:p>
          <a:endParaRPr lang="en-US"/>
        </a:p>
      </dgm:t>
    </dgm:pt>
    <dgm:pt modelId="{115A2366-F6D4-4FB9-BBEA-FC97E99FE52D}">
      <dgm:prSet custT="1"/>
      <dgm:spPr/>
      <dgm:t>
        <a:bodyPr/>
        <a:lstStyle/>
        <a:p>
          <a:r>
            <a:rPr lang="en-US" sz="1200" b="1" dirty="0"/>
            <a:t>Once the Degree Advisor has changed the application status to ‘Evaluated by Registrar’, the student will receive feedback via their CSUS email.</a:t>
          </a:r>
        </a:p>
      </dgm:t>
    </dgm:pt>
    <dgm:pt modelId="{50937728-5D8B-4690-85DF-B15197A5AE6B}" type="parTrans" cxnId="{41833A2B-D0C1-4F78-84BE-B815DB699A2F}">
      <dgm:prSet/>
      <dgm:spPr/>
      <dgm:t>
        <a:bodyPr/>
        <a:lstStyle/>
        <a:p>
          <a:endParaRPr lang="en-US"/>
        </a:p>
      </dgm:t>
    </dgm:pt>
    <dgm:pt modelId="{A808C08B-09BA-4F45-8D4E-C6C0456173CB}" type="sibTrans" cxnId="{41833A2B-D0C1-4F78-84BE-B815DB699A2F}">
      <dgm:prSet/>
      <dgm:spPr/>
      <dgm:t>
        <a:bodyPr/>
        <a:lstStyle/>
        <a:p>
          <a:endParaRPr lang="en-US"/>
        </a:p>
      </dgm:t>
    </dgm:pt>
    <dgm:pt modelId="{7CE35D10-7716-44F2-9F2E-93C86CE46755}">
      <dgm:prSet custT="1"/>
      <dgm:spPr/>
      <dgm:t>
        <a:bodyPr/>
        <a:lstStyle/>
        <a:p>
          <a:pPr algn="ctr"/>
          <a:r>
            <a:rPr lang="en-US" sz="1200" b="1" dirty="0"/>
            <a:t>Students that have applied for graduation before the soft deadline are prioritized for review.</a:t>
          </a:r>
        </a:p>
      </dgm:t>
    </dgm:pt>
    <dgm:pt modelId="{1BDF15FA-38E7-4636-8B23-0F167838630E}" type="sibTrans" cxnId="{86D2C533-797C-48C2-B714-75638B341D18}">
      <dgm:prSet/>
      <dgm:spPr/>
      <dgm:t>
        <a:bodyPr/>
        <a:lstStyle/>
        <a:p>
          <a:endParaRPr lang="en-US"/>
        </a:p>
      </dgm:t>
    </dgm:pt>
    <dgm:pt modelId="{CEFFF90F-8F51-45B7-9F23-E02625071E0B}" type="parTrans" cxnId="{86D2C533-797C-48C2-B714-75638B341D18}">
      <dgm:prSet/>
      <dgm:spPr/>
      <dgm:t>
        <a:bodyPr/>
        <a:lstStyle/>
        <a:p>
          <a:endParaRPr lang="en-US"/>
        </a:p>
      </dgm:t>
    </dgm:pt>
    <dgm:pt modelId="{D66F1572-1624-4B72-A60D-BBDC4F7C6E84}">
      <dgm:prSet custT="1"/>
      <dgm:spPr/>
      <dgm:t>
        <a:bodyPr/>
        <a:lstStyle/>
        <a:p>
          <a:pPr algn="ctr"/>
          <a:r>
            <a:rPr lang="en-US" sz="1200" b="1" dirty="0"/>
            <a:t>The graduation application is routed to the Degree Advisor liaison in the Office of the University Registrar.</a:t>
          </a:r>
        </a:p>
        <a:p>
          <a:pPr algn="ctr"/>
          <a:endParaRPr lang="en-US" sz="1200" b="1" dirty="0"/>
        </a:p>
        <a:p>
          <a:pPr algn="ctr"/>
          <a:r>
            <a:rPr lang="en-US" sz="1200" b="1" dirty="0"/>
            <a:t>The student’s major/minor department is able to leave feedback on the student application at any time. </a:t>
          </a:r>
        </a:p>
      </dgm:t>
    </dgm:pt>
    <dgm:pt modelId="{0C65C1F9-8D66-46FF-9AF6-70A8E6829359}" type="sibTrans" cxnId="{59E85352-2FB4-4223-961E-CF4EC3868D36}">
      <dgm:prSet/>
      <dgm:spPr/>
      <dgm:t>
        <a:bodyPr/>
        <a:lstStyle/>
        <a:p>
          <a:endParaRPr lang="en-US"/>
        </a:p>
      </dgm:t>
    </dgm:pt>
    <dgm:pt modelId="{CEEDCB23-20E2-475E-A4BD-80924A6EAD22}" type="parTrans" cxnId="{59E85352-2FB4-4223-961E-CF4EC3868D36}">
      <dgm:prSet/>
      <dgm:spPr/>
      <dgm:t>
        <a:bodyPr/>
        <a:lstStyle/>
        <a:p>
          <a:endParaRPr lang="en-US"/>
        </a:p>
      </dgm:t>
    </dgm:pt>
    <dgm:pt modelId="{D7577AF4-7E91-48D4-B430-CB80B135148C}" type="pres">
      <dgm:prSet presAssocID="{6DC335E1-3C01-4AFD-B8B7-A354BB108044}" presName="Name0" presStyleCnt="0">
        <dgm:presLayoutVars>
          <dgm:dir/>
          <dgm:resizeHandles val="exact"/>
        </dgm:presLayoutVars>
      </dgm:prSet>
      <dgm:spPr/>
    </dgm:pt>
    <dgm:pt modelId="{2B189732-B4F9-4267-A450-EE4B5F108CF5}" type="pres">
      <dgm:prSet presAssocID="{D66F1572-1624-4B72-A60D-BBDC4F7C6E84}" presName="node" presStyleLbl="node1" presStyleIdx="0" presStyleCnt="4">
        <dgm:presLayoutVars>
          <dgm:bulletEnabled val="1"/>
        </dgm:presLayoutVars>
      </dgm:prSet>
      <dgm:spPr/>
    </dgm:pt>
    <dgm:pt modelId="{41AE12EB-8A05-4D93-A58D-B086A0B037CC}" type="pres">
      <dgm:prSet presAssocID="{0C65C1F9-8D66-46FF-9AF6-70A8E6829359}" presName="sibTrans" presStyleLbl="sibTrans2D1" presStyleIdx="0" presStyleCnt="3"/>
      <dgm:spPr/>
    </dgm:pt>
    <dgm:pt modelId="{C1F7F0C3-6C5F-40FD-B666-06643408042F}" type="pres">
      <dgm:prSet presAssocID="{0C65C1F9-8D66-46FF-9AF6-70A8E6829359}" presName="connectorText" presStyleLbl="sibTrans2D1" presStyleIdx="0" presStyleCnt="3"/>
      <dgm:spPr/>
    </dgm:pt>
    <dgm:pt modelId="{59BD26FC-9C2E-4283-9284-C2C242C1F4B9}" type="pres">
      <dgm:prSet presAssocID="{7CE35D10-7716-44F2-9F2E-93C86CE46755}" presName="node" presStyleLbl="node1" presStyleIdx="1" presStyleCnt="4">
        <dgm:presLayoutVars>
          <dgm:bulletEnabled val="1"/>
        </dgm:presLayoutVars>
      </dgm:prSet>
      <dgm:spPr/>
    </dgm:pt>
    <dgm:pt modelId="{4C51EB40-F290-44D3-9885-99A81062EE10}" type="pres">
      <dgm:prSet presAssocID="{1BDF15FA-38E7-4636-8B23-0F167838630E}" presName="sibTrans" presStyleLbl="sibTrans2D1" presStyleIdx="1" presStyleCnt="3"/>
      <dgm:spPr/>
    </dgm:pt>
    <dgm:pt modelId="{A4B6DFF1-3096-4262-BAFE-3F831B539A7E}" type="pres">
      <dgm:prSet presAssocID="{1BDF15FA-38E7-4636-8B23-0F167838630E}" presName="connectorText" presStyleLbl="sibTrans2D1" presStyleIdx="1" presStyleCnt="3"/>
      <dgm:spPr/>
    </dgm:pt>
    <dgm:pt modelId="{58EA4B0C-C6DF-4A31-9929-4385C4DFDCEB}" type="pres">
      <dgm:prSet presAssocID="{5722F943-5CD9-4A75-82C2-1BD0D36C6D73}" presName="node" presStyleLbl="node1" presStyleIdx="2" presStyleCnt="4">
        <dgm:presLayoutVars>
          <dgm:bulletEnabled val="1"/>
        </dgm:presLayoutVars>
      </dgm:prSet>
      <dgm:spPr/>
    </dgm:pt>
    <dgm:pt modelId="{507A3D30-E8E9-465C-9B79-2084A0E06B0C}" type="pres">
      <dgm:prSet presAssocID="{9C8ED3D2-9940-4DD9-A61B-285D4B421E8A}" presName="sibTrans" presStyleLbl="sibTrans2D1" presStyleIdx="2" presStyleCnt="3"/>
      <dgm:spPr/>
    </dgm:pt>
    <dgm:pt modelId="{762D908D-FAAF-4013-959D-4293CCC81103}" type="pres">
      <dgm:prSet presAssocID="{9C8ED3D2-9940-4DD9-A61B-285D4B421E8A}" presName="connectorText" presStyleLbl="sibTrans2D1" presStyleIdx="2" presStyleCnt="3"/>
      <dgm:spPr/>
    </dgm:pt>
    <dgm:pt modelId="{C5E27834-057D-4EA9-BD52-7FBF64675A71}" type="pres">
      <dgm:prSet presAssocID="{115A2366-F6D4-4FB9-BBEA-FC97E99FE52D}" presName="node" presStyleLbl="node1" presStyleIdx="3" presStyleCnt="4">
        <dgm:presLayoutVars>
          <dgm:bulletEnabled val="1"/>
        </dgm:presLayoutVars>
      </dgm:prSet>
      <dgm:spPr/>
    </dgm:pt>
  </dgm:ptLst>
  <dgm:cxnLst>
    <dgm:cxn modelId="{2BDF1503-3F5E-4BA2-AFE5-5B15FE286278}" type="presOf" srcId="{0C65C1F9-8D66-46FF-9AF6-70A8E6829359}" destId="{41AE12EB-8A05-4D93-A58D-B086A0B037CC}" srcOrd="0" destOrd="0" presId="urn:microsoft.com/office/officeart/2005/8/layout/process1"/>
    <dgm:cxn modelId="{7ABD3726-A7DD-4958-958D-B73B2B32CD3E}" srcId="{6DC335E1-3C01-4AFD-B8B7-A354BB108044}" destId="{5722F943-5CD9-4A75-82C2-1BD0D36C6D73}" srcOrd="2" destOrd="0" parTransId="{B4CC7AA3-A950-43FE-A756-D82DADB0214A}" sibTransId="{9C8ED3D2-9940-4DD9-A61B-285D4B421E8A}"/>
    <dgm:cxn modelId="{41833A2B-D0C1-4F78-84BE-B815DB699A2F}" srcId="{6DC335E1-3C01-4AFD-B8B7-A354BB108044}" destId="{115A2366-F6D4-4FB9-BBEA-FC97E99FE52D}" srcOrd="3" destOrd="0" parTransId="{50937728-5D8B-4690-85DF-B15197A5AE6B}" sibTransId="{A808C08B-09BA-4F45-8D4E-C6C0456173CB}"/>
    <dgm:cxn modelId="{86D2C533-797C-48C2-B714-75638B341D18}" srcId="{6DC335E1-3C01-4AFD-B8B7-A354BB108044}" destId="{7CE35D10-7716-44F2-9F2E-93C86CE46755}" srcOrd="1" destOrd="0" parTransId="{CEFFF90F-8F51-45B7-9F23-E02625071E0B}" sibTransId="{1BDF15FA-38E7-4636-8B23-0F167838630E}"/>
    <dgm:cxn modelId="{B8D2FA62-F040-4D33-979F-696780AB1DDD}" type="presOf" srcId="{9C8ED3D2-9940-4DD9-A61B-285D4B421E8A}" destId="{507A3D30-E8E9-465C-9B79-2084A0E06B0C}" srcOrd="0" destOrd="0" presId="urn:microsoft.com/office/officeart/2005/8/layout/process1"/>
    <dgm:cxn modelId="{ED4F9747-13F3-4BA6-831E-72B7C53434A1}" type="presOf" srcId="{115A2366-F6D4-4FB9-BBEA-FC97E99FE52D}" destId="{C5E27834-057D-4EA9-BD52-7FBF64675A71}" srcOrd="0" destOrd="0" presId="urn:microsoft.com/office/officeart/2005/8/layout/process1"/>
    <dgm:cxn modelId="{59E85352-2FB4-4223-961E-CF4EC3868D36}" srcId="{6DC335E1-3C01-4AFD-B8B7-A354BB108044}" destId="{D66F1572-1624-4B72-A60D-BBDC4F7C6E84}" srcOrd="0" destOrd="0" parTransId="{CEEDCB23-20E2-475E-A4BD-80924A6EAD22}" sibTransId="{0C65C1F9-8D66-46FF-9AF6-70A8E6829359}"/>
    <dgm:cxn modelId="{744C9372-B50C-45D0-8DCF-89A1AD2A9195}" type="presOf" srcId="{5722F943-5CD9-4A75-82C2-1BD0D36C6D73}" destId="{58EA4B0C-C6DF-4A31-9929-4385C4DFDCEB}" srcOrd="0" destOrd="0" presId="urn:microsoft.com/office/officeart/2005/8/layout/process1"/>
    <dgm:cxn modelId="{8F81767C-7C67-4721-A063-F9B1E11E42BE}" type="presOf" srcId="{7CE35D10-7716-44F2-9F2E-93C86CE46755}" destId="{59BD26FC-9C2E-4283-9284-C2C242C1F4B9}" srcOrd="0" destOrd="0" presId="urn:microsoft.com/office/officeart/2005/8/layout/process1"/>
    <dgm:cxn modelId="{5FA52595-CC16-4D7D-B92E-CF67C41C2878}" type="presOf" srcId="{1BDF15FA-38E7-4636-8B23-0F167838630E}" destId="{A4B6DFF1-3096-4262-BAFE-3F831B539A7E}" srcOrd="1" destOrd="0" presId="urn:microsoft.com/office/officeart/2005/8/layout/process1"/>
    <dgm:cxn modelId="{0AB31D99-A9C3-4B1E-87BC-AAB9FE25B5F1}" type="presOf" srcId="{9C8ED3D2-9940-4DD9-A61B-285D4B421E8A}" destId="{762D908D-FAAF-4013-959D-4293CCC81103}" srcOrd="1" destOrd="0" presId="urn:microsoft.com/office/officeart/2005/8/layout/process1"/>
    <dgm:cxn modelId="{05300DAF-52B6-4084-93D2-62081EAB43C8}" type="presOf" srcId="{6DC335E1-3C01-4AFD-B8B7-A354BB108044}" destId="{D7577AF4-7E91-48D4-B430-CB80B135148C}" srcOrd="0" destOrd="0" presId="urn:microsoft.com/office/officeart/2005/8/layout/process1"/>
    <dgm:cxn modelId="{C6067EB0-C632-4A8F-9B14-A29A08F94067}" type="presOf" srcId="{D66F1572-1624-4B72-A60D-BBDC4F7C6E84}" destId="{2B189732-B4F9-4267-A450-EE4B5F108CF5}" srcOrd="0" destOrd="0" presId="urn:microsoft.com/office/officeart/2005/8/layout/process1"/>
    <dgm:cxn modelId="{5737CDCC-91F9-43AA-9F7D-2A489230086D}" type="presOf" srcId="{1BDF15FA-38E7-4636-8B23-0F167838630E}" destId="{4C51EB40-F290-44D3-9885-99A81062EE10}" srcOrd="0" destOrd="0" presId="urn:microsoft.com/office/officeart/2005/8/layout/process1"/>
    <dgm:cxn modelId="{705556F7-70D1-4300-B538-69FC3A670C31}" type="presOf" srcId="{0C65C1F9-8D66-46FF-9AF6-70A8E6829359}" destId="{C1F7F0C3-6C5F-40FD-B666-06643408042F}" srcOrd="1" destOrd="0" presId="urn:microsoft.com/office/officeart/2005/8/layout/process1"/>
    <dgm:cxn modelId="{CE4709C2-5D00-4610-8ADC-09A4E3A56F51}" type="presParOf" srcId="{D7577AF4-7E91-48D4-B430-CB80B135148C}" destId="{2B189732-B4F9-4267-A450-EE4B5F108CF5}" srcOrd="0" destOrd="0" presId="urn:microsoft.com/office/officeart/2005/8/layout/process1"/>
    <dgm:cxn modelId="{3AA42DA4-A60C-44D4-A000-841B1367ADA5}" type="presParOf" srcId="{D7577AF4-7E91-48D4-B430-CB80B135148C}" destId="{41AE12EB-8A05-4D93-A58D-B086A0B037CC}" srcOrd="1" destOrd="0" presId="urn:microsoft.com/office/officeart/2005/8/layout/process1"/>
    <dgm:cxn modelId="{1E59F3F5-C921-4D60-965F-84B933B07244}" type="presParOf" srcId="{41AE12EB-8A05-4D93-A58D-B086A0B037CC}" destId="{C1F7F0C3-6C5F-40FD-B666-06643408042F}" srcOrd="0" destOrd="0" presId="urn:microsoft.com/office/officeart/2005/8/layout/process1"/>
    <dgm:cxn modelId="{21F9D3CD-0D8C-4201-9368-6321B0FC0477}" type="presParOf" srcId="{D7577AF4-7E91-48D4-B430-CB80B135148C}" destId="{59BD26FC-9C2E-4283-9284-C2C242C1F4B9}" srcOrd="2" destOrd="0" presId="urn:microsoft.com/office/officeart/2005/8/layout/process1"/>
    <dgm:cxn modelId="{3E073341-9A9C-4B75-A13B-4453699D61B2}" type="presParOf" srcId="{D7577AF4-7E91-48D4-B430-CB80B135148C}" destId="{4C51EB40-F290-44D3-9885-99A81062EE10}" srcOrd="3" destOrd="0" presId="urn:microsoft.com/office/officeart/2005/8/layout/process1"/>
    <dgm:cxn modelId="{268224E5-D7A5-4F1F-9030-B52B15346974}" type="presParOf" srcId="{4C51EB40-F290-44D3-9885-99A81062EE10}" destId="{A4B6DFF1-3096-4262-BAFE-3F831B539A7E}" srcOrd="0" destOrd="0" presId="urn:microsoft.com/office/officeart/2005/8/layout/process1"/>
    <dgm:cxn modelId="{FF9F67CF-E5B2-4598-9FE3-E7AC44262559}" type="presParOf" srcId="{D7577AF4-7E91-48D4-B430-CB80B135148C}" destId="{58EA4B0C-C6DF-4A31-9929-4385C4DFDCEB}" srcOrd="4" destOrd="0" presId="urn:microsoft.com/office/officeart/2005/8/layout/process1"/>
    <dgm:cxn modelId="{26BB963D-FBC2-487C-8E75-79C12A30A94F}" type="presParOf" srcId="{D7577AF4-7E91-48D4-B430-CB80B135148C}" destId="{507A3D30-E8E9-465C-9B79-2084A0E06B0C}" srcOrd="5" destOrd="0" presId="urn:microsoft.com/office/officeart/2005/8/layout/process1"/>
    <dgm:cxn modelId="{C95D6F37-DBFA-419B-A76F-003DD6D36335}" type="presParOf" srcId="{507A3D30-E8E9-465C-9B79-2084A0E06B0C}" destId="{762D908D-FAAF-4013-959D-4293CCC81103}" srcOrd="0" destOrd="0" presId="urn:microsoft.com/office/officeart/2005/8/layout/process1"/>
    <dgm:cxn modelId="{A57D9DE0-AC81-490B-B013-0486591FC8B2}" type="presParOf" srcId="{D7577AF4-7E91-48D4-B430-CB80B135148C}" destId="{C5E27834-057D-4EA9-BD52-7FBF64675A7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89732-B4F9-4267-A450-EE4B5F108CF5}">
      <dsp:nvSpPr>
        <dsp:cNvPr id="0" name=""/>
        <dsp:cNvSpPr/>
      </dsp:nvSpPr>
      <dsp:spPr>
        <a:xfrm>
          <a:off x="3224" y="154889"/>
          <a:ext cx="1409634" cy="2795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The graduation application is routed to the Degree Advisor liaison in the Office of the University Registrar.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The student’s major/minor department is able to leave feedback on the student application at any time. </a:t>
          </a:r>
        </a:p>
      </dsp:txBody>
      <dsp:txXfrm>
        <a:off x="44511" y="196176"/>
        <a:ext cx="1327060" cy="2713392"/>
      </dsp:txXfrm>
    </dsp:sp>
    <dsp:sp modelId="{41AE12EB-8A05-4D93-A58D-B086A0B037CC}">
      <dsp:nvSpPr>
        <dsp:cNvPr id="0" name=""/>
        <dsp:cNvSpPr/>
      </dsp:nvSpPr>
      <dsp:spPr>
        <a:xfrm>
          <a:off x="1553821" y="1378078"/>
          <a:ext cx="298842" cy="349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553821" y="1447996"/>
        <a:ext cx="209189" cy="209753"/>
      </dsp:txXfrm>
    </dsp:sp>
    <dsp:sp modelId="{59BD26FC-9C2E-4283-9284-C2C242C1F4B9}">
      <dsp:nvSpPr>
        <dsp:cNvPr id="0" name=""/>
        <dsp:cNvSpPr/>
      </dsp:nvSpPr>
      <dsp:spPr>
        <a:xfrm>
          <a:off x="1976711" y="154889"/>
          <a:ext cx="1409634" cy="2795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Students that have applied for graduation before the soft deadline are prioritized for review.</a:t>
          </a:r>
        </a:p>
      </dsp:txBody>
      <dsp:txXfrm>
        <a:off x="2017998" y="196176"/>
        <a:ext cx="1327060" cy="2713392"/>
      </dsp:txXfrm>
    </dsp:sp>
    <dsp:sp modelId="{4C51EB40-F290-44D3-9885-99A81062EE10}">
      <dsp:nvSpPr>
        <dsp:cNvPr id="0" name=""/>
        <dsp:cNvSpPr/>
      </dsp:nvSpPr>
      <dsp:spPr>
        <a:xfrm>
          <a:off x="3527309" y="1378078"/>
          <a:ext cx="298842" cy="349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27309" y="1447996"/>
        <a:ext cx="209189" cy="209753"/>
      </dsp:txXfrm>
    </dsp:sp>
    <dsp:sp modelId="{58EA4B0C-C6DF-4A31-9929-4385C4DFDCEB}">
      <dsp:nvSpPr>
        <dsp:cNvPr id="0" name=""/>
        <dsp:cNvSpPr/>
      </dsp:nvSpPr>
      <dsp:spPr>
        <a:xfrm>
          <a:off x="3950199" y="154889"/>
          <a:ext cx="1409634" cy="2795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/>
            <a:t>Degree Advisors review the student account for graduation eligibility and provide feedback to the student.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u="none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/>
            <a:t>Graduation Application is marked as ‘Evaluated by Registrar’. </a:t>
          </a:r>
        </a:p>
      </dsp:txBody>
      <dsp:txXfrm>
        <a:off x="3991486" y="196176"/>
        <a:ext cx="1327060" cy="2713392"/>
      </dsp:txXfrm>
    </dsp:sp>
    <dsp:sp modelId="{507A3D30-E8E9-465C-9B79-2084A0E06B0C}">
      <dsp:nvSpPr>
        <dsp:cNvPr id="0" name=""/>
        <dsp:cNvSpPr/>
      </dsp:nvSpPr>
      <dsp:spPr>
        <a:xfrm>
          <a:off x="5500797" y="1378078"/>
          <a:ext cx="298842" cy="349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500797" y="1447996"/>
        <a:ext cx="209189" cy="209753"/>
      </dsp:txXfrm>
    </dsp:sp>
    <dsp:sp modelId="{C5E27834-057D-4EA9-BD52-7FBF64675A71}">
      <dsp:nvSpPr>
        <dsp:cNvPr id="0" name=""/>
        <dsp:cNvSpPr/>
      </dsp:nvSpPr>
      <dsp:spPr>
        <a:xfrm>
          <a:off x="5923687" y="154889"/>
          <a:ext cx="1409634" cy="2795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Once the Degree Advisor has changed the application status to ‘Evaluated by Registrar’, the student will receive feedback via their CSUS email.</a:t>
          </a:r>
        </a:p>
      </dsp:txBody>
      <dsp:txXfrm>
        <a:off x="5964974" y="196176"/>
        <a:ext cx="1327060" cy="271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EE680F-D551-3C43-9E5E-E511F0A09D9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1DB2D78-313D-8545-A0CE-E5FC3163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9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2027" y="1887278"/>
            <a:ext cx="6162686" cy="633027"/>
          </a:xfrm>
        </p:spPr>
        <p:txBody>
          <a:bodyPr anchor="t"/>
          <a:lstStyle>
            <a:lvl1pPr algn="l">
              <a:defRPr sz="30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32027" y="2520306"/>
            <a:ext cx="6162686" cy="332622"/>
          </a:xfrm>
        </p:spPr>
        <p:txBody>
          <a:bodyPr anchor="b"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3242" y="204789"/>
            <a:ext cx="6635750" cy="35503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A924"/>
              </a:buClr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ght)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2027" y="1887278"/>
            <a:ext cx="6162686" cy="633027"/>
          </a:xfrm>
        </p:spPr>
        <p:txBody>
          <a:bodyPr anchor="t"/>
          <a:lstStyle>
            <a:lvl1pPr algn="l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32027" y="2520306"/>
            <a:ext cx="6162686" cy="332622"/>
          </a:xfrm>
        </p:spPr>
        <p:txBody>
          <a:bodyPr anchor="b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87278"/>
            <a:ext cx="7772400" cy="633027"/>
          </a:xfrm>
        </p:spPr>
        <p:txBody>
          <a:bodyPr anchor="t"/>
          <a:lstStyle>
            <a:lvl1pPr algn="ctr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54656"/>
            <a:ext cx="7772400" cy="332622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87278"/>
            <a:ext cx="7772400" cy="633027"/>
          </a:xfrm>
        </p:spPr>
        <p:txBody>
          <a:bodyPr anchor="t"/>
          <a:lstStyle>
            <a:lvl1pPr algn="ctr">
              <a:defRPr sz="30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520306"/>
            <a:ext cx="7772400" cy="332622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B3D29"/>
                </a:solidFill>
              </a:defRPr>
            </a:lvl1pPr>
            <a:lvl2pPr>
              <a:defRPr sz="1800">
                <a:solidFill>
                  <a:srgbClr val="0B3D29"/>
                </a:solidFill>
              </a:defRPr>
            </a:lvl2pPr>
            <a:lvl3pPr>
              <a:defRPr sz="1500">
                <a:solidFill>
                  <a:srgbClr val="0B3D29"/>
                </a:solidFill>
              </a:defRPr>
            </a:lvl3pPr>
            <a:lvl4pPr>
              <a:defRPr sz="1350">
                <a:solidFill>
                  <a:srgbClr val="0B3D29"/>
                </a:solidFill>
              </a:defRPr>
            </a:lvl4pPr>
            <a:lvl5pPr>
              <a:defRPr sz="1350">
                <a:solidFill>
                  <a:srgbClr val="0B3D2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B3D29"/>
                </a:solidFill>
              </a:defRPr>
            </a:lvl1pPr>
            <a:lvl2pPr>
              <a:defRPr sz="1800">
                <a:solidFill>
                  <a:srgbClr val="0B3D29"/>
                </a:solidFill>
              </a:defRPr>
            </a:lvl2pPr>
            <a:lvl3pPr>
              <a:defRPr sz="1500">
                <a:solidFill>
                  <a:srgbClr val="0B3D29"/>
                </a:solidFill>
              </a:defRPr>
            </a:lvl3pPr>
            <a:lvl4pPr>
              <a:defRPr sz="1350">
                <a:solidFill>
                  <a:srgbClr val="0B3D29"/>
                </a:solidFill>
              </a:defRPr>
            </a:lvl4pPr>
            <a:lvl5pPr>
              <a:defRPr sz="1350">
                <a:solidFill>
                  <a:srgbClr val="0B3D2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B3D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rgbClr val="0B3D29"/>
                </a:solidFill>
              </a:defRPr>
            </a:lvl1pPr>
            <a:lvl2pPr>
              <a:defRPr sz="1500">
                <a:solidFill>
                  <a:srgbClr val="0B3D29"/>
                </a:solidFill>
              </a:defRPr>
            </a:lvl2pPr>
            <a:lvl3pPr>
              <a:defRPr sz="1350">
                <a:solidFill>
                  <a:srgbClr val="0B3D29"/>
                </a:solidFill>
              </a:defRPr>
            </a:lvl3pPr>
            <a:lvl4pPr>
              <a:defRPr sz="1200">
                <a:solidFill>
                  <a:srgbClr val="0B3D29"/>
                </a:solidFill>
              </a:defRPr>
            </a:lvl4pPr>
            <a:lvl5pPr>
              <a:defRPr sz="1200">
                <a:solidFill>
                  <a:srgbClr val="0B3D29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B3D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rgbClr val="0B3D29"/>
                </a:solidFill>
              </a:defRPr>
            </a:lvl1pPr>
            <a:lvl2pPr>
              <a:defRPr sz="1500">
                <a:solidFill>
                  <a:srgbClr val="0B3D29"/>
                </a:solidFill>
              </a:defRPr>
            </a:lvl2pPr>
            <a:lvl3pPr>
              <a:defRPr sz="1350">
                <a:solidFill>
                  <a:srgbClr val="0B3D29"/>
                </a:solidFill>
              </a:defRPr>
            </a:lvl3pPr>
            <a:lvl4pPr>
              <a:defRPr sz="1200">
                <a:solidFill>
                  <a:srgbClr val="0B3D29"/>
                </a:solidFill>
              </a:defRPr>
            </a:lvl4pPr>
            <a:lvl5pPr>
              <a:defRPr sz="1200">
                <a:solidFill>
                  <a:srgbClr val="0B3D29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" y="378651"/>
            <a:ext cx="6864350" cy="3114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612451"/>
            <a:ext cx="6864350" cy="429197"/>
          </a:xfrm>
        </p:spPr>
        <p:txBody>
          <a:bodyPr anchor="b"/>
          <a:lstStyle>
            <a:lvl1pPr algn="l">
              <a:defRPr sz="1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/Caption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rgbClr val="0B3D2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85934" y="16256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92801" y="17843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87278"/>
            <a:ext cx="7772400" cy="633027"/>
          </a:xfrm>
        </p:spPr>
        <p:txBody>
          <a:bodyPr anchor="t"/>
          <a:lstStyle>
            <a:lvl1pPr algn="ctr">
              <a:defRPr sz="30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54656"/>
            <a:ext cx="7772400" cy="332622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light)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63242" y="204789"/>
            <a:ext cx="6635750" cy="35503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A924"/>
              </a:buClr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A924"/>
              </a:buClr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" y="378651"/>
            <a:ext cx="6864350" cy="3114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0" y="3612451"/>
            <a:ext cx="6864350" cy="429197"/>
          </a:xfrm>
        </p:spPr>
        <p:txBody>
          <a:bodyPr anchor="b"/>
          <a:lstStyle>
            <a:lvl1pPr algn="l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094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8" r:id="rId6"/>
    <p:sldLayoutId id="2147483654" r:id="rId7"/>
    <p:sldLayoutId id="2147483673" r:id="rId8"/>
    <p:sldLayoutId id="2147483655" r:id="rId9"/>
    <p:sldLayoutId id="2147483671" r:id="rId10"/>
    <p:sldLayoutId id="2147483669" r:id="rId11"/>
    <p:sldLayoutId id="2147483663" r:id="rId12"/>
    <p:sldLayoutId id="2147483659" r:id="rId13"/>
    <p:sldLayoutId id="2147483661" r:id="rId14"/>
    <p:sldLayoutId id="2147483662" r:id="rId15"/>
    <p:sldLayoutId id="2147483664" r:id="rId16"/>
    <p:sldLayoutId id="2147483674" r:id="rId17"/>
    <p:sldLayoutId id="2147483665" r:id="rId18"/>
    <p:sldLayoutId id="2147483670" r:id="rId19"/>
    <p:sldLayoutId id="2147483666" r:id="rId20"/>
    <p:sldLayoutId id="2147483672" r:id="rId2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sus.edu/student-life/records-transcripts/graduation-advising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624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027" y="694018"/>
            <a:ext cx="6162686" cy="633027"/>
          </a:xfrm>
        </p:spPr>
        <p:txBody>
          <a:bodyPr>
            <a:noAutofit/>
          </a:bodyPr>
          <a:lstStyle/>
          <a:p>
            <a:r>
              <a:rPr lang="en-US" sz="4800" u="sng" dirty="0"/>
              <a:t>How to Apply for Graduation </a:t>
            </a:r>
            <a:br>
              <a:rPr lang="en-US" sz="4800" u="sng" dirty="0"/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EF530-C9DF-41E7-A75C-ADE9D7C4D11B}"/>
              </a:ext>
            </a:extLst>
          </p:cNvPr>
          <p:cNvSpPr txBox="1"/>
          <p:nvPr/>
        </p:nvSpPr>
        <p:spPr>
          <a:xfrm>
            <a:off x="2332027" y="2561121"/>
            <a:ext cx="2925773" cy="132343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b="1" i="1" u="sng" dirty="0">
                <a:solidFill>
                  <a:schemeClr val="bg1"/>
                </a:solidFill>
              </a:rPr>
              <a:t>Presented by: </a:t>
            </a:r>
          </a:p>
          <a:p>
            <a:endParaRPr lang="en-US" sz="1600" b="1" i="1" u="sng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Office of the University Registrar,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Degree Evaluations</a:t>
            </a:r>
          </a:p>
        </p:txBody>
      </p:sp>
    </p:spTree>
    <p:extLst>
      <p:ext uri="{BB962C8B-B14F-4D97-AF65-F5344CB8AC3E}">
        <p14:creationId xmlns:p14="http://schemas.microsoft.com/office/powerpoint/2010/main" val="170513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4C8F-E520-428C-B74C-5F8BF536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8652C-C26C-4C63-9580-4862DFB40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0456" y="1298217"/>
            <a:ext cx="4555220" cy="23736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Refer to your Degree Advisor liaison for your major found at: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https://www.csus.edu/student-life/records-transcripts/graduation-advising/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Or, contact: </a:t>
            </a:r>
            <a:r>
              <a:rPr lang="en-US" dirty="0">
                <a:solidFill>
                  <a:schemeClr val="accent1"/>
                </a:solidFill>
              </a:rPr>
              <a:t>Registrar@csus.edu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74713-1EBC-4AEC-B662-AAC19A1E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24" y="1298217"/>
            <a:ext cx="2325890" cy="2836779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7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CA00-E33F-44B1-AE2A-5087B652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8450"/>
            <a:ext cx="8229600" cy="857250"/>
          </a:xfrm>
        </p:spPr>
        <p:txBody>
          <a:bodyPr/>
          <a:lstStyle/>
          <a:p>
            <a:r>
              <a:rPr lang="en-US" u="sng" dirty="0"/>
              <a:t>Eligibility to Apply for Graduation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9FFB3-B169-4EAD-B444-250E1FB471CC}"/>
              </a:ext>
            </a:extLst>
          </p:cNvPr>
          <p:cNvSpPr txBox="1"/>
          <p:nvPr/>
        </p:nvSpPr>
        <p:spPr>
          <a:xfrm>
            <a:off x="1222442" y="927498"/>
            <a:ext cx="669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Must be declared in a major (no pre-major, expressed interest or undeclared)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Must have a major and minor (if applicable) advisor assigned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Must have </a:t>
            </a:r>
            <a:r>
              <a:rPr lang="en-US" u="sng" dirty="0">
                <a:solidFill>
                  <a:schemeClr val="bg1"/>
                </a:solidFill>
              </a:rPr>
              <a:t>earned</a:t>
            </a:r>
            <a:r>
              <a:rPr lang="en-US" dirty="0">
                <a:solidFill>
                  <a:schemeClr val="bg1"/>
                </a:solidFill>
              </a:rPr>
              <a:t> 85 units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13AEA-1715-426B-96DC-60865555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9892"/>
            <a:ext cx="8229600" cy="2673427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81396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551C-C85B-4FB1-B2D2-EE4C8E78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7" y="255479"/>
            <a:ext cx="7916985" cy="55232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Step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0CF1-3960-4879-8FD5-94998AD41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411" y="838155"/>
            <a:ext cx="2261452" cy="3467189"/>
          </a:xfrm>
          <a:ln w="19050">
            <a:solidFill>
              <a:schemeClr val="accent1"/>
            </a:solidFill>
            <a:prstDash val="sysDot"/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Log in to the Student Center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Click the arrow to the right of ‘Academics’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Choose ‘Apply for Graduation (New)’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017C9-5A4C-4F0D-8D3C-14797584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41" y="1606550"/>
            <a:ext cx="6320383" cy="14287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27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7E03-E6E0-4926-A0B7-59E04BFE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62" y="142864"/>
            <a:ext cx="7824564" cy="512860"/>
          </a:xfrm>
        </p:spPr>
        <p:txBody>
          <a:bodyPr>
            <a:noAutofit/>
          </a:bodyPr>
          <a:lstStyle/>
          <a:p>
            <a:r>
              <a:rPr lang="en-US" sz="3000" u="sng" dirty="0"/>
              <a:t>Step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1BFE2-941E-49F2-B142-E21EEDCBF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590" y="3296617"/>
            <a:ext cx="8113909" cy="729020"/>
          </a:xfrm>
          <a:ln w="19050">
            <a:solidFill>
              <a:schemeClr val="accent1"/>
            </a:solidFill>
            <a:prstDash val="sysDot"/>
          </a:ln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Confirm that the major and minor (if applicable) are correct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If not, please have your advisor complete a ‘major/minor change form’ on your behalf or, complete a ‘deletion of major/minor’ form in your OnBase Forms before proceeding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6850A-13DD-4ACA-8BD3-11D0E51A2B51}"/>
              </a:ext>
            </a:extLst>
          </p:cNvPr>
          <p:cNvSpPr txBox="1"/>
          <p:nvPr/>
        </p:nvSpPr>
        <p:spPr>
          <a:xfrm>
            <a:off x="514590" y="4191441"/>
            <a:ext cx="382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*</a:t>
            </a:r>
            <a:r>
              <a:rPr lang="en-US" sz="1400" dirty="0">
                <a:solidFill>
                  <a:schemeClr val="accent1"/>
                </a:solidFill>
              </a:rPr>
              <a:t>If you have not met the eligibility to apply for graduation, the link will not be available</a:t>
            </a:r>
            <a:r>
              <a:rPr lang="en-US" sz="1400" dirty="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2D772-3CF3-49C0-96BF-CB2995D5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70" y="718861"/>
            <a:ext cx="6291259" cy="24675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44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1F82-9D10-49B8-AB16-B8C0B50B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857250"/>
          </a:xfrm>
        </p:spPr>
        <p:txBody>
          <a:bodyPr/>
          <a:lstStyle/>
          <a:p>
            <a:r>
              <a:rPr lang="en-US" u="sng" dirty="0"/>
              <a:t>Step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B416-4909-4F06-8D44-96CB03C60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987" y="3457369"/>
            <a:ext cx="5586763" cy="1128919"/>
          </a:xfrm>
          <a:ln w="19050">
            <a:solidFill>
              <a:schemeClr val="accent1"/>
            </a:solidFill>
            <a:prstDash val="sysDot"/>
          </a:ln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Select the appropriate ‘Expected Graduation Term’ from the drop down menu based on the term that </a:t>
            </a:r>
            <a:r>
              <a:rPr lang="en-US" i="1" u="sng" dirty="0"/>
              <a:t>all of your degree requirements will be completed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*</a:t>
            </a:r>
            <a:r>
              <a:rPr lang="en-US" b="1" dirty="0">
                <a:solidFill>
                  <a:schemeClr val="accent1"/>
                </a:solidFill>
              </a:rPr>
              <a:t>NOT THE COMMENCEMENT TERM YOU WANT TO PARTICIPATE IN!*</a:t>
            </a:r>
            <a:endParaRPr lang="en-US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Click ‘Continue’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96BFA-CE81-4B68-950F-EC5481F1B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6" y="782337"/>
            <a:ext cx="6420667" cy="251825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51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1D32-DB93-4FFA-B570-353567DC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98" y="0"/>
            <a:ext cx="8321654" cy="564597"/>
          </a:xfrm>
        </p:spPr>
        <p:txBody>
          <a:bodyPr>
            <a:normAutofit/>
          </a:bodyPr>
          <a:lstStyle/>
          <a:p>
            <a:r>
              <a:rPr lang="en-US" sz="3000" u="sng" dirty="0"/>
              <a:t>Step Four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4336-4C88-42D8-85AE-9DAE9091A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745" y="564597"/>
            <a:ext cx="7605058" cy="474170"/>
          </a:xfrm>
          <a:ln w="19050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arenR"/>
            </a:pPr>
            <a:r>
              <a:rPr lang="en-US" dirty="0"/>
              <a:t>Click ‘Submit Application’ and see the confirmation 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19A7B-71D7-4DD8-84E7-6B60FBE69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3" y="1129194"/>
            <a:ext cx="7169273" cy="320334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35C94-F77B-4301-B1F6-60E97264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434" y="3351475"/>
            <a:ext cx="3458202" cy="160905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773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B8A0-FFA9-45A9-93D0-6C868AB9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7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What happens to the Graduation Application after submission?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541F53D-34E7-4AE9-A98C-39B633330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409980"/>
              </p:ext>
            </p:extLst>
          </p:nvPr>
        </p:nvGraphicFramePr>
        <p:xfrm>
          <a:off x="903727" y="1415803"/>
          <a:ext cx="7336546" cy="31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27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3A83-F937-4F34-B7CF-E8E62149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Graduation Application 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79C9-0ED1-4D1C-A5D0-48846C819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6450" y="1274780"/>
            <a:ext cx="4318000" cy="1468420"/>
          </a:xfrm>
          <a:ln w="19050">
            <a:solidFill>
              <a:schemeClr val="accent1"/>
            </a:solidFill>
            <a:prstDash val="sysDot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$115 Graduation Application Fee </a:t>
            </a:r>
          </a:p>
          <a:p>
            <a:pPr marL="0" indent="0">
              <a:buNone/>
            </a:pPr>
            <a:r>
              <a:rPr lang="en-US" dirty="0"/>
              <a:t>=</a:t>
            </a:r>
          </a:p>
          <a:p>
            <a:pPr marL="0" indent="0">
              <a:buNone/>
            </a:pPr>
            <a:r>
              <a:rPr lang="en-US" dirty="0"/>
              <a:t>$35 Diploma Fee +</a:t>
            </a:r>
          </a:p>
          <a:p>
            <a:pPr marL="0" indent="0">
              <a:buNone/>
            </a:pPr>
            <a:r>
              <a:rPr lang="en-US" dirty="0"/>
              <a:t>$80 Commencement Fee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FB79E4-1202-4337-86C1-4CAE6A0EC0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10307">
            <a:off x="5391145" y="797299"/>
            <a:ext cx="3263030" cy="326303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A789E-70CB-430F-9F80-6471AED4BF21}"/>
              </a:ext>
            </a:extLst>
          </p:cNvPr>
          <p:cNvSpPr txBox="1"/>
          <p:nvPr/>
        </p:nvSpPr>
        <p:spPr>
          <a:xfrm>
            <a:off x="806450" y="3338202"/>
            <a:ext cx="3603422" cy="954107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</a:t>
            </a:r>
            <a:r>
              <a:rPr lang="en-US" sz="1400" i="1" dirty="0">
                <a:solidFill>
                  <a:schemeClr val="accent1"/>
                </a:solidFill>
              </a:rPr>
              <a:t>This fee is charged shortly after applying for graduation. Once it has posted, you have two weeks to pay the fee before a hold is placed on your account.</a:t>
            </a:r>
            <a:r>
              <a:rPr lang="en-US" sz="1400" i="1" dirty="0">
                <a:solidFill>
                  <a:schemeClr val="bg1"/>
                </a:solidFill>
              </a:rPr>
              <a:t>*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24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15C-15F6-4A6B-9546-51F406ED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Changing your Graduation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A3D52-FDEB-4B8E-97F9-AE28F612B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49" y="987120"/>
            <a:ext cx="3161860" cy="3213405"/>
          </a:xfrm>
          <a:ln w="19050">
            <a:solidFill>
              <a:schemeClr val="accent1"/>
            </a:solidFill>
            <a:prstDash val="sysDot"/>
          </a:ln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If changes need to be made to your term of graduation, go back into the graduation application through the Student Center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Click ‘Update Expected Grad Term’ and select the new graduation term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Click ‘Save Request’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application will go back to the first step in the review process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Your account will be charged $28 for a graduation date change fee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3A67A-7303-4437-8D04-1268BD518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328" y="987120"/>
            <a:ext cx="5441223" cy="2546818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348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B3D29"/>
      </a:dk1>
      <a:lt1>
        <a:sysClr val="window" lastClr="FFFFFF"/>
      </a:lt1>
      <a:dk2>
        <a:srgbClr val="147242"/>
      </a:dk2>
      <a:lt2>
        <a:srgbClr val="E4E0B8"/>
      </a:lt2>
      <a:accent1>
        <a:srgbClr val="DEA924"/>
      </a:accent1>
      <a:accent2>
        <a:srgbClr val="701851"/>
      </a:accent2>
      <a:accent3>
        <a:srgbClr val="B6521F"/>
      </a:accent3>
      <a:accent4>
        <a:srgbClr val="4CAE3D"/>
      </a:accent4>
      <a:accent5>
        <a:srgbClr val="D28423"/>
      </a:accent5>
      <a:accent6>
        <a:srgbClr val="F5BB24"/>
      </a:accent6>
      <a:hlink>
        <a:srgbClr val="1C9B40"/>
      </a:hlink>
      <a:folHlink>
        <a:srgbClr val="FAAA2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</TotalTime>
  <Words>476</Words>
  <Application>Microsoft Office PowerPoint</Application>
  <PresentationFormat>On-screen Show (16:9)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Wingdings</vt:lpstr>
      <vt:lpstr>Office Theme</vt:lpstr>
      <vt:lpstr>How to Apply for Graduation  </vt:lpstr>
      <vt:lpstr>Eligibility to Apply for Graduation</vt:lpstr>
      <vt:lpstr>Step One</vt:lpstr>
      <vt:lpstr>Step Two</vt:lpstr>
      <vt:lpstr>Step Three</vt:lpstr>
      <vt:lpstr>Step Four</vt:lpstr>
      <vt:lpstr>What happens to the Graduation Application after submission?</vt:lpstr>
      <vt:lpstr>Graduation Application Fee</vt:lpstr>
      <vt:lpstr>Changing your Graduation Term</vt:lpstr>
      <vt:lpstr>Questions?</vt:lpstr>
    </vt:vector>
  </TitlesOfParts>
  <Company>Page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Holdbrook, Jocelyn</cp:lastModifiedBy>
  <cp:revision>185</cp:revision>
  <cp:lastPrinted>2022-02-25T23:01:08Z</cp:lastPrinted>
  <dcterms:created xsi:type="dcterms:W3CDTF">2015-02-04T23:49:06Z</dcterms:created>
  <dcterms:modified xsi:type="dcterms:W3CDTF">2025-02-28T17:10:57Z</dcterms:modified>
</cp:coreProperties>
</file>