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50" d="100"/>
          <a:sy n="150" d="100"/>
        </p:scale>
        <p:origin x="-344" y="-1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15D031-A03F-234D-9467-821E2C392DC8}" type="datetimeFigureOut">
              <a:rPr lang="en-US" smtClean="0"/>
              <a:t>1/18/14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74CAD-5E91-0041-840E-90A155AB661E}" type="slidenum">
              <a:rPr lang="en-US" smtClean="0"/>
              <a:t>‹#›</a:t>
            </a:fld>
            <a:endParaRPr lang="en-US"/>
          </a:p>
        </p:txBody>
      </p:sp>
    </p:spTree>
    <p:extLst>
      <p:ext uri="{BB962C8B-B14F-4D97-AF65-F5344CB8AC3E}">
        <p14:creationId xmlns:p14="http://schemas.microsoft.com/office/powerpoint/2010/main" val="1950096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15D031-A03F-234D-9467-821E2C392DC8}" type="datetimeFigureOut">
              <a:rPr lang="en-US" smtClean="0"/>
              <a:t>1/18/14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74CAD-5E91-0041-840E-90A155AB661E}" type="slidenum">
              <a:rPr lang="en-US" smtClean="0"/>
              <a:t>‹#›</a:t>
            </a:fld>
            <a:endParaRPr lang="en-US"/>
          </a:p>
        </p:txBody>
      </p:sp>
    </p:spTree>
    <p:extLst>
      <p:ext uri="{BB962C8B-B14F-4D97-AF65-F5344CB8AC3E}">
        <p14:creationId xmlns:p14="http://schemas.microsoft.com/office/powerpoint/2010/main" val="2629489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15D031-A03F-234D-9467-821E2C392DC8}" type="datetimeFigureOut">
              <a:rPr lang="en-US" smtClean="0"/>
              <a:t>1/18/14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74CAD-5E91-0041-840E-90A155AB661E}" type="slidenum">
              <a:rPr lang="en-US" smtClean="0"/>
              <a:t>‹#›</a:t>
            </a:fld>
            <a:endParaRPr lang="en-US"/>
          </a:p>
        </p:txBody>
      </p:sp>
    </p:spTree>
    <p:extLst>
      <p:ext uri="{BB962C8B-B14F-4D97-AF65-F5344CB8AC3E}">
        <p14:creationId xmlns:p14="http://schemas.microsoft.com/office/powerpoint/2010/main" val="2201861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15D031-A03F-234D-9467-821E2C392DC8}" type="datetimeFigureOut">
              <a:rPr lang="en-US" smtClean="0"/>
              <a:t>1/18/14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74CAD-5E91-0041-840E-90A155AB661E}" type="slidenum">
              <a:rPr lang="en-US" smtClean="0"/>
              <a:t>‹#›</a:t>
            </a:fld>
            <a:endParaRPr lang="en-US"/>
          </a:p>
        </p:txBody>
      </p:sp>
    </p:spTree>
    <p:extLst>
      <p:ext uri="{BB962C8B-B14F-4D97-AF65-F5344CB8AC3E}">
        <p14:creationId xmlns:p14="http://schemas.microsoft.com/office/powerpoint/2010/main" val="3716895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15D031-A03F-234D-9467-821E2C392DC8}" type="datetimeFigureOut">
              <a:rPr lang="en-US" smtClean="0"/>
              <a:t>1/18/14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74CAD-5E91-0041-840E-90A155AB661E}" type="slidenum">
              <a:rPr lang="en-US" smtClean="0"/>
              <a:t>‹#›</a:t>
            </a:fld>
            <a:endParaRPr lang="en-US"/>
          </a:p>
        </p:txBody>
      </p:sp>
    </p:spTree>
    <p:extLst>
      <p:ext uri="{BB962C8B-B14F-4D97-AF65-F5344CB8AC3E}">
        <p14:creationId xmlns:p14="http://schemas.microsoft.com/office/powerpoint/2010/main" val="3514048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15D031-A03F-234D-9467-821E2C392DC8}" type="datetimeFigureOut">
              <a:rPr lang="en-US" smtClean="0"/>
              <a:t>1/18/14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574CAD-5E91-0041-840E-90A155AB661E}" type="slidenum">
              <a:rPr lang="en-US" smtClean="0"/>
              <a:t>‹#›</a:t>
            </a:fld>
            <a:endParaRPr lang="en-US"/>
          </a:p>
        </p:txBody>
      </p:sp>
    </p:spTree>
    <p:extLst>
      <p:ext uri="{BB962C8B-B14F-4D97-AF65-F5344CB8AC3E}">
        <p14:creationId xmlns:p14="http://schemas.microsoft.com/office/powerpoint/2010/main" val="3633515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15D031-A03F-234D-9467-821E2C392DC8}" type="datetimeFigureOut">
              <a:rPr lang="en-US" smtClean="0"/>
              <a:t>1/18/14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574CAD-5E91-0041-840E-90A155AB661E}" type="slidenum">
              <a:rPr lang="en-US" smtClean="0"/>
              <a:t>‹#›</a:t>
            </a:fld>
            <a:endParaRPr lang="en-US"/>
          </a:p>
        </p:txBody>
      </p:sp>
    </p:spTree>
    <p:extLst>
      <p:ext uri="{BB962C8B-B14F-4D97-AF65-F5344CB8AC3E}">
        <p14:creationId xmlns:p14="http://schemas.microsoft.com/office/powerpoint/2010/main" val="3600951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15D031-A03F-234D-9467-821E2C392DC8}" type="datetimeFigureOut">
              <a:rPr lang="en-US" smtClean="0"/>
              <a:t>1/18/14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574CAD-5E91-0041-840E-90A155AB661E}" type="slidenum">
              <a:rPr lang="en-US" smtClean="0"/>
              <a:t>‹#›</a:t>
            </a:fld>
            <a:endParaRPr lang="en-US"/>
          </a:p>
        </p:txBody>
      </p:sp>
    </p:spTree>
    <p:extLst>
      <p:ext uri="{BB962C8B-B14F-4D97-AF65-F5344CB8AC3E}">
        <p14:creationId xmlns:p14="http://schemas.microsoft.com/office/powerpoint/2010/main" val="2119199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15D031-A03F-234D-9467-821E2C392DC8}" type="datetimeFigureOut">
              <a:rPr lang="en-US" smtClean="0"/>
              <a:t>1/18/14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574CAD-5E91-0041-840E-90A155AB661E}" type="slidenum">
              <a:rPr lang="en-US" smtClean="0"/>
              <a:t>‹#›</a:t>
            </a:fld>
            <a:endParaRPr lang="en-US"/>
          </a:p>
        </p:txBody>
      </p:sp>
    </p:spTree>
    <p:extLst>
      <p:ext uri="{BB962C8B-B14F-4D97-AF65-F5344CB8AC3E}">
        <p14:creationId xmlns:p14="http://schemas.microsoft.com/office/powerpoint/2010/main" val="3936393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15D031-A03F-234D-9467-821E2C392DC8}" type="datetimeFigureOut">
              <a:rPr lang="en-US" smtClean="0"/>
              <a:t>1/18/14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574CAD-5E91-0041-840E-90A155AB661E}" type="slidenum">
              <a:rPr lang="en-US" smtClean="0"/>
              <a:t>‹#›</a:t>
            </a:fld>
            <a:endParaRPr lang="en-US"/>
          </a:p>
        </p:txBody>
      </p:sp>
    </p:spTree>
    <p:extLst>
      <p:ext uri="{BB962C8B-B14F-4D97-AF65-F5344CB8AC3E}">
        <p14:creationId xmlns:p14="http://schemas.microsoft.com/office/powerpoint/2010/main" val="1307445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15D031-A03F-234D-9467-821E2C392DC8}" type="datetimeFigureOut">
              <a:rPr lang="en-US" smtClean="0"/>
              <a:t>1/18/14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574CAD-5E91-0041-840E-90A155AB661E}" type="slidenum">
              <a:rPr lang="en-US" smtClean="0"/>
              <a:t>‹#›</a:t>
            </a:fld>
            <a:endParaRPr lang="en-US"/>
          </a:p>
        </p:txBody>
      </p:sp>
    </p:spTree>
    <p:extLst>
      <p:ext uri="{BB962C8B-B14F-4D97-AF65-F5344CB8AC3E}">
        <p14:creationId xmlns:p14="http://schemas.microsoft.com/office/powerpoint/2010/main" val="2244368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15D031-A03F-234D-9467-821E2C392DC8}" type="datetimeFigureOut">
              <a:rPr lang="en-US" smtClean="0"/>
              <a:t>1/18/14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574CAD-5E91-0041-840E-90A155AB661E}" type="slidenum">
              <a:rPr lang="en-US" smtClean="0"/>
              <a:t>‹#›</a:t>
            </a:fld>
            <a:endParaRPr lang="en-US"/>
          </a:p>
        </p:txBody>
      </p:sp>
    </p:spTree>
    <p:extLst>
      <p:ext uri="{BB962C8B-B14F-4D97-AF65-F5344CB8AC3E}">
        <p14:creationId xmlns:p14="http://schemas.microsoft.com/office/powerpoint/2010/main" val="4122482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 Id="rId3" Type="http://schemas.openxmlformats.org/officeDocument/2006/relationships/hyperlink" Target="http://www.rottentomatoes.com/critic/bob-mondell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hyperlink" Target="http://www.youtube.com/watch?v=1bd2RE0OjyE" TargetMode="External"/><Relationship Id="rId1" Type="http://schemas.openxmlformats.org/officeDocument/2006/relationships/slideLayout" Target="../slideLayouts/slideLayout9.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Meaning</a:t>
            </a:r>
            <a:endParaRPr lang="en-US" dirty="0"/>
          </a:p>
        </p:txBody>
      </p:sp>
      <p:sp>
        <p:nvSpPr>
          <p:cNvPr id="3" name="Subtitle 2"/>
          <p:cNvSpPr>
            <a:spLocks noGrp="1"/>
          </p:cNvSpPr>
          <p:nvPr>
            <p:ph type="subTitle" idx="1"/>
          </p:nvPr>
        </p:nvSpPr>
        <p:spPr>
          <a:xfrm>
            <a:off x="1159923" y="3427530"/>
            <a:ext cx="7086600" cy="1752600"/>
          </a:xfrm>
        </p:spPr>
        <p:txBody>
          <a:bodyPr/>
          <a:lstStyle/>
          <a:p>
            <a:r>
              <a:rPr lang="en-US" dirty="0" smtClean="0"/>
              <a:t>An observation or a general statement about a subject such as film</a:t>
            </a:r>
            <a:endParaRPr lang="en-US" dirty="0"/>
          </a:p>
        </p:txBody>
      </p:sp>
    </p:spTree>
    <p:extLst>
      <p:ext uri="{BB962C8B-B14F-4D97-AF65-F5344CB8AC3E}">
        <p14:creationId xmlns:p14="http://schemas.microsoft.com/office/powerpoint/2010/main" val="2403968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274638"/>
            <a:ext cx="8229600" cy="1143000"/>
          </a:xfrm>
        </p:spPr>
        <p:txBody>
          <a:bodyPr/>
          <a:lstStyle/>
          <a:p>
            <a:r>
              <a:rPr lang="en-US" dirty="0" smtClean="0"/>
              <a:t>Realism </a:t>
            </a:r>
            <a:r>
              <a:rPr lang="en-US" dirty="0" err="1" smtClean="0"/>
              <a:t>vs</a:t>
            </a:r>
            <a:r>
              <a:rPr lang="en-US" dirty="0" smtClean="0"/>
              <a:t> Fantasy </a:t>
            </a:r>
            <a:endParaRPr lang="en-US" dirty="0"/>
          </a:p>
        </p:txBody>
      </p:sp>
      <p:pic>
        <p:nvPicPr>
          <p:cNvPr id="7" name="Content Placeholder 6"/>
          <p:cNvPicPr>
            <a:picLocks noGrp="1" noChangeAspect="1"/>
          </p:cNvPicPr>
          <p:nvPr>
            <p:ph sz="half" idx="1"/>
          </p:nvPr>
        </p:nvPicPr>
        <p:blipFill>
          <a:blip r:embed="rId2" cstate="screen">
            <a:extLst>
              <a:ext uri="{28A0092B-C50C-407E-A947-70E740481C1C}">
                <a14:useLocalDpi xmlns:a14="http://schemas.microsoft.com/office/drawing/2010/main"/>
              </a:ext>
            </a:extLst>
          </a:blip>
          <a:srcRect t="-66737" b="-66737"/>
          <a:stretch>
            <a:fillRect/>
          </a:stretch>
        </p:blipFill>
        <p:spPr>
          <a:xfrm>
            <a:off x="457199" y="418133"/>
            <a:ext cx="4182534" cy="4687266"/>
          </a:xfrm>
        </p:spPr>
      </p:pic>
      <p:pic>
        <p:nvPicPr>
          <p:cNvPr id="8" name="Content Placeholder 7"/>
          <p:cNvPicPr>
            <a:picLocks noGrp="1" noChangeAspect="1"/>
          </p:cNvPicPr>
          <p:nvPr>
            <p:ph sz="half" idx="2"/>
          </p:nvPr>
        </p:nvPicPr>
        <p:blipFill>
          <a:blip r:embed="rId3" cstate="screen">
            <a:extLst>
              <a:ext uri="{28A0092B-C50C-407E-A947-70E740481C1C}">
                <a14:useLocalDpi xmlns:a14="http://schemas.microsoft.com/office/drawing/2010/main"/>
              </a:ext>
            </a:extLst>
          </a:blip>
          <a:srcRect t="-46856" b="-46856"/>
          <a:stretch>
            <a:fillRect/>
          </a:stretch>
        </p:blipFill>
        <p:spPr>
          <a:xfrm>
            <a:off x="4800600" y="804334"/>
            <a:ext cx="3496733" cy="3918706"/>
          </a:xfrm>
        </p:spPr>
      </p:pic>
      <p:sp>
        <p:nvSpPr>
          <p:cNvPr id="9" name="TextBox 8"/>
          <p:cNvSpPr txBox="1"/>
          <p:nvPr/>
        </p:nvSpPr>
        <p:spPr>
          <a:xfrm>
            <a:off x="516466" y="4114800"/>
            <a:ext cx="7840134" cy="2862323"/>
          </a:xfrm>
          <a:prstGeom prst="rect">
            <a:avLst/>
          </a:prstGeom>
          <a:noFill/>
        </p:spPr>
        <p:txBody>
          <a:bodyPr wrap="square" rtlCol="0">
            <a:spAutoFit/>
          </a:bodyPr>
          <a:lstStyle/>
          <a:p>
            <a:r>
              <a:rPr lang="en-US" dirty="0" smtClean="0"/>
              <a:t>Most films occur somewhere between these two extremes</a:t>
            </a:r>
          </a:p>
          <a:p>
            <a:r>
              <a:rPr lang="en-US" dirty="0" smtClean="0"/>
              <a:t>If a film is more realistic in story approach—audiences expect plausibility to be a factor</a:t>
            </a:r>
          </a:p>
          <a:p>
            <a:endParaRPr lang="en-US" dirty="0" smtClean="0"/>
          </a:p>
          <a:p>
            <a:r>
              <a:rPr lang="en-US" dirty="0" smtClean="0"/>
              <a:t>Only films that are attempting to be more realistic will make you ask “Could that really happen?”  </a:t>
            </a:r>
          </a:p>
          <a:p>
            <a:endParaRPr lang="en-US" dirty="0"/>
          </a:p>
          <a:p>
            <a:r>
              <a:rPr lang="en-US" dirty="0" smtClean="0"/>
              <a:t>You wouldn’t ask that watching </a:t>
            </a:r>
            <a:r>
              <a:rPr lang="en-US" i="1" dirty="0" smtClean="0"/>
              <a:t>Lord of the Rings.  </a:t>
            </a:r>
            <a:r>
              <a:rPr lang="en-US" dirty="0" smtClean="0"/>
              <a:t>Because it’s fantasy, you assume implausible things can happen  </a:t>
            </a:r>
            <a:endParaRPr lang="en-US" i="1" dirty="0" smtClean="0"/>
          </a:p>
          <a:p>
            <a:endParaRPr lang="en-US" dirty="0"/>
          </a:p>
        </p:txBody>
      </p:sp>
    </p:spTree>
    <p:extLst>
      <p:ext uri="{BB962C8B-B14F-4D97-AF65-F5344CB8AC3E}">
        <p14:creationId xmlns:p14="http://schemas.microsoft.com/office/powerpoint/2010/main" val="3615503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6" name="Picture 5"/>
          <p:cNvPicPr>
            <a:picLocks noChangeAspect="1"/>
          </p:cNvPicPr>
          <p:nvPr/>
        </p:nvPicPr>
        <p:blipFill>
          <a:blip r:embed="rId2"/>
          <a:stretch>
            <a:fillRect/>
          </a:stretch>
        </p:blipFill>
        <p:spPr>
          <a:xfrm>
            <a:off x="833968" y="334434"/>
            <a:ext cx="7099300" cy="4729226"/>
          </a:xfrm>
          <a:prstGeom prst="rect">
            <a:avLst/>
          </a:prstGeom>
        </p:spPr>
      </p:pic>
      <p:sp>
        <p:nvSpPr>
          <p:cNvPr id="7" name="TextBox 6"/>
          <p:cNvSpPr txBox="1"/>
          <p:nvPr/>
        </p:nvSpPr>
        <p:spPr>
          <a:xfrm>
            <a:off x="833968" y="5266267"/>
            <a:ext cx="8382000" cy="1200329"/>
          </a:xfrm>
          <a:prstGeom prst="rect">
            <a:avLst/>
          </a:prstGeom>
          <a:noFill/>
        </p:spPr>
        <p:txBody>
          <a:bodyPr wrap="square" rtlCol="0">
            <a:spAutoFit/>
          </a:bodyPr>
          <a:lstStyle/>
          <a:p>
            <a:r>
              <a:rPr lang="en-US" dirty="0" smtClean="0"/>
              <a:t>This scene may raise some eyebrows for skeptics</a:t>
            </a:r>
          </a:p>
          <a:p>
            <a:r>
              <a:rPr lang="en-US" dirty="0" smtClean="0"/>
              <a:t>When reality is pushed to extremes like in </a:t>
            </a:r>
            <a:r>
              <a:rPr lang="en-US" i="1" dirty="0" smtClean="0"/>
              <a:t>The Hangover</a:t>
            </a:r>
            <a:r>
              <a:rPr lang="en-US" dirty="0" smtClean="0"/>
              <a:t> </a:t>
            </a:r>
          </a:p>
          <a:p>
            <a:r>
              <a:rPr lang="en-US" dirty="0" smtClean="0"/>
              <a:t>the result is considered absurdist </a:t>
            </a:r>
          </a:p>
          <a:p>
            <a:r>
              <a:rPr lang="en-US" dirty="0" smtClean="0"/>
              <a:t>The famous hotel scene lies somewhere in-between the fantasy-reality continuum.  </a:t>
            </a:r>
            <a:endParaRPr lang="en-US" dirty="0"/>
          </a:p>
        </p:txBody>
      </p:sp>
    </p:spTree>
    <p:extLst>
      <p:ext uri="{BB962C8B-B14F-4D97-AF65-F5344CB8AC3E}">
        <p14:creationId xmlns:p14="http://schemas.microsoft.com/office/powerpoint/2010/main" val="2644334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Symbol </a:t>
            </a:r>
            <a:endParaRPr lang="en-US" dirty="0"/>
          </a:p>
        </p:txBody>
      </p:sp>
      <p:pic>
        <p:nvPicPr>
          <p:cNvPr id="6" name="Picture Placeholder 5"/>
          <p:cNvPicPr>
            <a:picLocks noGrp="1" noChangeAspect="1"/>
          </p:cNvPicPr>
          <p:nvPr>
            <p:ph type="pic" idx="1"/>
          </p:nvPr>
        </p:nvPicPr>
        <p:blipFill>
          <a:blip r:embed="rId2" cstate="screen">
            <a:extLst>
              <a:ext uri="{28A0092B-C50C-407E-A947-70E740481C1C}">
                <a14:useLocalDpi xmlns:a14="http://schemas.microsoft.com/office/drawing/2010/main"/>
              </a:ext>
            </a:extLst>
          </a:blip>
          <a:srcRect t="-6250" b="-6250"/>
          <a:stretch>
            <a:fillRect/>
          </a:stretch>
        </p:blipFill>
        <p:spPr/>
      </p:pic>
      <p:sp>
        <p:nvSpPr>
          <p:cNvPr id="5" name="Text Placeholder 4"/>
          <p:cNvSpPr>
            <a:spLocks noGrp="1"/>
          </p:cNvSpPr>
          <p:nvPr>
            <p:ph type="body" sz="half" idx="2"/>
          </p:nvPr>
        </p:nvSpPr>
        <p:spPr/>
        <p:txBody>
          <a:bodyPr>
            <a:normAutofit fontScale="92500" lnSpcReduction="10000"/>
          </a:bodyPr>
          <a:lstStyle/>
          <a:p>
            <a:r>
              <a:rPr lang="en-US" dirty="0" smtClean="0"/>
              <a:t>Anything perceptible that has meaning or significance beyond its usual meaning or significance.  In this shot from Black Swan, the character is looking in the mirror (usual meaning) The way that her image is repeated is alluding to her identity being in question—or its fragmentation.</a:t>
            </a:r>
            <a:endParaRPr lang="en-US" dirty="0"/>
          </a:p>
        </p:txBody>
      </p:sp>
    </p:spTree>
    <p:extLst>
      <p:ext uri="{BB962C8B-B14F-4D97-AF65-F5344CB8AC3E}">
        <p14:creationId xmlns:p14="http://schemas.microsoft.com/office/powerpoint/2010/main" val="2485072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a:t>
            </a:r>
            <a:endParaRPr lang="en-US" dirty="0"/>
          </a:p>
        </p:txBody>
      </p:sp>
      <p:pic>
        <p:nvPicPr>
          <p:cNvPr id="5" name="Picture Placeholder 4"/>
          <p:cNvPicPr>
            <a:picLocks noGrp="1" noChangeAspect="1"/>
          </p:cNvPicPr>
          <p:nvPr>
            <p:ph type="pic" idx="1"/>
          </p:nvPr>
        </p:nvPicPr>
        <p:blipFill>
          <a:blip r:embed="rId2" cstate="screen">
            <a:extLst>
              <a:ext uri="{28A0092B-C50C-407E-A947-70E740481C1C}">
                <a14:useLocalDpi xmlns:a14="http://schemas.microsoft.com/office/drawing/2010/main"/>
              </a:ext>
            </a:extLst>
          </a:blip>
          <a:srcRect t="-62500" b="-62500"/>
          <a:stretch>
            <a:fillRect/>
          </a:stretch>
        </p:blipFill>
        <p:spPr/>
      </p:pic>
      <p:sp>
        <p:nvSpPr>
          <p:cNvPr id="4" name="Text Placeholder 3"/>
          <p:cNvSpPr>
            <a:spLocks noGrp="1"/>
          </p:cNvSpPr>
          <p:nvPr>
            <p:ph type="body" sz="half" idx="2"/>
          </p:nvPr>
        </p:nvSpPr>
        <p:spPr/>
        <p:txBody>
          <a:bodyPr/>
          <a:lstStyle/>
          <a:p>
            <a:r>
              <a:rPr lang="en-US" dirty="0" smtClean="0"/>
              <a:t>This shows a fracture of her identity and her perception of self (instead of just a broken mirror) </a:t>
            </a:r>
            <a:endParaRPr lang="en-US" dirty="0"/>
          </a:p>
        </p:txBody>
      </p:sp>
    </p:spTree>
    <p:extLst>
      <p:ext uri="{BB962C8B-B14F-4D97-AF65-F5344CB8AC3E}">
        <p14:creationId xmlns:p14="http://schemas.microsoft.com/office/powerpoint/2010/main" val="3615508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a:t>
            </a:r>
            <a:endParaRPr lang="en-US" dirty="0"/>
          </a:p>
        </p:txBody>
      </p:sp>
      <p:pic>
        <p:nvPicPr>
          <p:cNvPr id="5" name="Picture Placeholder 4"/>
          <p:cNvPicPr>
            <a:picLocks noGrp="1" noChangeAspect="1"/>
          </p:cNvPicPr>
          <p:nvPr>
            <p:ph type="pic" idx="1"/>
          </p:nvPr>
        </p:nvPicPr>
        <p:blipFill>
          <a:blip r:embed="rId2" cstate="screen">
            <a:extLst>
              <a:ext uri="{28A0092B-C50C-407E-A947-70E740481C1C}">
                <a14:useLocalDpi xmlns:a14="http://schemas.microsoft.com/office/drawing/2010/main"/>
              </a:ext>
            </a:extLst>
          </a:blip>
          <a:srcRect t="-6391" b="-6391"/>
          <a:stretch>
            <a:fillRect/>
          </a:stretch>
        </p:blipFill>
        <p:spPr/>
      </p:pic>
      <p:sp>
        <p:nvSpPr>
          <p:cNvPr id="4" name="Text Placeholder 3"/>
          <p:cNvSpPr>
            <a:spLocks noGrp="1"/>
          </p:cNvSpPr>
          <p:nvPr>
            <p:ph type="body" sz="half" idx="2"/>
          </p:nvPr>
        </p:nvSpPr>
        <p:spPr>
          <a:xfrm>
            <a:off x="1792287" y="5367338"/>
            <a:ext cx="6276445" cy="804862"/>
          </a:xfrm>
        </p:spPr>
        <p:txBody>
          <a:bodyPr/>
          <a:lstStyle/>
          <a:p>
            <a:r>
              <a:rPr lang="en-US" dirty="0" smtClean="0"/>
              <a:t>This is more subtle, but the shadows are fragmenting her</a:t>
            </a:r>
          </a:p>
          <a:p>
            <a:r>
              <a:rPr lang="en-US" dirty="0" smtClean="0"/>
              <a:t>Her position shows a desire to break free—and could also be alluding to the swan </a:t>
            </a:r>
          </a:p>
        </p:txBody>
      </p:sp>
    </p:spTree>
    <p:extLst>
      <p:ext uri="{BB962C8B-B14F-4D97-AF65-F5344CB8AC3E}">
        <p14:creationId xmlns:p14="http://schemas.microsoft.com/office/powerpoint/2010/main" val="882566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517231"/>
            <a:ext cx="5486400" cy="566738"/>
          </a:xfrm>
        </p:spPr>
        <p:txBody>
          <a:bodyPr/>
          <a:lstStyle/>
          <a:p>
            <a:r>
              <a:rPr lang="en-US" dirty="0" smtClean="0"/>
              <a:t>Critical Approach </a:t>
            </a:r>
            <a:endParaRPr lang="en-US" dirty="0"/>
          </a:p>
        </p:txBody>
      </p:sp>
      <p:pic>
        <p:nvPicPr>
          <p:cNvPr id="5" name="Picture Placeholder 4"/>
          <p:cNvPicPr>
            <a:picLocks noGrp="1" noChangeAspect="1"/>
          </p:cNvPicPr>
          <p:nvPr>
            <p:ph type="pic" idx="1"/>
          </p:nvPr>
        </p:nvPicPr>
        <p:blipFill>
          <a:blip r:embed="rId2" cstate="screen">
            <a:extLst>
              <a:ext uri="{28A0092B-C50C-407E-A947-70E740481C1C}">
                <a14:useLocalDpi xmlns:a14="http://schemas.microsoft.com/office/drawing/2010/main"/>
              </a:ext>
            </a:extLst>
          </a:blip>
          <a:srcRect t="-10000" b="-10000"/>
          <a:stretch>
            <a:fillRect/>
          </a:stretch>
        </p:blipFill>
        <p:spPr/>
      </p:pic>
      <p:sp>
        <p:nvSpPr>
          <p:cNvPr id="4" name="Text Placeholder 3"/>
          <p:cNvSpPr>
            <a:spLocks noGrp="1"/>
          </p:cNvSpPr>
          <p:nvPr>
            <p:ph type="body" sz="half" idx="2"/>
          </p:nvPr>
        </p:nvSpPr>
        <p:spPr>
          <a:xfrm>
            <a:off x="1792288" y="5125774"/>
            <a:ext cx="6310312" cy="804862"/>
          </a:xfrm>
        </p:spPr>
        <p:txBody>
          <a:bodyPr/>
          <a:lstStyle/>
          <a:p>
            <a:r>
              <a:rPr lang="en-US" dirty="0" smtClean="0"/>
              <a:t>Ideology:  the fundamental beliefs and values of a society or social group</a:t>
            </a:r>
          </a:p>
          <a:p>
            <a:r>
              <a:rPr lang="en-US" dirty="0" smtClean="0"/>
              <a:t>Liberals and conservatives might have opposite viewpoints about the shoplifting scene in </a:t>
            </a:r>
            <a:r>
              <a:rPr lang="en-US" i="1" dirty="0" smtClean="0"/>
              <a:t>Wendy and Lucy</a:t>
            </a:r>
            <a:endParaRPr lang="en-US" i="1" dirty="0"/>
          </a:p>
        </p:txBody>
      </p:sp>
    </p:spTree>
    <p:extLst>
      <p:ext uri="{BB962C8B-B14F-4D97-AF65-F5344CB8AC3E}">
        <p14:creationId xmlns:p14="http://schemas.microsoft.com/office/powerpoint/2010/main" val="866638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Experience and Values </a:t>
            </a:r>
            <a:endParaRPr lang="en-US" dirty="0"/>
          </a:p>
        </p:txBody>
      </p:sp>
      <p:pic>
        <p:nvPicPr>
          <p:cNvPr id="5" name="Picture Placeholder 4"/>
          <p:cNvPicPr>
            <a:picLocks noGrp="1" noChangeAspect="1"/>
          </p:cNvPicPr>
          <p:nvPr>
            <p:ph type="pic" idx="1"/>
          </p:nvPr>
        </p:nvPicPr>
        <p:blipFill>
          <a:blip r:embed="rId2" cstate="screen">
            <a:extLst>
              <a:ext uri="{28A0092B-C50C-407E-A947-70E740481C1C}">
                <a14:useLocalDpi xmlns:a14="http://schemas.microsoft.com/office/drawing/2010/main"/>
              </a:ext>
            </a:extLst>
          </a:blip>
          <a:srcRect t="-10000" b="-10000"/>
          <a:stretch>
            <a:fillRect/>
          </a:stretch>
        </p:blipFill>
        <p:spPr/>
      </p:pic>
      <p:sp>
        <p:nvSpPr>
          <p:cNvPr id="4" name="Text Placeholder 3"/>
          <p:cNvSpPr>
            <a:spLocks noGrp="1"/>
          </p:cNvSpPr>
          <p:nvPr>
            <p:ph type="body" sz="half" idx="2"/>
          </p:nvPr>
        </p:nvSpPr>
        <p:spPr>
          <a:xfrm>
            <a:off x="1792287" y="5367338"/>
            <a:ext cx="6166379" cy="804862"/>
          </a:xfrm>
        </p:spPr>
        <p:txBody>
          <a:bodyPr/>
          <a:lstStyle/>
          <a:p>
            <a:r>
              <a:rPr lang="en-US" dirty="0" smtClean="0"/>
              <a:t>Life experience may also influence a viewer’s reading of the shoplifting scene</a:t>
            </a:r>
            <a:endParaRPr lang="en-US" dirty="0"/>
          </a:p>
        </p:txBody>
      </p:sp>
    </p:spTree>
    <p:extLst>
      <p:ext uri="{BB962C8B-B14F-4D97-AF65-F5344CB8AC3E}">
        <p14:creationId xmlns:p14="http://schemas.microsoft.com/office/powerpoint/2010/main" val="3721755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7"/>
            <a:ext cx="8229600" cy="2062161"/>
          </a:xfrm>
        </p:spPr>
        <p:txBody>
          <a:bodyPr>
            <a:normAutofit/>
          </a:bodyPr>
          <a:lstStyle/>
          <a:p>
            <a:r>
              <a:rPr lang="en-US" dirty="0" smtClean="0"/>
              <a:t>Influences on Viewer Interpretations of film meanings</a:t>
            </a:r>
            <a:endParaRPr lang="en-US" dirty="0"/>
          </a:p>
        </p:txBody>
      </p:sp>
      <p:sp>
        <p:nvSpPr>
          <p:cNvPr id="6" name="TextBox 5"/>
          <p:cNvSpPr txBox="1"/>
          <p:nvPr/>
        </p:nvSpPr>
        <p:spPr>
          <a:xfrm>
            <a:off x="905933" y="2336799"/>
            <a:ext cx="5334000" cy="2585323"/>
          </a:xfrm>
          <a:prstGeom prst="rect">
            <a:avLst/>
          </a:prstGeom>
          <a:noFill/>
        </p:spPr>
        <p:txBody>
          <a:bodyPr wrap="square" rtlCol="0">
            <a:spAutoFit/>
          </a:bodyPr>
          <a:lstStyle/>
          <a:p>
            <a:pPr marL="285750" indent="-285750">
              <a:buFont typeface="Arial"/>
              <a:buChar char="•"/>
            </a:pPr>
            <a:r>
              <a:rPr lang="en-US" dirty="0" smtClean="0"/>
              <a:t>Viewer’s knowledge of the film’s subject</a:t>
            </a:r>
          </a:p>
          <a:p>
            <a:pPr marL="285750" indent="-285750">
              <a:buFont typeface="Arial"/>
              <a:buChar char="•"/>
            </a:pPr>
            <a:r>
              <a:rPr lang="en-US" dirty="0" smtClean="0"/>
              <a:t>Viewer’s knowledge of the film</a:t>
            </a:r>
          </a:p>
          <a:p>
            <a:pPr marL="285750" indent="-285750">
              <a:buFont typeface="Arial"/>
              <a:buChar char="•"/>
            </a:pPr>
            <a:r>
              <a:rPr lang="en-US" dirty="0" smtClean="0"/>
              <a:t>Backgrounds</a:t>
            </a:r>
          </a:p>
          <a:p>
            <a:pPr marL="285750" indent="-285750">
              <a:buFont typeface="Arial"/>
              <a:buChar char="•"/>
            </a:pPr>
            <a:r>
              <a:rPr lang="en-US" dirty="0" smtClean="0"/>
              <a:t>Political viewpoints</a:t>
            </a:r>
          </a:p>
          <a:p>
            <a:pPr marL="285750" indent="-285750">
              <a:buFont typeface="Arial"/>
              <a:buChar char="•"/>
            </a:pPr>
            <a:r>
              <a:rPr lang="en-US" dirty="0" smtClean="0"/>
              <a:t>Sexual orientation</a:t>
            </a:r>
          </a:p>
          <a:p>
            <a:pPr marL="285750" indent="-285750">
              <a:buFont typeface="Arial"/>
              <a:buChar char="•"/>
            </a:pPr>
            <a:r>
              <a:rPr lang="en-US" dirty="0" smtClean="0"/>
              <a:t>Meanings also reflect the time and place where a viewer lives and perhaps the interpretive community to which the viewer belongs</a:t>
            </a:r>
          </a:p>
          <a:p>
            <a:endParaRPr lang="en-US" dirty="0" smtClean="0"/>
          </a:p>
        </p:txBody>
      </p:sp>
    </p:spTree>
    <p:extLst>
      <p:ext uri="{BB962C8B-B14F-4D97-AF65-F5344CB8AC3E}">
        <p14:creationId xmlns:p14="http://schemas.microsoft.com/office/powerpoint/2010/main" val="2963113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48400" cy="1143000"/>
          </a:xfrm>
        </p:spPr>
        <p:txBody>
          <a:bodyPr>
            <a:normAutofit fontScale="90000"/>
          </a:bodyPr>
          <a:lstStyle/>
          <a:p>
            <a:pPr algn="l"/>
            <a:r>
              <a:rPr lang="en-US" dirty="0" smtClean="0"/>
              <a:t>Many approaches can be taken to critically read a film</a:t>
            </a:r>
            <a:endParaRPr lang="en-US" dirty="0"/>
          </a:p>
        </p:txBody>
      </p:sp>
      <p:sp>
        <p:nvSpPr>
          <p:cNvPr id="3" name="TextBox 2"/>
          <p:cNvSpPr txBox="1"/>
          <p:nvPr/>
        </p:nvSpPr>
        <p:spPr>
          <a:xfrm>
            <a:off x="143932" y="4351864"/>
            <a:ext cx="8673565" cy="2308324"/>
          </a:xfrm>
          <a:prstGeom prst="rect">
            <a:avLst/>
          </a:prstGeom>
          <a:noFill/>
        </p:spPr>
        <p:txBody>
          <a:bodyPr wrap="square" rtlCol="0">
            <a:spAutoFit/>
          </a:bodyPr>
          <a:lstStyle/>
          <a:p>
            <a:pPr marL="285750" indent="-285750">
              <a:buFont typeface="Arial"/>
              <a:buChar char="•"/>
            </a:pPr>
            <a:r>
              <a:rPr lang="en-US" dirty="0" smtClean="0"/>
              <a:t>Historical approach:  What is the historical context of the film?</a:t>
            </a:r>
          </a:p>
          <a:p>
            <a:pPr marL="285750" indent="-285750">
              <a:buFont typeface="Arial"/>
              <a:buChar char="•"/>
            </a:pPr>
            <a:r>
              <a:rPr lang="en-US" dirty="0" smtClean="0"/>
              <a:t>Class analysis: What role does social class play in the film?</a:t>
            </a:r>
          </a:p>
          <a:p>
            <a:pPr marL="285750" indent="-285750">
              <a:buFont typeface="Arial"/>
              <a:buChar char="•"/>
            </a:pPr>
            <a:r>
              <a:rPr lang="en-US" dirty="0" smtClean="0"/>
              <a:t>Identity politics:  The representation of race, gender or sexual orientation are taken into account when reading the film.</a:t>
            </a:r>
          </a:p>
          <a:p>
            <a:pPr marL="285750" indent="-285750">
              <a:buFont typeface="Arial"/>
              <a:buChar char="•"/>
            </a:pPr>
            <a:r>
              <a:rPr lang="en-US" dirty="0" smtClean="0"/>
              <a:t>Auteur theory: Reading a film in the context of the director’s other films</a:t>
            </a:r>
          </a:p>
          <a:p>
            <a:pPr marL="285750" indent="-285750">
              <a:buFont typeface="Arial"/>
              <a:buChar char="•"/>
            </a:pPr>
            <a:r>
              <a:rPr lang="en-US" dirty="0" smtClean="0"/>
              <a:t>Genre theory: Reading a film in the context of other films of that genre</a:t>
            </a:r>
          </a:p>
          <a:p>
            <a:pPr marL="285750" indent="-285750">
              <a:buFont typeface="Arial"/>
              <a:buChar char="•"/>
            </a:pPr>
            <a:r>
              <a:rPr lang="en-US" dirty="0" smtClean="0"/>
              <a:t>Formal approach: Reading a film in terms of formal choices: lighting, framing, editing, sound design etc.  </a:t>
            </a:r>
            <a:endParaRPr lang="en-US" dirty="0"/>
          </a:p>
        </p:txBody>
      </p:sp>
      <p:pic>
        <p:nvPicPr>
          <p:cNvPr id="4" name="Picture 3"/>
          <p:cNvPicPr>
            <a:picLocks noChangeAspect="1"/>
          </p:cNvPicPr>
          <p:nvPr/>
        </p:nvPicPr>
        <p:blipFill>
          <a:blip r:embed="rId2"/>
          <a:stretch>
            <a:fillRect/>
          </a:stretch>
        </p:blipFill>
        <p:spPr>
          <a:xfrm>
            <a:off x="629802" y="1527702"/>
            <a:ext cx="4542888" cy="2824162"/>
          </a:xfrm>
          <a:prstGeom prst="rect">
            <a:avLst/>
          </a:prstGeom>
        </p:spPr>
      </p:pic>
    </p:spTree>
    <p:extLst>
      <p:ext uri="{BB962C8B-B14F-4D97-AF65-F5344CB8AC3E}">
        <p14:creationId xmlns:p14="http://schemas.microsoft.com/office/powerpoint/2010/main" val="66868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 and Films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Viewers, before seeing a film, have certain expectations about it.  Possibly from the trailer, the title, the stars involved or even the director.  Some of the expectations will come true and some will not.</a:t>
            </a:r>
          </a:p>
          <a:p>
            <a:endParaRPr lang="en-US" dirty="0" smtClean="0"/>
          </a:p>
          <a:p>
            <a:r>
              <a:rPr lang="en-US" dirty="0" smtClean="0"/>
              <a:t>When viewing a film an audience may readjust their hypothesis about what might happen or why something happened.  They may consequently experience puzzlement or clarity or they may feel excitement, pleasure, disappointment, boredom, frustration or some other response</a:t>
            </a:r>
            <a:endParaRPr lang="en-US" dirty="0"/>
          </a:p>
        </p:txBody>
      </p:sp>
    </p:spTree>
    <p:extLst>
      <p:ext uri="{BB962C8B-B14F-4D97-AF65-F5344CB8AC3E}">
        <p14:creationId xmlns:p14="http://schemas.microsoft.com/office/powerpoint/2010/main" val="1173734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Responses to the film Zodiac </a:t>
            </a:r>
            <a:endParaRPr lang="en-US" dirty="0"/>
          </a:p>
        </p:txBody>
      </p:sp>
      <p:pic>
        <p:nvPicPr>
          <p:cNvPr id="7" name="Content Placeholder 6"/>
          <p:cNvPicPr>
            <a:picLocks noGrp="1" noChangeAspect="1"/>
          </p:cNvPicPr>
          <p:nvPr>
            <p:ph idx="1"/>
          </p:nvPr>
        </p:nvPicPr>
        <p:blipFill>
          <a:blip r:embed="rId2" cstate="screen">
            <a:extLst>
              <a:ext uri="{28A0092B-C50C-407E-A947-70E740481C1C}">
                <a14:useLocalDpi xmlns:a14="http://schemas.microsoft.com/office/drawing/2010/main"/>
              </a:ext>
            </a:extLst>
          </a:blip>
          <a:srcRect t="-34923" b="-34923"/>
          <a:stretch>
            <a:fillRect/>
          </a:stretch>
        </p:blipFill>
        <p:spPr/>
      </p:pic>
      <p:sp>
        <p:nvSpPr>
          <p:cNvPr id="6" name="Text Placeholder 5"/>
          <p:cNvSpPr>
            <a:spLocks noGrp="1"/>
          </p:cNvSpPr>
          <p:nvPr>
            <p:ph type="body" sz="half" idx="2"/>
          </p:nvPr>
        </p:nvSpPr>
        <p:spPr/>
        <p:txBody>
          <a:bodyPr/>
          <a:lstStyle/>
          <a:p>
            <a:endParaRPr lang="en-US" dirty="0"/>
          </a:p>
          <a:p>
            <a:r>
              <a:rPr lang="en-US" dirty="0" smtClean="0"/>
              <a:t>“There </a:t>
            </a:r>
            <a:r>
              <a:rPr lang="en-US" dirty="0"/>
              <a:t>are no tidy, last-minute plot twists to make you feel good in Fincher's Zodiac, just focus -- to keep an audience focused -- and the most disciplined filmmaking you've seen in forever</a:t>
            </a:r>
            <a:r>
              <a:rPr lang="en-US" dirty="0" smtClean="0"/>
              <a:t>.”  --</a:t>
            </a:r>
            <a:r>
              <a:rPr lang="it-IT" b="1" dirty="0">
                <a:hlinkClick r:id="rId3"/>
              </a:rPr>
              <a:t>Bob </a:t>
            </a:r>
            <a:r>
              <a:rPr lang="it-IT" b="1" dirty="0" smtClean="0">
                <a:hlinkClick r:id="rId3"/>
              </a:rPr>
              <a:t>Mondello</a:t>
            </a:r>
            <a:r>
              <a:rPr lang="it-IT" b="1" dirty="0" smtClean="0"/>
              <a:t> NPR</a:t>
            </a:r>
          </a:p>
          <a:p>
            <a:endParaRPr lang="it-IT" b="1" dirty="0"/>
          </a:p>
          <a:p>
            <a:r>
              <a:rPr lang="en-US" dirty="0"/>
              <a:t>The problem with making a film about an unsolved crime is that the ending of the film is ambiguous. But the actors were good. There were interesting color schemes used, lots of blue and grey undertones - which made it visually appealing for me. </a:t>
            </a:r>
            <a:r>
              <a:rPr lang="en-US" dirty="0" smtClean="0"/>
              <a:t> --</a:t>
            </a:r>
            <a:r>
              <a:rPr lang="cs-CZ" b="1" dirty="0" err="1"/>
              <a:t>Taryn</a:t>
            </a:r>
            <a:r>
              <a:rPr lang="cs-CZ" b="1" dirty="0"/>
              <a:t> </a:t>
            </a:r>
            <a:r>
              <a:rPr lang="cs-CZ" b="1" dirty="0" smtClean="0"/>
              <a:t>M  (a student) </a:t>
            </a:r>
            <a:endParaRPr lang="en-US" dirty="0"/>
          </a:p>
        </p:txBody>
      </p:sp>
    </p:spTree>
    <p:extLst>
      <p:ext uri="{BB962C8B-B14F-4D97-AF65-F5344CB8AC3E}">
        <p14:creationId xmlns:p14="http://schemas.microsoft.com/office/powerpoint/2010/main" val="3539680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a:t>
            </a:r>
            <a:endParaRPr lang="en-US" dirty="0"/>
          </a:p>
        </p:txBody>
      </p:sp>
      <p:pic>
        <p:nvPicPr>
          <p:cNvPr id="5" name="Content Placeholder 4"/>
          <p:cNvPicPr>
            <a:picLocks noGrp="1" noChangeAspect="1"/>
          </p:cNvPicPr>
          <p:nvPr>
            <p:ph idx="1"/>
          </p:nvPr>
        </p:nvPicPr>
        <p:blipFill>
          <a:blip r:embed="rId2" cstate="screen">
            <a:extLst>
              <a:ext uri="{28A0092B-C50C-407E-A947-70E740481C1C}">
                <a14:useLocalDpi xmlns:a14="http://schemas.microsoft.com/office/drawing/2010/main"/>
              </a:ext>
            </a:extLst>
          </a:blip>
          <a:srcRect t="-35877" b="-35877"/>
          <a:stretch>
            <a:fillRect/>
          </a:stretch>
        </p:blipFill>
        <p:spPr/>
      </p:pic>
      <p:sp>
        <p:nvSpPr>
          <p:cNvPr id="4" name="Text Placeholder 3"/>
          <p:cNvSpPr>
            <a:spLocks noGrp="1"/>
          </p:cNvSpPr>
          <p:nvPr>
            <p:ph type="body" sz="half" idx="2"/>
          </p:nvPr>
        </p:nvSpPr>
        <p:spPr>
          <a:xfrm>
            <a:off x="457200" y="1435101"/>
            <a:ext cx="3008313" cy="3594100"/>
          </a:xfrm>
        </p:spPr>
        <p:txBody>
          <a:bodyPr>
            <a:normAutofit fontScale="92500" lnSpcReduction="10000"/>
          </a:bodyPr>
          <a:lstStyle/>
          <a:p>
            <a:r>
              <a:rPr lang="en-US" dirty="0" smtClean="0"/>
              <a:t>Why is it so frustrating to see a film about a crime that doesn’t get solved?</a:t>
            </a:r>
          </a:p>
          <a:p>
            <a:endParaRPr lang="en-US" dirty="0"/>
          </a:p>
          <a:p>
            <a:r>
              <a:rPr lang="en-US" dirty="0" smtClean="0"/>
              <a:t>It could be that you have developed, over time, that expectation of procedurals.</a:t>
            </a:r>
          </a:p>
          <a:p>
            <a:endParaRPr lang="en-US" dirty="0"/>
          </a:p>
          <a:p>
            <a:r>
              <a:rPr lang="en-US" dirty="0" smtClean="0"/>
              <a:t>For instance, on a show like CSI, you see a murder and that murder is usually solved by the end of the hour show.</a:t>
            </a:r>
          </a:p>
          <a:p>
            <a:endParaRPr lang="en-US" dirty="0"/>
          </a:p>
          <a:p>
            <a:r>
              <a:rPr lang="en-US" dirty="0" smtClean="0"/>
              <a:t>Having that expectation met is comforting, because it feels familiar</a:t>
            </a:r>
          </a:p>
          <a:p>
            <a:endParaRPr lang="en-US" dirty="0"/>
          </a:p>
          <a:p>
            <a:r>
              <a:rPr lang="en-US" dirty="0" smtClean="0"/>
              <a:t>There is also another implicit meaning:  Crimes happen, they get solved, and therefore we can all feel safe and sound in front of our TV’s.  </a:t>
            </a:r>
          </a:p>
          <a:p>
            <a:endParaRPr lang="en-US" dirty="0"/>
          </a:p>
          <a:p>
            <a:endParaRPr lang="en-US" dirty="0"/>
          </a:p>
        </p:txBody>
      </p:sp>
    </p:spTree>
    <p:extLst>
      <p:ext uri="{BB962C8B-B14F-4D97-AF65-F5344CB8AC3E}">
        <p14:creationId xmlns:p14="http://schemas.microsoft.com/office/powerpoint/2010/main" val="36136604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Explicit Meaning </a:t>
            </a:r>
            <a:endParaRPr lang="en-US" dirty="0"/>
          </a:p>
        </p:txBody>
      </p:sp>
      <p:pic>
        <p:nvPicPr>
          <p:cNvPr id="5" name="Content Placeholder 4"/>
          <p:cNvPicPr>
            <a:picLocks noGrp="1" noChangeAspect="1"/>
          </p:cNvPicPr>
          <p:nvPr>
            <p:ph idx="1"/>
          </p:nvPr>
        </p:nvPicPr>
        <p:blipFill>
          <a:blip r:embed="rId2" cstate="screen">
            <a:extLst>
              <a:ext uri="{28A0092B-C50C-407E-A947-70E740481C1C}">
                <a14:useLocalDpi xmlns:a14="http://schemas.microsoft.com/office/drawing/2010/main"/>
              </a:ext>
            </a:extLst>
          </a:blip>
          <a:srcRect t="-86965" b="-86965"/>
          <a:stretch>
            <a:fillRect/>
          </a:stretch>
        </p:blipFill>
        <p:spPr>
          <a:xfrm>
            <a:off x="3465513" y="273050"/>
            <a:ext cx="5111750" cy="5853113"/>
          </a:xfrm>
        </p:spPr>
      </p:pic>
      <p:sp>
        <p:nvSpPr>
          <p:cNvPr id="4" name="Text Placeholder 3"/>
          <p:cNvSpPr>
            <a:spLocks noGrp="1"/>
          </p:cNvSpPr>
          <p:nvPr>
            <p:ph type="body" sz="half" idx="2"/>
          </p:nvPr>
        </p:nvSpPr>
        <p:spPr>
          <a:xfrm>
            <a:off x="457200" y="1435100"/>
            <a:ext cx="3008313" cy="3509433"/>
          </a:xfrm>
        </p:spPr>
        <p:txBody>
          <a:bodyPr>
            <a:normAutofit fontScale="85000" lnSpcReduction="20000"/>
          </a:bodyPr>
          <a:lstStyle/>
          <a:p>
            <a:r>
              <a:rPr lang="en-US" dirty="0" smtClean="0"/>
              <a:t>General observations included in a text about one or more of its subjects.</a:t>
            </a:r>
          </a:p>
          <a:p>
            <a:endParaRPr lang="en-US" dirty="0"/>
          </a:p>
          <a:p>
            <a:r>
              <a:rPr lang="en-US" dirty="0" smtClean="0"/>
              <a:t>Explicit meanings are common in silent films in the form of title cards.  The lack of dialogue and sound increased the need for explanation.  </a:t>
            </a:r>
          </a:p>
          <a:p>
            <a:endParaRPr lang="en-US" dirty="0"/>
          </a:p>
          <a:p>
            <a:r>
              <a:rPr lang="en-US" dirty="0" smtClean="0"/>
              <a:t>They are also commonplace in informative documentaries where a narrator will communicate some information or editorialize about a situation</a:t>
            </a:r>
          </a:p>
          <a:p>
            <a:endParaRPr lang="en-US" dirty="0"/>
          </a:p>
          <a:p>
            <a:r>
              <a:rPr lang="en-US" dirty="0" smtClean="0"/>
              <a:t>Statements like the one shown here(from Spiderman)  are pretty rare in contemporary filmmaking</a:t>
            </a:r>
          </a:p>
          <a:p>
            <a:endParaRPr lang="en-US" dirty="0"/>
          </a:p>
          <a:p>
            <a:r>
              <a:rPr lang="en-US" dirty="0" smtClean="0"/>
              <a:t>Big themes like this are usually represented as implicit meanings in contemporary film.  In other words they do not need to be stated outright, the story communicates them.  </a:t>
            </a:r>
            <a:endParaRPr lang="en-US" dirty="0"/>
          </a:p>
        </p:txBody>
      </p:sp>
    </p:spTree>
    <p:extLst>
      <p:ext uri="{BB962C8B-B14F-4D97-AF65-F5344CB8AC3E}">
        <p14:creationId xmlns:p14="http://schemas.microsoft.com/office/powerpoint/2010/main" val="321624082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Implicit Meanings </a:t>
            </a:r>
            <a:endParaRPr lang="en-US" dirty="0"/>
          </a:p>
        </p:txBody>
      </p:sp>
      <p:pic>
        <p:nvPicPr>
          <p:cNvPr id="6" name="Picture Placeholder 5"/>
          <p:cNvPicPr>
            <a:picLocks noGrp="1" noChangeAspect="1"/>
          </p:cNvPicPr>
          <p:nvPr>
            <p:ph type="pic" idx="1"/>
          </p:nvPr>
        </p:nvPicPr>
        <p:blipFill>
          <a:blip r:embed="rId2" cstate="screen">
            <a:extLst>
              <a:ext uri="{28A0092B-C50C-407E-A947-70E740481C1C}">
                <a14:useLocalDpi xmlns:a14="http://schemas.microsoft.com/office/drawing/2010/main"/>
              </a:ext>
            </a:extLst>
          </a:blip>
          <a:srcRect t="-4825" b="-4825"/>
          <a:stretch>
            <a:fillRect/>
          </a:stretch>
        </p:blipFill>
        <p:spPr/>
      </p:pic>
      <p:sp>
        <p:nvSpPr>
          <p:cNvPr id="4" name="Text Placeholder 3"/>
          <p:cNvSpPr>
            <a:spLocks noGrp="1"/>
          </p:cNvSpPr>
          <p:nvPr>
            <p:ph type="body" sz="half" idx="2"/>
          </p:nvPr>
        </p:nvSpPr>
        <p:spPr/>
        <p:txBody>
          <a:bodyPr/>
          <a:lstStyle/>
          <a:p>
            <a:r>
              <a:rPr lang="en-US" dirty="0" smtClean="0"/>
              <a:t>a generalization that a viewer makes about a film (text) or about a subject in a film (text)   The film </a:t>
            </a:r>
            <a:r>
              <a:rPr lang="en-US" i="1" dirty="0" smtClean="0"/>
              <a:t>Social Network </a:t>
            </a:r>
            <a:r>
              <a:rPr lang="en-US" dirty="0" smtClean="0"/>
              <a:t>demonstrates the above explicit meaning through the story (implicit meaning) </a:t>
            </a:r>
            <a:endParaRPr lang="en-US" i="1" dirty="0"/>
          </a:p>
        </p:txBody>
      </p:sp>
    </p:spTree>
    <p:extLst>
      <p:ext uri="{BB962C8B-B14F-4D97-AF65-F5344CB8AC3E}">
        <p14:creationId xmlns:p14="http://schemas.microsoft.com/office/powerpoint/2010/main" val="3444679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3050"/>
            <a:ext cx="6536267" cy="1162050"/>
          </a:xfrm>
        </p:spPr>
        <p:txBody>
          <a:bodyPr/>
          <a:lstStyle/>
          <a:p>
            <a:r>
              <a:rPr lang="en-US" dirty="0" smtClean="0"/>
              <a:t>Technique and Implied Meanings </a:t>
            </a:r>
            <a:endParaRPr lang="en-US" dirty="0"/>
          </a:p>
        </p:txBody>
      </p:sp>
      <p:pic>
        <p:nvPicPr>
          <p:cNvPr id="8" name="Content Placeholder 7"/>
          <p:cNvPicPr>
            <a:picLocks noGrp="1" noChangeAspect="1"/>
          </p:cNvPicPr>
          <p:nvPr>
            <p:ph idx="1"/>
          </p:nvPr>
        </p:nvPicPr>
        <p:blipFill>
          <a:blip r:embed="rId2" cstate="screen">
            <a:extLst>
              <a:ext uri="{28A0092B-C50C-407E-A947-70E740481C1C}">
                <a14:useLocalDpi xmlns:a14="http://schemas.microsoft.com/office/drawing/2010/main"/>
              </a:ext>
            </a:extLst>
          </a:blip>
          <a:srcRect t="-36222" b="-36222"/>
          <a:stretch>
            <a:fillRect/>
          </a:stretch>
        </p:blipFill>
        <p:spPr/>
      </p:pic>
      <p:sp>
        <p:nvSpPr>
          <p:cNvPr id="7" name="Text Placeholder 6"/>
          <p:cNvSpPr>
            <a:spLocks noGrp="1"/>
          </p:cNvSpPr>
          <p:nvPr>
            <p:ph type="body" sz="half" idx="2"/>
          </p:nvPr>
        </p:nvSpPr>
        <p:spPr/>
        <p:txBody>
          <a:bodyPr/>
          <a:lstStyle/>
          <a:p>
            <a:pPr marL="285750" indent="-285750">
              <a:buFont typeface="Arial"/>
              <a:buChar char="•"/>
            </a:pPr>
            <a:r>
              <a:rPr lang="en-US" dirty="0" smtClean="0"/>
              <a:t>Composition</a:t>
            </a:r>
          </a:p>
          <a:p>
            <a:pPr marL="285750" indent="-285750">
              <a:buFont typeface="Arial"/>
              <a:buChar char="•"/>
            </a:pPr>
            <a:r>
              <a:rPr lang="en-US" dirty="0" smtClean="0"/>
              <a:t>Lighting</a:t>
            </a:r>
          </a:p>
          <a:p>
            <a:pPr marL="285750" indent="-285750">
              <a:buFont typeface="Arial"/>
              <a:buChar char="•"/>
            </a:pPr>
            <a:r>
              <a:rPr lang="en-US" dirty="0" smtClean="0"/>
              <a:t>Camera Distances</a:t>
            </a:r>
          </a:p>
          <a:p>
            <a:pPr marL="285750" indent="-285750">
              <a:buFont typeface="Arial"/>
              <a:buChar char="•"/>
            </a:pPr>
            <a:r>
              <a:rPr lang="en-US" dirty="0" smtClean="0"/>
              <a:t>Sound Mixes</a:t>
            </a:r>
          </a:p>
          <a:p>
            <a:pPr marL="285750" indent="-285750">
              <a:buFont typeface="Arial"/>
              <a:buChar char="•"/>
            </a:pPr>
            <a:r>
              <a:rPr lang="en-US" dirty="0" smtClean="0"/>
              <a:t>Editing: For Instance—Hollywood montage implies the compression of time</a:t>
            </a:r>
          </a:p>
          <a:p>
            <a:pPr marL="285750" indent="-285750">
              <a:buFont typeface="Arial"/>
              <a:buChar char="•"/>
            </a:pPr>
            <a:r>
              <a:rPr lang="en-US" dirty="0" smtClean="0"/>
              <a:t>What implicit meanings can be taken from this shot?</a:t>
            </a:r>
          </a:p>
          <a:p>
            <a:pPr marL="285750" indent="-285750">
              <a:buFont typeface="Arial"/>
              <a:buChar char="•"/>
            </a:pPr>
            <a:r>
              <a:rPr lang="en-US" dirty="0" smtClean="0"/>
              <a:t>If the lighting, surroundings, costumes and placement of the characters were different, how would the meaning change?  </a:t>
            </a:r>
          </a:p>
          <a:p>
            <a:endParaRPr lang="en-US" dirty="0" smtClean="0"/>
          </a:p>
        </p:txBody>
      </p:sp>
    </p:spTree>
    <p:extLst>
      <p:ext uri="{BB962C8B-B14F-4D97-AF65-F5344CB8AC3E}">
        <p14:creationId xmlns:p14="http://schemas.microsoft.com/office/powerpoint/2010/main" val="2200019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8534" y="0"/>
            <a:ext cx="4572000" cy="6858000"/>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69933" y="232833"/>
            <a:ext cx="4174067" cy="2347913"/>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69932" y="2747435"/>
            <a:ext cx="4174067" cy="2373312"/>
          </a:xfrm>
          <a:prstGeom prst="rect">
            <a:avLst/>
          </a:prstGeom>
        </p:spPr>
      </p:pic>
      <p:sp>
        <p:nvSpPr>
          <p:cNvPr id="9" name="TextBox 8"/>
          <p:cNvSpPr txBox="1"/>
          <p:nvPr/>
        </p:nvSpPr>
        <p:spPr>
          <a:xfrm>
            <a:off x="4969933" y="5146147"/>
            <a:ext cx="4013200" cy="1200329"/>
          </a:xfrm>
          <a:prstGeom prst="rect">
            <a:avLst/>
          </a:prstGeom>
          <a:noFill/>
        </p:spPr>
        <p:txBody>
          <a:bodyPr wrap="square" rtlCol="0">
            <a:spAutoFit/>
          </a:bodyPr>
          <a:lstStyle/>
          <a:p>
            <a:r>
              <a:rPr lang="en-US" dirty="0" smtClean="0"/>
              <a:t>The progression of imagery from Wendy having companionship to her isolation imply (visually) that she is embarking on the rest of her journey alone  </a:t>
            </a:r>
            <a:endParaRPr lang="en-US" dirty="0"/>
          </a:p>
        </p:txBody>
      </p:sp>
    </p:spTree>
    <p:extLst>
      <p:ext uri="{BB962C8B-B14F-4D97-AF65-F5344CB8AC3E}">
        <p14:creationId xmlns:p14="http://schemas.microsoft.com/office/powerpoint/2010/main" val="3619498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Ambiguity </a:t>
            </a:r>
            <a:endParaRPr lang="en-US" dirty="0"/>
          </a:p>
        </p:txBody>
      </p:sp>
      <p:pic>
        <p:nvPicPr>
          <p:cNvPr id="5" name="Picture Placeholder 4"/>
          <p:cNvPicPr>
            <a:picLocks noGrp="1" noChangeAspect="1"/>
          </p:cNvPicPr>
          <p:nvPr>
            <p:ph type="pic" idx="1"/>
          </p:nvPr>
        </p:nvPicPr>
        <p:blipFill>
          <a:blip r:embed="rId2" cstate="screen">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rcRect t="-16667" b="-16667"/>
          <a:stretch>
            <a:fillRect/>
          </a:stretch>
        </p:blipFill>
        <p:spPr/>
      </p:pic>
      <p:sp>
        <p:nvSpPr>
          <p:cNvPr id="4" name="Text Placeholder 3"/>
          <p:cNvSpPr>
            <a:spLocks noGrp="1"/>
          </p:cNvSpPr>
          <p:nvPr>
            <p:ph type="body" sz="half" idx="2"/>
          </p:nvPr>
        </p:nvSpPr>
        <p:spPr/>
        <p:txBody>
          <a:bodyPr/>
          <a:lstStyle/>
          <a:p>
            <a:r>
              <a:rPr lang="en-US" dirty="0" smtClean="0"/>
              <a:t>Open to one or more plausible interpretation of their meanings:  </a:t>
            </a:r>
          </a:p>
          <a:p>
            <a:r>
              <a:rPr lang="en-US" dirty="0" smtClean="0">
                <a:hlinkClick r:id="rId4"/>
              </a:rPr>
              <a:t>Lost in Translation (Link)</a:t>
            </a:r>
            <a:endParaRPr lang="en-US" dirty="0" smtClean="0"/>
          </a:p>
          <a:p>
            <a:endParaRPr lang="en-US" dirty="0" smtClean="0"/>
          </a:p>
          <a:p>
            <a:endParaRPr lang="en-US" dirty="0"/>
          </a:p>
        </p:txBody>
      </p:sp>
    </p:spTree>
    <p:extLst>
      <p:ext uri="{BB962C8B-B14F-4D97-AF65-F5344CB8AC3E}">
        <p14:creationId xmlns:p14="http://schemas.microsoft.com/office/powerpoint/2010/main" val="172245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180</TotalTime>
  <Words>959</Words>
  <Application>Microsoft Macintosh PowerPoint</Application>
  <PresentationFormat>On-screen Show (4:3)</PresentationFormat>
  <Paragraphs>82</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Meaning</vt:lpstr>
      <vt:lpstr>Expectations and Films </vt:lpstr>
      <vt:lpstr>Responses to the film Zodiac </vt:lpstr>
      <vt:lpstr>Expectations</vt:lpstr>
      <vt:lpstr>Explicit Meaning </vt:lpstr>
      <vt:lpstr>Implicit Meanings </vt:lpstr>
      <vt:lpstr>Technique and Implied Meanings </vt:lpstr>
      <vt:lpstr>PowerPoint Presentation</vt:lpstr>
      <vt:lpstr>Ambiguity </vt:lpstr>
      <vt:lpstr>Realism vs Fantasy </vt:lpstr>
      <vt:lpstr>PowerPoint Presentation</vt:lpstr>
      <vt:lpstr>Symbol </vt:lpstr>
      <vt:lpstr>Symbol</vt:lpstr>
      <vt:lpstr>Symbol</vt:lpstr>
      <vt:lpstr>Critical Approach </vt:lpstr>
      <vt:lpstr>Experience and Values </vt:lpstr>
      <vt:lpstr>Influences on Viewer Interpretations of film meanings</vt:lpstr>
      <vt:lpstr>Many approaches can be taken to critically read a film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Meaning</dc:title>
  <dc:creator>Microsoft Office User</dc:creator>
  <cp:lastModifiedBy>Microsoft Office User</cp:lastModifiedBy>
  <cp:revision>15</cp:revision>
  <dcterms:created xsi:type="dcterms:W3CDTF">2014-01-19T02:21:20Z</dcterms:created>
  <dcterms:modified xsi:type="dcterms:W3CDTF">2014-01-19T05:21:34Z</dcterms:modified>
</cp:coreProperties>
</file>