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7" r:id="rId14"/>
    <p:sldId id="258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277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6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1/17/14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FCs4WQyaF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ztKQEpFZLhs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jqfUq6CCnDY" TargetMode="Externa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fVaCrALB51o" TargetMode="Externa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mazon.com/dp/1932907009/?tag=slatmaga-20" TargetMode="External"/><Relationship Id="rId3" Type="http://schemas.openxmlformats.org/officeDocument/2006/relationships/hyperlink" Target="http://www.imdb.com/name/nm0811414/bi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U0pu5UGaSA" TargetMode="External"/><Relationship Id="rId3" Type="http://schemas.openxmlformats.org/officeDocument/2006/relationships/hyperlink" Target="http://www.hollywoodreporter.com/race/tcm-classic-film-fest-albert-44905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://www.youtube.com/watch?v=yq_0gO0OeF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and Meaning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Explicit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Generalizations included in a text about one or more of its subjects</a:t>
            </a:r>
          </a:p>
          <a:p>
            <a:r>
              <a:rPr lang="en-US" sz="1700" dirty="0" smtClean="0"/>
              <a:t>Explicit meanings are sometimes thought as flawed in Western storytelling, because these audiences like meanings to be suggested and not explained</a:t>
            </a:r>
          </a:p>
          <a:p>
            <a:r>
              <a:rPr lang="en-US" sz="1700" dirty="0" smtClean="0"/>
              <a:t>An explicit meaning is not necessarily comprehensive or persuasive, and it is not the definitive word on any of the film’s projects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Implicit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An implicit meaning is a generalization that a person makes about a text or a subject of a text</a:t>
            </a:r>
          </a:p>
          <a:p>
            <a:r>
              <a:rPr lang="en-US" sz="1800" dirty="0" smtClean="0"/>
              <a:t>A film’s </a:t>
            </a:r>
            <a:r>
              <a:rPr lang="en-US" sz="1800" dirty="0" err="1" smtClean="0"/>
              <a:t>mise</a:t>
            </a:r>
            <a:r>
              <a:rPr lang="en-US" sz="1800" dirty="0" smtClean="0"/>
              <a:t> en scene, cinematography, editing and sound can suggest or reinforce meanings </a:t>
            </a:r>
          </a:p>
          <a:p>
            <a:r>
              <a:rPr lang="en-US" sz="1800" dirty="0" smtClean="0"/>
              <a:t>Narrative itself is a major source of implicit meanings, because viewers often infer some general implications of a story  </a:t>
            </a:r>
          </a:p>
          <a:p>
            <a:r>
              <a:rPr lang="en-US" sz="1800" dirty="0" smtClean="0"/>
              <a:t>A narrative or some aspect of it may be unknowable or ambiguous: it is open to two or more plausible interpretations perhaps because it provides conflicting information and withholds significant information</a:t>
            </a:r>
          </a:p>
          <a:p>
            <a:r>
              <a:rPr lang="en-US" sz="1800" dirty="0" smtClean="0"/>
              <a:t>Filmmakers and other makers of texts may create symbols: anything perceptible that has significance beyond its usual meaning or function.  Usually symbols go unexplained in films and viewers interpret them variously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4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Documentary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fictional films, narrative documentaries represent events chronologically or non-chronologically</a:t>
            </a:r>
          </a:p>
          <a:p>
            <a:r>
              <a:rPr lang="en-US" dirty="0" smtClean="0"/>
              <a:t>There is a </a:t>
            </a:r>
            <a:r>
              <a:rPr lang="en-US" dirty="0" err="1" smtClean="0"/>
              <a:t>fabula</a:t>
            </a:r>
            <a:r>
              <a:rPr lang="en-US" dirty="0" smtClean="0"/>
              <a:t> (logical sequential order of events) and the the plot can follow the </a:t>
            </a:r>
            <a:r>
              <a:rPr lang="en-US" dirty="0" err="1" smtClean="0"/>
              <a:t>fabula</a:t>
            </a:r>
            <a:r>
              <a:rPr lang="en-US" dirty="0" smtClean="0"/>
              <a:t> closely or out of order </a:t>
            </a:r>
          </a:p>
          <a:p>
            <a:r>
              <a:rPr lang="en-US" dirty="0" smtClean="0"/>
              <a:t>Many have a single plotline, but like fictional films they may have two or more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6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Narrative Documentaries can use the following expressive narrative techniques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800600"/>
          </a:xfrm>
        </p:spPr>
        <p:txBody>
          <a:bodyPr/>
          <a:lstStyle/>
          <a:p>
            <a:r>
              <a:rPr lang="en-US" dirty="0" smtClean="0"/>
              <a:t>3 act structure</a:t>
            </a:r>
          </a:p>
          <a:p>
            <a:r>
              <a:rPr lang="en-US" dirty="0" smtClean="0"/>
              <a:t>Split screen </a:t>
            </a:r>
          </a:p>
          <a:p>
            <a:r>
              <a:rPr lang="en-US" dirty="0" smtClean="0"/>
              <a:t>Parallel editing</a:t>
            </a:r>
          </a:p>
          <a:p>
            <a:r>
              <a:rPr lang="en-US" dirty="0" smtClean="0"/>
              <a:t>Cutaway editing (action reaction) </a:t>
            </a:r>
          </a:p>
          <a:p>
            <a:r>
              <a:rPr lang="en-US" dirty="0" smtClean="0"/>
              <a:t>Slow motion</a:t>
            </a:r>
          </a:p>
          <a:p>
            <a:r>
              <a:rPr lang="en-US" dirty="0" smtClean="0"/>
              <a:t>Fast cutting </a:t>
            </a:r>
          </a:p>
          <a:p>
            <a:r>
              <a:rPr lang="en-US" dirty="0" smtClean="0"/>
              <a:t>Slow cutting</a:t>
            </a:r>
          </a:p>
          <a:p>
            <a:r>
              <a:rPr lang="en-US" dirty="0" smtClean="0"/>
              <a:t>Transitions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0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 and Me, Parallel Editing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3"/>
            <a:ext cx="7620000" cy="4800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Link here</a:t>
            </a:r>
            <a:endParaRPr lang="en-US" dirty="0" smtClean="0"/>
          </a:p>
          <a:p>
            <a:r>
              <a:rPr lang="en-US" dirty="0" smtClean="0"/>
              <a:t>How does the use of parallel editing communicate a meaning in this scene?</a:t>
            </a:r>
          </a:p>
          <a:p>
            <a:r>
              <a:rPr lang="en-US" dirty="0" smtClean="0"/>
              <a:t>How does the use of a sound bridge communicate a meaning in this scene?</a:t>
            </a:r>
          </a:p>
          <a:p>
            <a:r>
              <a:rPr lang="en-US" dirty="0" smtClean="0"/>
              <a:t>Do you think that the use of narrative technique diminishes the informative role of documentary?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Documentary Filmmakers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what subjects to film and in what ways</a:t>
            </a:r>
          </a:p>
          <a:p>
            <a:r>
              <a:rPr lang="en-US" dirty="0" smtClean="0"/>
              <a:t>They can combine footage they shoot with already existing footage</a:t>
            </a:r>
          </a:p>
          <a:p>
            <a:r>
              <a:rPr lang="en-US" dirty="0" smtClean="0"/>
              <a:t>Sometimes they stage or re-create situations</a:t>
            </a:r>
          </a:p>
          <a:p>
            <a:r>
              <a:rPr lang="en-US" dirty="0" smtClean="0"/>
              <a:t>Edit the resultant footage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reality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every documentary, every edit you make, every choice you make is yours (the filmmaker’s judgment call) </a:t>
            </a:r>
          </a:p>
          <a:p>
            <a:r>
              <a:rPr lang="en-US" dirty="0" smtClean="0"/>
              <a:t>Mediate means to work as an intermediary between two sides—or work as a go-between</a:t>
            </a:r>
          </a:p>
          <a:p>
            <a:r>
              <a:rPr lang="en-US" dirty="0" smtClean="0"/>
              <a:t>Reality—documentary film—viewer </a:t>
            </a:r>
            <a:endParaRPr lang="en-US" dirty="0"/>
          </a:p>
          <a:p>
            <a:r>
              <a:rPr lang="en-US" dirty="0" smtClean="0"/>
              <a:t>The documentary is not reality, but an intermediary between reality and the viewer </a:t>
            </a:r>
          </a:p>
          <a:p>
            <a:r>
              <a:rPr lang="en-US" dirty="0" smtClean="0"/>
              <a:t>It may seem to represent reality objectively, but it does not</a:t>
            </a:r>
          </a:p>
          <a:p>
            <a:r>
              <a:rPr lang="en-US" dirty="0" smtClean="0"/>
              <a:t>A documentary film is never an objective indisputable truth </a:t>
            </a:r>
          </a:p>
          <a:p>
            <a:r>
              <a:rPr lang="en-US" dirty="0" smtClean="0"/>
              <a:t>It is the result of the selections, recordings and manipulations of one group of filmmakers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166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Documentary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65760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Before the 1960’s equipment was heavy and not very portable</a:t>
            </a:r>
          </a:p>
          <a:p>
            <a:r>
              <a:rPr lang="en-US" dirty="0" smtClean="0"/>
              <a:t>Late 50’s and early 60’s introduction of 16mm film cameras and fast film </a:t>
            </a:r>
          </a:p>
          <a:p>
            <a:r>
              <a:rPr lang="en-US" dirty="0" smtClean="0"/>
              <a:t>Portable sound packs </a:t>
            </a:r>
          </a:p>
          <a:p>
            <a:r>
              <a:rPr lang="en-US" b="1" dirty="0" smtClean="0"/>
              <a:t>Direct Cinema </a:t>
            </a:r>
            <a:r>
              <a:rPr lang="en-US" dirty="0" smtClean="0"/>
              <a:t>came from these advances as well as </a:t>
            </a:r>
            <a:r>
              <a:rPr lang="fr-FR" b="1" dirty="0"/>
              <a:t>Cinéma vérité</a:t>
            </a:r>
            <a:r>
              <a:rPr lang="en-US" dirty="0" smtClean="0"/>
              <a:t> in France </a:t>
            </a:r>
          </a:p>
          <a:p>
            <a:r>
              <a:rPr lang="en-US" dirty="0" smtClean="0"/>
              <a:t>Imperfections can strengthen the film’s credibility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Don’t Look Back (1967)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41873" b="-41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606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Technology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657600" cy="4591050"/>
          </a:xfrm>
        </p:spPr>
        <p:txBody>
          <a:bodyPr/>
          <a:lstStyle/>
          <a:p>
            <a:r>
              <a:rPr lang="en-US" dirty="0" smtClean="0"/>
              <a:t>Longer takes</a:t>
            </a:r>
          </a:p>
          <a:p>
            <a:r>
              <a:rPr lang="en-US" dirty="0" smtClean="0"/>
              <a:t>Fewer interruptions while filming</a:t>
            </a:r>
          </a:p>
          <a:p>
            <a:r>
              <a:rPr lang="en-US" dirty="0" smtClean="0"/>
              <a:t>Greater portability—access to subjects</a:t>
            </a:r>
          </a:p>
          <a:p>
            <a:r>
              <a:rPr lang="en-US" dirty="0" smtClean="0"/>
              <a:t>Less intrusive </a:t>
            </a:r>
          </a:p>
          <a:p>
            <a:r>
              <a:rPr lang="en-US" dirty="0" smtClean="0"/>
              <a:t>Relatively inexpensive—opening up possibilities for more and more people to make them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Restrepo</a:t>
            </a:r>
            <a:r>
              <a:rPr lang="en-US" dirty="0" smtClean="0">
                <a:hlinkClick r:id="rId2"/>
              </a:rPr>
              <a:t> 2010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1103" b="-31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30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Films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Difficult to define, because there are so many films with that title</a:t>
            </a:r>
          </a:p>
          <a:p>
            <a:r>
              <a:rPr lang="en-US" dirty="0" smtClean="0"/>
              <a:t>Avant-garde, underground, personal and independent</a:t>
            </a:r>
          </a:p>
          <a:p>
            <a:r>
              <a:rPr lang="en-US" dirty="0" smtClean="0"/>
              <a:t>Reject the conventions of the most popular mainstream films </a:t>
            </a:r>
          </a:p>
          <a:p>
            <a:r>
              <a:rPr lang="en-US" dirty="0" smtClean="0"/>
              <a:t>Rebel against what movies are and what they stand for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46810" b="-46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935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Surrealism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1920’s and 30’s a movement in European art, drama, literature and film in which an attempt was made to portray the workings of the subconscious mind as manifested in drams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Un </a:t>
            </a:r>
            <a:r>
              <a:rPr lang="en-US" dirty="0" err="1" smtClean="0">
                <a:hlinkClick r:id="rId2"/>
              </a:rPr>
              <a:t>Chien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Andalou</a:t>
            </a:r>
            <a:r>
              <a:rPr lang="en-US" dirty="0" smtClean="0">
                <a:hlinkClick r:id="rId2"/>
              </a:rPr>
              <a:t> 1928 by Luis Bunuel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46059" b="-4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166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Technique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33500"/>
            <a:ext cx="3657600" cy="4792663"/>
          </a:xfrm>
        </p:spPr>
        <p:txBody>
          <a:bodyPr>
            <a:normAutofit/>
          </a:bodyPr>
          <a:lstStyle/>
          <a:p>
            <a:r>
              <a:rPr lang="en-US" dirty="0" smtClean="0"/>
              <a:t>Fictional Films or Film Theory </a:t>
            </a:r>
          </a:p>
          <a:p>
            <a:r>
              <a:rPr lang="en-US" dirty="0" smtClean="0"/>
              <a:t>Optical Printer</a:t>
            </a:r>
          </a:p>
          <a:p>
            <a:r>
              <a:rPr lang="en-US" dirty="0" smtClean="0"/>
              <a:t>Negative (found footage)</a:t>
            </a:r>
          </a:p>
          <a:p>
            <a:r>
              <a:rPr lang="en-US" dirty="0" smtClean="0"/>
              <a:t>Personal Subjects</a:t>
            </a:r>
          </a:p>
          <a:p>
            <a:r>
              <a:rPr lang="en-US" dirty="0" smtClean="0"/>
              <a:t>Recorded footage</a:t>
            </a:r>
          </a:p>
          <a:p>
            <a:r>
              <a:rPr lang="en-US" dirty="0" smtClean="0"/>
              <a:t>Unexpected editing techniques</a:t>
            </a:r>
          </a:p>
          <a:p>
            <a:r>
              <a:rPr lang="en-US" dirty="0" smtClean="0"/>
              <a:t>Film or Television History</a:t>
            </a:r>
          </a:p>
          <a:p>
            <a:r>
              <a:rPr lang="en-US" dirty="0" smtClean="0"/>
              <a:t>Art History </a:t>
            </a:r>
          </a:p>
          <a:p>
            <a:r>
              <a:rPr lang="en-US" dirty="0" smtClean="0"/>
              <a:t>Political or Social beliefs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5229" b="-25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01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similarity a formula?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056" y="1258660"/>
            <a:ext cx="7271657" cy="54723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It’s not déjà vu. Summer movies are often described as formulaic. But what few people know is that there is </a:t>
            </a:r>
            <a:r>
              <a:rPr lang="en-US" i="1" dirty="0"/>
              <a:t>actually a formula</a:t>
            </a:r>
            <a:r>
              <a:rPr lang="en-US" dirty="0" smtClean="0"/>
              <a:t>—</a:t>
            </a:r>
            <a:r>
              <a:rPr lang="en-US" i="1" dirty="0">
                <a:hlinkClick r:id="rId2"/>
              </a:rPr>
              <a:t>Save the Cat! The Last Book on Screenwriting You’ll Ever Need. In the book, author Blake Snyder, a </a:t>
            </a:r>
            <a:r>
              <a:rPr lang="en-US" i="1" dirty="0">
                <a:hlinkClick r:id="rId3"/>
              </a:rPr>
              <a:t>successful spec screenwriter who became an influential screenplay guru, preaches a variant on the basic three-act structure that has dominated blockbuster filmmaking since the late 1970s</a:t>
            </a:r>
            <a:r>
              <a:rPr lang="en-US" i="1" dirty="0" smtClean="0">
                <a:hlinkClick r:id="rId3"/>
              </a:rPr>
              <a:t>.</a:t>
            </a:r>
            <a:endParaRPr lang="en-US" i="1" dirty="0" smtClean="0"/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Opening image)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Theme is stated) </a:t>
            </a:r>
            <a:r>
              <a:rPr lang="en-US" b="1" dirty="0" smtClean="0"/>
              <a:t>(</a:t>
            </a:r>
            <a:r>
              <a:rPr lang="en-US" b="1" dirty="0"/>
              <a:t>Set-up)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Catalyst)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(</a:t>
            </a:r>
            <a:r>
              <a:rPr lang="en-US" b="1" dirty="0"/>
              <a:t>Debate)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Break into Act II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b="1" dirty="0" smtClean="0"/>
              <a:t> (</a:t>
            </a:r>
            <a:r>
              <a:rPr lang="en-US" b="1" dirty="0"/>
              <a:t>Fun and games)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Midpoint)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(</a:t>
            </a:r>
            <a:r>
              <a:rPr lang="en-US" b="1" dirty="0"/>
              <a:t>Bad guys close in) </a:t>
            </a:r>
            <a:endParaRPr lang="en-US" b="1" dirty="0" smtClean="0"/>
          </a:p>
          <a:p>
            <a:r>
              <a:rPr lang="en-US" b="1" i="1" dirty="0" smtClean="0"/>
              <a:t>all</a:t>
            </a:r>
            <a:r>
              <a:rPr lang="en-US" b="1" i="1" dirty="0"/>
              <a:t>-is-lost </a:t>
            </a:r>
            <a:r>
              <a:rPr lang="en-US" b="1" i="1" dirty="0" smtClean="0"/>
              <a:t>moment</a:t>
            </a:r>
          </a:p>
          <a:p>
            <a:r>
              <a:rPr lang="en-US" b="1" i="1" dirty="0" smtClean="0"/>
              <a:t>dark </a:t>
            </a:r>
            <a:r>
              <a:rPr lang="en-US" b="1" i="1" dirty="0"/>
              <a:t>night of the soul</a:t>
            </a:r>
            <a:r>
              <a:rPr lang="en-US" dirty="0"/>
              <a:t>.</a:t>
            </a:r>
          </a:p>
          <a:p>
            <a:r>
              <a:rPr lang="en-US" b="1" dirty="0" smtClean="0"/>
              <a:t>(</a:t>
            </a:r>
            <a:r>
              <a:rPr lang="en-US" b="1" dirty="0"/>
              <a:t>Break into Act III)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Finale)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(</a:t>
            </a:r>
            <a:r>
              <a:rPr lang="en-US" b="1" dirty="0"/>
              <a:t>Final image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1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or Abstract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Representational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subjects are recognizable as people and real objects (Like Un </a:t>
            </a:r>
            <a:r>
              <a:rPr lang="en-US" dirty="0" err="1" smtClean="0"/>
              <a:t>Chien</a:t>
            </a:r>
            <a:r>
              <a:rPr lang="en-US" dirty="0" smtClean="0"/>
              <a:t> </a:t>
            </a:r>
            <a:r>
              <a:rPr lang="en-US" dirty="0" err="1" smtClean="0"/>
              <a:t>Andalou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subjects are unrecognizable (or)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Films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Experimental and Documentary</a:t>
            </a:r>
          </a:p>
          <a:p>
            <a:r>
              <a:rPr lang="en-US" dirty="0" smtClean="0"/>
              <a:t>Installation Video and Photography</a:t>
            </a:r>
          </a:p>
          <a:p>
            <a:r>
              <a:rPr lang="en-US" dirty="0" smtClean="0"/>
              <a:t>Experimental Narrative </a:t>
            </a:r>
          </a:p>
          <a:p>
            <a:r>
              <a:rPr lang="en-US" dirty="0" smtClean="0"/>
              <a:t>Experimental Independent Films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Mulholland Drive 2001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46144" b="-46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12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Documentary Film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Film or video representation of actual (not imaginary)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Documentary Filmmakers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what subjects to film and in what ways</a:t>
            </a:r>
          </a:p>
          <a:p>
            <a:r>
              <a:rPr lang="en-US" dirty="0" smtClean="0"/>
              <a:t>They can combine footage they shoot with already existing footage</a:t>
            </a:r>
          </a:p>
          <a:p>
            <a:r>
              <a:rPr lang="en-US" dirty="0" smtClean="0"/>
              <a:t>Sometimes they stage or re-create situations</a:t>
            </a:r>
          </a:p>
          <a:p>
            <a:r>
              <a:rPr lang="en-US" dirty="0" smtClean="0"/>
              <a:t>Edit the resultant footage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Mediated reality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every documentary, every edit you make, every choice you make is yours (the filmmaker’s judgment call) </a:t>
            </a:r>
            <a:endParaRPr lang="en-US" dirty="0" smtClean="0"/>
          </a:p>
          <a:p>
            <a:r>
              <a:rPr lang="en-US" dirty="0" smtClean="0"/>
              <a:t>Even when filmmakers like the </a:t>
            </a:r>
            <a:r>
              <a:rPr lang="en-US" b="1" dirty="0" err="1"/>
              <a:t>Maysles</a:t>
            </a:r>
            <a:r>
              <a:rPr lang="en-US" b="1" dirty="0"/>
              <a:t> </a:t>
            </a:r>
            <a:r>
              <a:rPr lang="en-US" b="1" dirty="0" smtClean="0"/>
              <a:t>brothers try to be a “fly on the wall” they still choose what to look at and what eventually makes it into the film </a:t>
            </a:r>
            <a:r>
              <a:rPr lang="en-US" b="1" dirty="0" smtClean="0">
                <a:hlinkClick r:id="rId3"/>
              </a:rPr>
              <a:t>(link)</a:t>
            </a:r>
            <a:endParaRPr lang="en-US" dirty="0" smtClean="0"/>
          </a:p>
          <a:p>
            <a:r>
              <a:rPr lang="en-US" dirty="0" smtClean="0"/>
              <a:t>Mediate means to work as an intermediary between two sides—or work as a go-between</a:t>
            </a:r>
          </a:p>
          <a:p>
            <a:r>
              <a:rPr lang="en-US" dirty="0" smtClean="0"/>
              <a:t>Reality—documentary film—viewer </a:t>
            </a:r>
            <a:endParaRPr lang="en-US" dirty="0"/>
          </a:p>
          <a:p>
            <a:r>
              <a:rPr lang="en-US" dirty="0" smtClean="0"/>
              <a:t>The documentary is not reality, but an intermediary between reality and the viewer </a:t>
            </a:r>
          </a:p>
          <a:p>
            <a:r>
              <a:rPr lang="en-US" dirty="0" smtClean="0"/>
              <a:t>It may seem to represent reality objectively, but it does not</a:t>
            </a:r>
          </a:p>
          <a:p>
            <a:r>
              <a:rPr lang="en-US" dirty="0" smtClean="0"/>
              <a:t>A documentary film is never an objective indisputable truth </a:t>
            </a:r>
          </a:p>
          <a:p>
            <a:r>
              <a:rPr lang="en-US" dirty="0" smtClean="0"/>
              <a:t>It is the result of the selections, recordings and manipulations of one group of filmmakers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64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documentaries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Inform</a:t>
            </a:r>
            <a:r>
              <a:rPr lang="en-US" i="1" dirty="0" smtClean="0"/>
              <a:t> </a:t>
            </a:r>
            <a:r>
              <a:rPr lang="en-US" dirty="0" smtClean="0"/>
              <a:t> All documentaries do this</a:t>
            </a:r>
          </a:p>
          <a:p>
            <a:r>
              <a:rPr lang="en-US" i="1" dirty="0" smtClean="0">
                <a:solidFill>
                  <a:srgbClr val="D2CB6C"/>
                </a:solidFill>
              </a:rPr>
              <a:t>Entertain</a:t>
            </a:r>
            <a:r>
              <a:rPr lang="en-US" dirty="0" smtClean="0"/>
              <a:t> Most documentaries are meant to entertain, because that is how they hold the viewer’s interest</a:t>
            </a:r>
          </a:p>
          <a:p>
            <a:r>
              <a:rPr lang="en-US" i="1" dirty="0" smtClean="0">
                <a:solidFill>
                  <a:srgbClr val="D2CB6C"/>
                </a:solidFill>
              </a:rPr>
              <a:t>Criticize</a:t>
            </a:r>
            <a:r>
              <a:rPr lang="en-US" dirty="0" smtClean="0">
                <a:solidFill>
                  <a:srgbClr val="D2CB6C"/>
                </a:solidFill>
              </a:rPr>
              <a:t> </a:t>
            </a:r>
            <a:r>
              <a:rPr lang="en-US" dirty="0" smtClean="0"/>
              <a:t>made out of the filmmakers conviction that something is wrong </a:t>
            </a:r>
          </a:p>
          <a:p>
            <a:r>
              <a:rPr lang="en-US" i="1" dirty="0" smtClean="0">
                <a:solidFill>
                  <a:srgbClr val="D2CB6C"/>
                </a:solidFill>
              </a:rPr>
              <a:t>Celebrate </a:t>
            </a:r>
            <a:r>
              <a:rPr lang="en-US" dirty="0" smtClean="0"/>
              <a:t>present a topic in a way that viewers can appreciate or admire </a:t>
            </a:r>
          </a:p>
          <a:p>
            <a:r>
              <a:rPr lang="en-US" dirty="0" smtClean="0">
                <a:solidFill>
                  <a:srgbClr val="D2CB6C"/>
                </a:solidFill>
              </a:rPr>
              <a:t>Achieve</a:t>
            </a:r>
            <a:r>
              <a:rPr lang="en-US" dirty="0" smtClean="0"/>
              <a:t> more than one goal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336" b="-44336"/>
          <a:stretch>
            <a:fillRect/>
          </a:stretch>
        </p:blipFill>
        <p:spPr>
          <a:xfrm>
            <a:off x="4419600" y="1536192"/>
            <a:ext cx="3182257" cy="3993733"/>
          </a:xfrm>
        </p:spPr>
      </p:pic>
      <p:sp>
        <p:nvSpPr>
          <p:cNvPr id="4" name="TextBox 3"/>
          <p:cNvSpPr txBox="1"/>
          <p:nvPr/>
        </p:nvSpPr>
        <p:spPr>
          <a:xfrm>
            <a:off x="4419600" y="4699000"/>
            <a:ext cx="274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Link: When the Levees Broke, A Requiem in 3 Acts </a:t>
            </a:r>
            <a:r>
              <a:rPr lang="en-US" dirty="0" smtClean="0"/>
              <a:t>accomplishes all of these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3642" y="1417638"/>
            <a:ext cx="3271157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narration, title cards or subtitles, interviews, signs (or a combination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Before 1960 most films Featured a strong voiced, supposedly impartial male narrator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This changed due to availability of portable equipment as well as the belief that no single narrator can do justice to a subject’s complexity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40168" b="-40168"/>
          <a:stretch>
            <a:fillRect/>
          </a:stretch>
        </p:blipFill>
        <p:spPr>
          <a:xfrm>
            <a:off x="4653642" y="2174875"/>
            <a:ext cx="3423557" cy="3951288"/>
          </a:xfrm>
        </p:spPr>
      </p:pic>
    </p:spTree>
    <p:extLst>
      <p:ext uri="{BB962C8B-B14F-4D97-AF65-F5344CB8AC3E}">
        <p14:creationId xmlns:p14="http://schemas.microsoft.com/office/powerpoint/2010/main" val="113977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film new material (staged or not) </a:t>
            </a:r>
          </a:p>
          <a:p>
            <a:r>
              <a:rPr lang="en-US" dirty="0" smtClean="0"/>
              <a:t>May represent subjects in a realistic or stylized way</a:t>
            </a:r>
          </a:p>
          <a:p>
            <a:r>
              <a:rPr lang="en-US" dirty="0" smtClean="0"/>
              <a:t>May use existing footage</a:t>
            </a:r>
          </a:p>
          <a:p>
            <a:r>
              <a:rPr lang="en-US" dirty="0" smtClean="0"/>
              <a:t>Photographs</a:t>
            </a:r>
          </a:p>
          <a:p>
            <a:r>
              <a:rPr lang="en-US" dirty="0" smtClean="0"/>
              <a:t>Fragments of radio broadcasts </a:t>
            </a:r>
          </a:p>
          <a:p>
            <a:r>
              <a:rPr lang="en-US" dirty="0" smtClean="0"/>
              <a:t>Audio recordings</a:t>
            </a:r>
          </a:p>
          <a:p>
            <a:r>
              <a:rPr lang="en-US" dirty="0" smtClean="0"/>
              <a:t>Still photographs </a:t>
            </a:r>
          </a:p>
          <a:p>
            <a:r>
              <a:rPr lang="en-US" dirty="0" smtClean="0"/>
              <a:t>Signs and maps </a:t>
            </a:r>
          </a:p>
          <a:p>
            <a:r>
              <a:rPr lang="en-US" dirty="0" smtClean="0"/>
              <a:t>Editing all of these sources is like creating a film from scratch </a:t>
            </a:r>
          </a:p>
          <a:p>
            <a:r>
              <a:rPr lang="en-US" dirty="0" smtClean="0"/>
              <a:t>Artifacts and informative language help persuade the viewers of the accuracy of a film’s representation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2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Non-narrative documentary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films</a:t>
            </a:r>
          </a:p>
          <a:p>
            <a:r>
              <a:rPr lang="en-US" dirty="0" smtClean="0"/>
              <a:t>Many TV documentaries</a:t>
            </a:r>
          </a:p>
          <a:p>
            <a:r>
              <a:rPr lang="en-US" dirty="0" smtClean="0"/>
              <a:t>Industrial films</a:t>
            </a:r>
          </a:p>
          <a:p>
            <a:r>
              <a:rPr lang="en-US" dirty="0" smtClean="0"/>
              <a:t>Training films</a:t>
            </a:r>
          </a:p>
          <a:p>
            <a:r>
              <a:rPr lang="en-US" dirty="0" smtClean="0"/>
              <a:t>Promotional films</a:t>
            </a:r>
          </a:p>
          <a:p>
            <a:r>
              <a:rPr lang="en-US" dirty="0" smtClean="0"/>
              <a:t>Sometimes they make an argument for or against something</a:t>
            </a:r>
          </a:p>
          <a:p>
            <a:r>
              <a:rPr lang="en-US" dirty="0" smtClean="0"/>
              <a:t>Present various types of information organized into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6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5907</TotalTime>
  <Words>1257</Words>
  <Application>Microsoft Macintosh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Film and Meaning </vt:lpstr>
      <vt:lpstr>Is a similarity a formula?</vt:lpstr>
      <vt:lpstr>Documentary Film </vt:lpstr>
      <vt:lpstr>Documentary Filmmakers </vt:lpstr>
      <vt:lpstr>Mediated reality </vt:lpstr>
      <vt:lpstr>What do documentaries do?</vt:lpstr>
      <vt:lpstr>Informative Language </vt:lpstr>
      <vt:lpstr>Artifacts </vt:lpstr>
      <vt:lpstr>Non-narrative documentary </vt:lpstr>
      <vt:lpstr>Narrative Documentary </vt:lpstr>
      <vt:lpstr>Narrative Documentaries can use the following expressive narrative techniques</vt:lpstr>
      <vt:lpstr>Roger and Me, Parallel Editing </vt:lpstr>
      <vt:lpstr>Documentary Filmmakers </vt:lpstr>
      <vt:lpstr>Mediated reality </vt:lpstr>
      <vt:lpstr>Technology and Documentary </vt:lpstr>
      <vt:lpstr>Video Technology </vt:lpstr>
      <vt:lpstr>Experimental Films </vt:lpstr>
      <vt:lpstr>Surrealism </vt:lpstr>
      <vt:lpstr>Sources and Technique </vt:lpstr>
      <vt:lpstr>Representational or Abstract </vt:lpstr>
      <vt:lpstr>Hybrid Films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Documentary Film </dc:title>
  <dc:creator>Microsoft Office User</dc:creator>
  <cp:lastModifiedBy>Microsoft Office User</cp:lastModifiedBy>
  <cp:revision>18</cp:revision>
  <dcterms:created xsi:type="dcterms:W3CDTF">2013-08-19T18:20:58Z</dcterms:created>
  <dcterms:modified xsi:type="dcterms:W3CDTF">2014-01-20T04:24:26Z</dcterms:modified>
</cp:coreProperties>
</file>