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57" r:id="rId14"/>
    <p:sldId id="258" r:id="rId15"/>
    <p:sldId id="265" r:id="rId16"/>
    <p:sldId id="266" r:id="rId17"/>
    <p:sldId id="267" r:id="rId18"/>
    <p:sldId id="268" r:id="rId19"/>
    <p:sldId id="269" r:id="rId20"/>
    <p:sldId id="270" r:id="rId21"/>
    <p:sldId id="271" r:id="rId22"/>
    <p:sldId id="284" r:id="rId23"/>
    <p:sldId id="285" r:id="rId24"/>
    <p:sldId id="286" r:id="rId25"/>
    <p:sldId id="28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9277" autoAdjust="0"/>
    <p:restoredTop sz="94660"/>
  </p:normalViewPr>
  <p:slideViewPr>
    <p:cSldViewPr snapToGrid="0" snapToObjects="1">
      <p:cViewPr>
        <p:scale>
          <a:sx n="140" d="100"/>
          <a:sy n="140" d="100"/>
        </p:scale>
        <p:origin x="-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4/15/14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4/15/14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4/15/14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4/15/14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4/15/14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E36636D-D922-432D-A958-524484B5923D}" type="datetimeFigureOut">
              <a:rPr lang="en-US" smtClean="0"/>
              <a:pPr/>
              <a:t>4/15/14</a:t>
            </a:fld>
            <a:endParaRPr lang="en-US"/>
          </a:p>
        </p:txBody>
      </p:sp>
      <p:sp>
        <p:nvSpPr>
          <p:cNvPr id="9" name="Slide Number Placeholder 8"/>
          <p:cNvSpPr>
            <a:spLocks noGrp="1"/>
          </p:cNvSpPr>
          <p:nvPr>
            <p:ph type="sldNum" sz="quarter" idx="11"/>
          </p:nvPr>
        </p:nvSpPr>
        <p:spPr/>
        <p:txBody>
          <a:bodyPr/>
          <a:lstStyle/>
          <a:p>
            <a:fld id="{DF28FB93-0A08-4E7D-8E63-9EFA29F1E09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F28FB93-0A08-4E7D-8E63-9EFA29F1E093}"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E36636D-D922-432D-A958-524484B5923D}" type="datetimeFigureOut">
              <a:rPr lang="en-US" smtClean="0"/>
              <a:pPr/>
              <a:t>4/15/14</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6FCs4WQyaF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youtube.com/watch?v=ztKQEpFZLhs" TargetMode="Externa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youtube.com/watch?v=jqfUq6CCnDY" TargetMode="Externa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youtube.com/watch?v=fVaCrALB51o" TargetMode="Externa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amazon.com/dp/1932907009/?tag=slatmaga-20" TargetMode="External"/><Relationship Id="rId3" Type="http://schemas.openxmlformats.org/officeDocument/2006/relationships/hyperlink" Target="http://www.imdb.com/name/nm0811414/bi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WU0pu5UGaSA" TargetMode="External"/><Relationship Id="rId3" Type="http://schemas.openxmlformats.org/officeDocument/2006/relationships/hyperlink" Target="http://www.hollywoodreporter.com/race/tcm-classic-film-fest-albert-44905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hyperlink" Target="http://www.youtube.com/watch?v=yq_0gO0OeF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Film and Meaning </a:t>
            </a:r>
            <a:endParaRPr lang="en-US" dirty="0"/>
          </a:p>
        </p:txBody>
      </p:sp>
      <p:sp>
        <p:nvSpPr>
          <p:cNvPr id="7" name="Text Placeholder 6"/>
          <p:cNvSpPr>
            <a:spLocks noGrp="1"/>
          </p:cNvSpPr>
          <p:nvPr>
            <p:ph type="body" idx="1"/>
          </p:nvPr>
        </p:nvSpPr>
        <p:spPr/>
        <p:txBody>
          <a:bodyPr/>
          <a:lstStyle/>
          <a:p>
            <a:r>
              <a:rPr lang="en-US" dirty="0" smtClean="0"/>
              <a:t>Explicit</a:t>
            </a:r>
            <a:endParaRPr lang="en-US" dirty="0"/>
          </a:p>
        </p:txBody>
      </p:sp>
      <p:sp>
        <p:nvSpPr>
          <p:cNvPr id="8" name="Content Placeholder 7"/>
          <p:cNvSpPr>
            <a:spLocks noGrp="1"/>
          </p:cNvSpPr>
          <p:nvPr>
            <p:ph sz="half" idx="2"/>
          </p:nvPr>
        </p:nvSpPr>
        <p:spPr/>
        <p:txBody>
          <a:bodyPr>
            <a:normAutofit/>
          </a:bodyPr>
          <a:lstStyle/>
          <a:p>
            <a:r>
              <a:rPr lang="en-US" sz="1700" dirty="0" smtClean="0"/>
              <a:t>Generalizations included in a text about one or more of its subjects</a:t>
            </a:r>
          </a:p>
          <a:p>
            <a:r>
              <a:rPr lang="en-US" sz="1700" dirty="0" smtClean="0"/>
              <a:t>Explicit meanings are sometimes thought as flawed in Western storytelling, because these audiences like meanings to be suggested and not explained</a:t>
            </a:r>
          </a:p>
          <a:p>
            <a:r>
              <a:rPr lang="en-US" sz="1700" dirty="0" smtClean="0"/>
              <a:t>An explicit meaning is not necessarily comprehensive or persuasive, and it is not the definitive word on any of the film’s projects </a:t>
            </a:r>
          </a:p>
          <a:p>
            <a:endParaRPr lang="en-US" dirty="0"/>
          </a:p>
        </p:txBody>
      </p:sp>
      <p:sp>
        <p:nvSpPr>
          <p:cNvPr id="9" name="Text Placeholder 8"/>
          <p:cNvSpPr>
            <a:spLocks noGrp="1"/>
          </p:cNvSpPr>
          <p:nvPr>
            <p:ph type="body" sz="quarter" idx="3"/>
          </p:nvPr>
        </p:nvSpPr>
        <p:spPr/>
        <p:txBody>
          <a:bodyPr/>
          <a:lstStyle/>
          <a:p>
            <a:r>
              <a:rPr lang="en-US" dirty="0" smtClean="0"/>
              <a:t>Implicit </a:t>
            </a:r>
            <a:endParaRPr lang="en-US" dirty="0"/>
          </a:p>
        </p:txBody>
      </p:sp>
      <p:sp>
        <p:nvSpPr>
          <p:cNvPr id="10" name="Content Placeholder 9"/>
          <p:cNvSpPr>
            <a:spLocks noGrp="1"/>
          </p:cNvSpPr>
          <p:nvPr>
            <p:ph sz="quarter" idx="4"/>
          </p:nvPr>
        </p:nvSpPr>
        <p:spPr/>
        <p:txBody>
          <a:bodyPr>
            <a:normAutofit fontScale="77500" lnSpcReduction="20000"/>
          </a:bodyPr>
          <a:lstStyle/>
          <a:p>
            <a:r>
              <a:rPr lang="en-US" sz="1800" dirty="0" smtClean="0"/>
              <a:t>An implicit meaning is a generalization that a person makes about a text or a subject of a text</a:t>
            </a:r>
          </a:p>
          <a:p>
            <a:r>
              <a:rPr lang="en-US" sz="1800" dirty="0" smtClean="0"/>
              <a:t>A film’s </a:t>
            </a:r>
            <a:r>
              <a:rPr lang="en-US" sz="1800" dirty="0" err="1" smtClean="0"/>
              <a:t>mise</a:t>
            </a:r>
            <a:r>
              <a:rPr lang="en-US" sz="1800" dirty="0" smtClean="0"/>
              <a:t> en scene, cinematography, editing and sound can suggest or reinforce meanings </a:t>
            </a:r>
          </a:p>
          <a:p>
            <a:r>
              <a:rPr lang="en-US" sz="1800" dirty="0" smtClean="0"/>
              <a:t>Narrative itself is a major source of implicit meanings, because viewers often infer some general implications of a story  </a:t>
            </a:r>
          </a:p>
          <a:p>
            <a:r>
              <a:rPr lang="en-US" sz="1800" dirty="0" smtClean="0"/>
              <a:t>A narrative or some aspect of it may be unknowable or ambiguous: it is open to two or more plausible interpretations perhaps because it provides conflicting information and withholds significant information</a:t>
            </a:r>
          </a:p>
          <a:p>
            <a:r>
              <a:rPr lang="en-US" sz="1800" dirty="0" smtClean="0"/>
              <a:t>Filmmakers and other makers of texts may create symbols: anything perceptible that has significance beyond its usual meaning or function.  Usually symbols go unexplained in films and viewers interpret them variously </a:t>
            </a:r>
          </a:p>
          <a:p>
            <a:endParaRPr lang="en-US" dirty="0"/>
          </a:p>
        </p:txBody>
      </p:sp>
    </p:spTree>
    <p:extLst>
      <p:ext uri="{BB962C8B-B14F-4D97-AF65-F5344CB8AC3E}">
        <p14:creationId xmlns:p14="http://schemas.microsoft.com/office/powerpoint/2010/main" val="25924451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Documentary </a:t>
            </a:r>
            <a:endParaRPr lang="en-US" dirty="0"/>
          </a:p>
        </p:txBody>
      </p:sp>
      <p:sp>
        <p:nvSpPr>
          <p:cNvPr id="3" name="Content Placeholder 2"/>
          <p:cNvSpPr>
            <a:spLocks noGrp="1"/>
          </p:cNvSpPr>
          <p:nvPr>
            <p:ph idx="1"/>
          </p:nvPr>
        </p:nvSpPr>
        <p:spPr/>
        <p:txBody>
          <a:bodyPr/>
          <a:lstStyle/>
          <a:p>
            <a:r>
              <a:rPr lang="en-US" dirty="0" smtClean="0"/>
              <a:t>Like fictional films, narrative documentaries represent events chronologically or non-chronologically</a:t>
            </a:r>
          </a:p>
          <a:p>
            <a:r>
              <a:rPr lang="en-US" dirty="0" smtClean="0"/>
              <a:t>There is a </a:t>
            </a:r>
            <a:r>
              <a:rPr lang="en-US" dirty="0" err="1" smtClean="0"/>
              <a:t>fabula</a:t>
            </a:r>
            <a:r>
              <a:rPr lang="en-US" dirty="0" smtClean="0"/>
              <a:t> (logical sequential order of events) and the the plot can follow the </a:t>
            </a:r>
            <a:r>
              <a:rPr lang="en-US" dirty="0" err="1" smtClean="0"/>
              <a:t>fabula</a:t>
            </a:r>
            <a:r>
              <a:rPr lang="en-US" dirty="0" smtClean="0"/>
              <a:t> closely or out of order </a:t>
            </a:r>
          </a:p>
          <a:p>
            <a:r>
              <a:rPr lang="en-US" dirty="0" smtClean="0"/>
              <a:t>Many have a single plotline, but like fictional films they may have two or more </a:t>
            </a:r>
          </a:p>
          <a:p>
            <a:endParaRPr lang="en-US" dirty="0" smtClean="0"/>
          </a:p>
        </p:txBody>
      </p:sp>
    </p:spTree>
    <p:extLst>
      <p:ext uri="{BB962C8B-B14F-4D97-AF65-F5344CB8AC3E}">
        <p14:creationId xmlns:p14="http://schemas.microsoft.com/office/powerpoint/2010/main" val="567648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Narrative Documentaries can use the following expressive narrative techniques</a:t>
            </a:r>
            <a:endParaRPr lang="en-US" sz="3600" dirty="0"/>
          </a:p>
        </p:txBody>
      </p:sp>
      <p:sp>
        <p:nvSpPr>
          <p:cNvPr id="3" name="Content Placeholder 2"/>
          <p:cNvSpPr>
            <a:spLocks noGrp="1"/>
          </p:cNvSpPr>
          <p:nvPr>
            <p:ph idx="1"/>
          </p:nvPr>
        </p:nvSpPr>
        <p:spPr>
          <a:xfrm>
            <a:off x="457200" y="2057400"/>
            <a:ext cx="7620000" cy="4800600"/>
          </a:xfrm>
        </p:spPr>
        <p:txBody>
          <a:bodyPr/>
          <a:lstStyle/>
          <a:p>
            <a:r>
              <a:rPr lang="en-US" dirty="0" smtClean="0"/>
              <a:t>3 act structure</a:t>
            </a:r>
          </a:p>
          <a:p>
            <a:r>
              <a:rPr lang="en-US" dirty="0" smtClean="0"/>
              <a:t>Split screen </a:t>
            </a:r>
          </a:p>
          <a:p>
            <a:r>
              <a:rPr lang="en-US" dirty="0" smtClean="0"/>
              <a:t>Parallel editing</a:t>
            </a:r>
          </a:p>
          <a:p>
            <a:r>
              <a:rPr lang="en-US" dirty="0" smtClean="0"/>
              <a:t>Cutaway editing (action reaction) </a:t>
            </a:r>
          </a:p>
          <a:p>
            <a:r>
              <a:rPr lang="en-US" dirty="0" smtClean="0"/>
              <a:t>Slow motion</a:t>
            </a:r>
          </a:p>
          <a:p>
            <a:r>
              <a:rPr lang="en-US" dirty="0" smtClean="0"/>
              <a:t>Fast cutting </a:t>
            </a:r>
          </a:p>
          <a:p>
            <a:r>
              <a:rPr lang="en-US" dirty="0" smtClean="0"/>
              <a:t>Slow cutting</a:t>
            </a:r>
          </a:p>
          <a:p>
            <a:r>
              <a:rPr lang="en-US" dirty="0" smtClean="0"/>
              <a:t>Transitions</a:t>
            </a:r>
          </a:p>
          <a:p>
            <a:endParaRPr lang="en-US" dirty="0"/>
          </a:p>
        </p:txBody>
      </p:sp>
    </p:spTree>
    <p:extLst>
      <p:ext uri="{BB962C8B-B14F-4D97-AF65-F5344CB8AC3E}">
        <p14:creationId xmlns:p14="http://schemas.microsoft.com/office/powerpoint/2010/main" val="21365049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 and Me, Parallel Editing </a:t>
            </a:r>
            <a:endParaRPr lang="en-US" dirty="0"/>
          </a:p>
        </p:txBody>
      </p:sp>
      <p:sp>
        <p:nvSpPr>
          <p:cNvPr id="3" name="Content Placeholder 2"/>
          <p:cNvSpPr>
            <a:spLocks noGrp="1"/>
          </p:cNvSpPr>
          <p:nvPr>
            <p:ph idx="1"/>
          </p:nvPr>
        </p:nvSpPr>
        <p:spPr>
          <a:xfrm>
            <a:off x="457200" y="1491343"/>
            <a:ext cx="7620000" cy="4800600"/>
          </a:xfrm>
        </p:spPr>
        <p:txBody>
          <a:bodyPr/>
          <a:lstStyle/>
          <a:p>
            <a:r>
              <a:rPr lang="en-US" dirty="0" smtClean="0">
                <a:hlinkClick r:id="rId2"/>
              </a:rPr>
              <a:t>Link here</a:t>
            </a:r>
            <a:endParaRPr lang="en-US" dirty="0" smtClean="0"/>
          </a:p>
          <a:p>
            <a:r>
              <a:rPr lang="en-US" dirty="0" smtClean="0"/>
              <a:t>How does the use of parallel editing communicate a meaning in this scene?</a:t>
            </a:r>
          </a:p>
          <a:p>
            <a:r>
              <a:rPr lang="en-US" dirty="0" smtClean="0"/>
              <a:t>How does the use of a sound bridge communicate a meaning in this scene?</a:t>
            </a:r>
          </a:p>
          <a:p>
            <a:r>
              <a:rPr lang="en-US" dirty="0" smtClean="0"/>
              <a:t>Do you think that the use of narrative technique diminishes the informative role of documentary?  </a:t>
            </a:r>
          </a:p>
          <a:p>
            <a:endParaRPr lang="en-US" dirty="0"/>
          </a:p>
          <a:p>
            <a:endParaRPr lang="en-US" dirty="0" smtClean="0"/>
          </a:p>
          <a:p>
            <a:endParaRPr lang="en-US" dirty="0"/>
          </a:p>
        </p:txBody>
      </p:sp>
    </p:spTree>
    <p:extLst>
      <p:ext uri="{BB962C8B-B14F-4D97-AF65-F5344CB8AC3E}">
        <p14:creationId xmlns:p14="http://schemas.microsoft.com/office/powerpoint/2010/main" val="40412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Documentary Filmmakers </a:t>
            </a:r>
            <a:endParaRPr lang="en-US" dirty="0"/>
          </a:p>
        </p:txBody>
      </p:sp>
      <p:sp>
        <p:nvSpPr>
          <p:cNvPr id="3" name="Content Placeholder 2"/>
          <p:cNvSpPr>
            <a:spLocks noGrp="1"/>
          </p:cNvSpPr>
          <p:nvPr>
            <p:ph idx="1"/>
          </p:nvPr>
        </p:nvSpPr>
        <p:spPr/>
        <p:txBody>
          <a:bodyPr/>
          <a:lstStyle/>
          <a:p>
            <a:r>
              <a:rPr lang="en-US" dirty="0" smtClean="0"/>
              <a:t>Select what subjects to film and in what ways</a:t>
            </a:r>
          </a:p>
          <a:p>
            <a:r>
              <a:rPr lang="en-US" dirty="0" smtClean="0"/>
              <a:t>They can combine footage they shoot with already existing footage</a:t>
            </a:r>
          </a:p>
          <a:p>
            <a:r>
              <a:rPr lang="en-US" dirty="0" smtClean="0"/>
              <a:t>Sometimes they stage or re-create situations</a:t>
            </a:r>
          </a:p>
          <a:p>
            <a:r>
              <a:rPr lang="en-US" dirty="0" smtClean="0"/>
              <a:t>Edit the resultant footage</a:t>
            </a:r>
          </a:p>
          <a:p>
            <a:endParaRPr lang="en-US" dirty="0"/>
          </a:p>
        </p:txBody>
      </p:sp>
    </p:spTree>
    <p:extLst>
      <p:ext uri="{BB962C8B-B14F-4D97-AF65-F5344CB8AC3E}">
        <p14:creationId xmlns:p14="http://schemas.microsoft.com/office/powerpoint/2010/main" val="3628150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Mediated reality </a:t>
            </a:r>
            <a:endParaRPr lang="en-US" dirty="0"/>
          </a:p>
        </p:txBody>
      </p:sp>
      <p:sp>
        <p:nvSpPr>
          <p:cNvPr id="3" name="Content Placeholder 2"/>
          <p:cNvSpPr>
            <a:spLocks noGrp="1"/>
          </p:cNvSpPr>
          <p:nvPr>
            <p:ph idx="1"/>
          </p:nvPr>
        </p:nvSpPr>
        <p:spPr/>
        <p:txBody>
          <a:bodyPr/>
          <a:lstStyle/>
          <a:p>
            <a:r>
              <a:rPr lang="en-US" dirty="0" smtClean="0"/>
              <a:t>In every documentary, every edit you make, every choice you make is yours (the filmmaker’s judgment call) </a:t>
            </a:r>
          </a:p>
          <a:p>
            <a:r>
              <a:rPr lang="en-US" dirty="0" smtClean="0"/>
              <a:t>Mediate means to work as an intermediary between two sides—or work as a go-between</a:t>
            </a:r>
          </a:p>
          <a:p>
            <a:r>
              <a:rPr lang="en-US" dirty="0" smtClean="0"/>
              <a:t>Reality—documentary film—viewer </a:t>
            </a:r>
            <a:endParaRPr lang="en-US" dirty="0"/>
          </a:p>
          <a:p>
            <a:r>
              <a:rPr lang="en-US" dirty="0" smtClean="0"/>
              <a:t>The documentary is not reality, but an intermediary between reality and the viewer </a:t>
            </a:r>
          </a:p>
          <a:p>
            <a:r>
              <a:rPr lang="en-US" dirty="0" smtClean="0"/>
              <a:t>It may seem to represent reality objectively, but it does not</a:t>
            </a:r>
          </a:p>
          <a:p>
            <a:r>
              <a:rPr lang="en-US" dirty="0" smtClean="0"/>
              <a:t>A documentary film is never an objective indisputable truth </a:t>
            </a:r>
          </a:p>
          <a:p>
            <a:r>
              <a:rPr lang="en-US" dirty="0" smtClean="0"/>
              <a:t>It is the result of the selections, recordings and manipulations of one group of filmmakers</a:t>
            </a:r>
          </a:p>
          <a:p>
            <a:endParaRPr lang="en-US" dirty="0" smtClean="0"/>
          </a:p>
        </p:txBody>
      </p:sp>
    </p:spTree>
    <p:extLst>
      <p:ext uri="{BB962C8B-B14F-4D97-AF65-F5344CB8AC3E}">
        <p14:creationId xmlns:p14="http://schemas.microsoft.com/office/powerpoint/2010/main" val="39716631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and Documentary </a:t>
            </a:r>
            <a:endParaRPr lang="en-US" dirty="0"/>
          </a:p>
        </p:txBody>
      </p:sp>
      <p:sp>
        <p:nvSpPr>
          <p:cNvPr id="3" name="Content Placeholder 2"/>
          <p:cNvSpPr>
            <a:spLocks noGrp="1"/>
          </p:cNvSpPr>
          <p:nvPr>
            <p:ph sz="half" idx="2"/>
          </p:nvPr>
        </p:nvSpPr>
        <p:spPr>
          <a:xfrm>
            <a:off x="457200" y="1535113"/>
            <a:ext cx="3657600" cy="3951288"/>
          </a:xfrm>
        </p:spPr>
        <p:txBody>
          <a:bodyPr>
            <a:normAutofit fontScale="92500" lnSpcReduction="20000"/>
          </a:bodyPr>
          <a:lstStyle/>
          <a:p>
            <a:r>
              <a:rPr lang="en-US" dirty="0" smtClean="0"/>
              <a:t>Before the 1960’s equipment was heavy and not very portable</a:t>
            </a:r>
          </a:p>
          <a:p>
            <a:r>
              <a:rPr lang="en-US" dirty="0" smtClean="0"/>
              <a:t>Late 50’s and early 60’s introduction of 16mm film cameras and fast film </a:t>
            </a:r>
          </a:p>
          <a:p>
            <a:r>
              <a:rPr lang="en-US" dirty="0" smtClean="0"/>
              <a:t>Portable sound packs </a:t>
            </a:r>
          </a:p>
          <a:p>
            <a:r>
              <a:rPr lang="en-US" b="1" dirty="0" smtClean="0"/>
              <a:t>Direct Cinema </a:t>
            </a:r>
            <a:r>
              <a:rPr lang="en-US" dirty="0" smtClean="0"/>
              <a:t>came from these advances as well as </a:t>
            </a:r>
            <a:r>
              <a:rPr lang="fr-FR" b="1" dirty="0"/>
              <a:t>Cinéma vérité</a:t>
            </a:r>
            <a:r>
              <a:rPr lang="en-US" dirty="0" smtClean="0"/>
              <a:t> in France </a:t>
            </a:r>
          </a:p>
          <a:p>
            <a:r>
              <a:rPr lang="en-US" dirty="0" smtClean="0"/>
              <a:t>Imperfections can strengthen the film’s credibility </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hlinkClick r:id="rId2"/>
              </a:rPr>
              <a:t>Don’t Look Back (1967)</a:t>
            </a:r>
            <a:endParaRPr lang="en-US" dirty="0"/>
          </a:p>
        </p:txBody>
      </p:sp>
      <p:pic>
        <p:nvPicPr>
          <p:cNvPr id="7" name="Content Placeholder 6"/>
          <p:cNvPicPr>
            <a:picLocks noGrp="1" noChangeAspect="1"/>
          </p:cNvPicPr>
          <p:nvPr>
            <p:ph sz="quarter" idx="4"/>
          </p:nvPr>
        </p:nvPicPr>
        <p:blipFill>
          <a:blip r:embed="rId3"/>
          <a:srcRect t="-41873" b="-41873"/>
          <a:stretch>
            <a:fillRect/>
          </a:stretch>
        </p:blipFill>
        <p:spPr/>
      </p:pic>
    </p:spTree>
    <p:extLst>
      <p:ext uri="{BB962C8B-B14F-4D97-AF65-F5344CB8AC3E}">
        <p14:creationId xmlns:p14="http://schemas.microsoft.com/office/powerpoint/2010/main" val="18060629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Technology </a:t>
            </a:r>
            <a:endParaRPr lang="en-US" dirty="0"/>
          </a:p>
        </p:txBody>
      </p:sp>
      <p:sp>
        <p:nvSpPr>
          <p:cNvPr id="4" name="Content Placeholder 3"/>
          <p:cNvSpPr>
            <a:spLocks noGrp="1"/>
          </p:cNvSpPr>
          <p:nvPr>
            <p:ph sz="half" idx="2"/>
          </p:nvPr>
        </p:nvSpPr>
        <p:spPr>
          <a:xfrm>
            <a:off x="457200" y="1535113"/>
            <a:ext cx="3657600" cy="4591050"/>
          </a:xfrm>
        </p:spPr>
        <p:txBody>
          <a:bodyPr/>
          <a:lstStyle/>
          <a:p>
            <a:r>
              <a:rPr lang="en-US" dirty="0" smtClean="0"/>
              <a:t>Longer takes</a:t>
            </a:r>
          </a:p>
          <a:p>
            <a:r>
              <a:rPr lang="en-US" dirty="0" smtClean="0"/>
              <a:t>Fewer interruptions while filming</a:t>
            </a:r>
          </a:p>
          <a:p>
            <a:r>
              <a:rPr lang="en-US" dirty="0" smtClean="0"/>
              <a:t>Greater portability—access to subjects</a:t>
            </a:r>
          </a:p>
          <a:p>
            <a:r>
              <a:rPr lang="en-US" dirty="0" smtClean="0"/>
              <a:t>Less intrusive </a:t>
            </a:r>
          </a:p>
          <a:p>
            <a:r>
              <a:rPr lang="en-US" dirty="0" smtClean="0"/>
              <a:t>Relatively inexpensive—opening up possibilities for more and more people to make them </a:t>
            </a:r>
            <a:endParaRPr lang="en-US" dirty="0"/>
          </a:p>
        </p:txBody>
      </p:sp>
      <p:sp>
        <p:nvSpPr>
          <p:cNvPr id="5" name="Text Placeholder 4"/>
          <p:cNvSpPr>
            <a:spLocks noGrp="1"/>
          </p:cNvSpPr>
          <p:nvPr>
            <p:ph type="body" sz="quarter" idx="3"/>
          </p:nvPr>
        </p:nvSpPr>
        <p:spPr/>
        <p:txBody>
          <a:bodyPr/>
          <a:lstStyle/>
          <a:p>
            <a:r>
              <a:rPr lang="en-US" dirty="0" err="1" smtClean="0">
                <a:hlinkClick r:id="rId2"/>
              </a:rPr>
              <a:t>Restrepo</a:t>
            </a:r>
            <a:r>
              <a:rPr lang="en-US" dirty="0" smtClean="0">
                <a:hlinkClick r:id="rId2"/>
              </a:rPr>
              <a:t> 2010</a:t>
            </a:r>
            <a:endParaRPr lang="en-US" dirty="0"/>
          </a:p>
        </p:txBody>
      </p:sp>
      <p:pic>
        <p:nvPicPr>
          <p:cNvPr id="7" name="Content Placeholder 6"/>
          <p:cNvPicPr>
            <a:picLocks noGrp="1" noChangeAspect="1"/>
          </p:cNvPicPr>
          <p:nvPr>
            <p:ph sz="quarter" idx="4"/>
          </p:nvPr>
        </p:nvPicPr>
        <p:blipFill>
          <a:blip r:embed="rId3"/>
          <a:srcRect t="-31103" b="-31103"/>
          <a:stretch>
            <a:fillRect/>
          </a:stretch>
        </p:blipFill>
        <p:spPr/>
      </p:pic>
    </p:spTree>
    <p:extLst>
      <p:ext uri="{BB962C8B-B14F-4D97-AF65-F5344CB8AC3E}">
        <p14:creationId xmlns:p14="http://schemas.microsoft.com/office/powerpoint/2010/main" val="35613048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Films </a:t>
            </a:r>
            <a:endParaRPr lang="en-US" dirty="0"/>
          </a:p>
        </p:txBody>
      </p:sp>
      <p:sp>
        <p:nvSpPr>
          <p:cNvPr id="3" name="Text Placeholder 2"/>
          <p:cNvSpPr>
            <a:spLocks noGrp="1"/>
          </p:cNvSpPr>
          <p:nvPr>
            <p:ph type="body" idx="1"/>
          </p:nvPr>
        </p:nvSpPr>
        <p:spPr/>
        <p:txBody>
          <a:bodyPr/>
          <a:lstStyle/>
          <a:p>
            <a:r>
              <a:rPr lang="en-US" dirty="0" smtClean="0"/>
              <a:t>Definition</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Difficult to define, because there are so many films with that title</a:t>
            </a:r>
          </a:p>
          <a:p>
            <a:r>
              <a:rPr lang="en-US" dirty="0" smtClean="0"/>
              <a:t>Avant-garde, underground, personal and independent</a:t>
            </a:r>
          </a:p>
          <a:p>
            <a:r>
              <a:rPr lang="en-US" dirty="0" smtClean="0"/>
              <a:t>Reject the conventions of the most popular mainstream films </a:t>
            </a:r>
          </a:p>
          <a:p>
            <a:r>
              <a:rPr lang="en-US" dirty="0" smtClean="0"/>
              <a:t>Rebel against what movies are and what they stand for </a:t>
            </a:r>
            <a:endParaRPr lang="en-US" dirty="0"/>
          </a:p>
        </p:txBody>
      </p:sp>
      <p:pic>
        <p:nvPicPr>
          <p:cNvPr id="7" name="Content Placeholder 6"/>
          <p:cNvPicPr>
            <a:picLocks noGrp="1" noChangeAspect="1"/>
          </p:cNvPicPr>
          <p:nvPr>
            <p:ph sz="quarter" idx="4"/>
          </p:nvPr>
        </p:nvPicPr>
        <p:blipFill>
          <a:blip r:embed="rId2"/>
          <a:srcRect t="-46810" b="-46810"/>
          <a:stretch>
            <a:fillRect/>
          </a:stretch>
        </p:blipFill>
        <p:spPr/>
      </p:pic>
    </p:spTree>
    <p:extLst>
      <p:ext uri="{BB962C8B-B14F-4D97-AF65-F5344CB8AC3E}">
        <p14:creationId xmlns:p14="http://schemas.microsoft.com/office/powerpoint/2010/main" val="17793534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Surrealism </a:t>
            </a:r>
            <a:endParaRPr lang="en-US" dirty="0"/>
          </a:p>
        </p:txBody>
      </p:sp>
      <p:sp>
        <p:nvSpPr>
          <p:cNvPr id="4" name="Content Placeholder 3"/>
          <p:cNvSpPr>
            <a:spLocks noGrp="1"/>
          </p:cNvSpPr>
          <p:nvPr>
            <p:ph sz="half" idx="2"/>
          </p:nvPr>
        </p:nvSpPr>
        <p:spPr/>
        <p:txBody>
          <a:bodyPr/>
          <a:lstStyle/>
          <a:p>
            <a:r>
              <a:rPr lang="en-US" dirty="0" smtClean="0"/>
              <a:t>1920’s and 30’s a movement in European art, drama, literature and film in which an attempt was made to portray the workings of the subconscious mind as manifested in drams </a:t>
            </a:r>
            <a:endParaRPr lang="en-US" dirty="0"/>
          </a:p>
        </p:txBody>
      </p:sp>
      <p:sp>
        <p:nvSpPr>
          <p:cNvPr id="5" name="Text Placeholder 4"/>
          <p:cNvSpPr>
            <a:spLocks noGrp="1"/>
          </p:cNvSpPr>
          <p:nvPr>
            <p:ph type="body" sz="quarter" idx="3"/>
          </p:nvPr>
        </p:nvSpPr>
        <p:spPr/>
        <p:txBody>
          <a:bodyPr/>
          <a:lstStyle/>
          <a:p>
            <a:r>
              <a:rPr lang="en-US" dirty="0" smtClean="0">
                <a:hlinkClick r:id="rId2"/>
              </a:rPr>
              <a:t>Un </a:t>
            </a:r>
            <a:r>
              <a:rPr lang="en-US" dirty="0" err="1" smtClean="0">
                <a:hlinkClick r:id="rId2"/>
              </a:rPr>
              <a:t>Chien</a:t>
            </a:r>
            <a:r>
              <a:rPr lang="en-US" dirty="0" smtClean="0">
                <a:hlinkClick r:id="rId2"/>
              </a:rPr>
              <a:t> </a:t>
            </a:r>
            <a:r>
              <a:rPr lang="en-US" dirty="0" err="1" smtClean="0">
                <a:hlinkClick r:id="rId2"/>
              </a:rPr>
              <a:t>Andalou</a:t>
            </a:r>
            <a:r>
              <a:rPr lang="en-US" dirty="0" smtClean="0">
                <a:hlinkClick r:id="rId2"/>
              </a:rPr>
              <a:t> 1928 by Luis Bunuel </a:t>
            </a:r>
            <a:endParaRPr lang="en-US" dirty="0"/>
          </a:p>
        </p:txBody>
      </p:sp>
      <p:pic>
        <p:nvPicPr>
          <p:cNvPr id="7" name="Content Placeholder 6"/>
          <p:cNvPicPr>
            <a:picLocks noGrp="1" noChangeAspect="1"/>
          </p:cNvPicPr>
          <p:nvPr>
            <p:ph sz="quarter" idx="4"/>
          </p:nvPr>
        </p:nvPicPr>
        <p:blipFill>
          <a:blip r:embed="rId3"/>
          <a:srcRect t="-46059" b="-46059"/>
          <a:stretch>
            <a:fillRect/>
          </a:stretch>
        </p:blipFill>
        <p:spPr/>
      </p:pic>
    </p:spTree>
    <p:extLst>
      <p:ext uri="{BB962C8B-B14F-4D97-AF65-F5344CB8AC3E}">
        <p14:creationId xmlns:p14="http://schemas.microsoft.com/office/powerpoint/2010/main" val="29616634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and Technique </a:t>
            </a:r>
            <a:endParaRPr lang="en-US" dirty="0"/>
          </a:p>
        </p:txBody>
      </p:sp>
      <p:sp>
        <p:nvSpPr>
          <p:cNvPr id="4" name="Content Placeholder 3"/>
          <p:cNvSpPr>
            <a:spLocks noGrp="1"/>
          </p:cNvSpPr>
          <p:nvPr>
            <p:ph sz="half" idx="2"/>
          </p:nvPr>
        </p:nvSpPr>
        <p:spPr>
          <a:xfrm>
            <a:off x="457200" y="1333500"/>
            <a:ext cx="3657600" cy="4792663"/>
          </a:xfrm>
        </p:spPr>
        <p:txBody>
          <a:bodyPr>
            <a:normAutofit/>
          </a:bodyPr>
          <a:lstStyle/>
          <a:p>
            <a:r>
              <a:rPr lang="en-US" dirty="0" smtClean="0"/>
              <a:t>Fictional Films or Film Theory </a:t>
            </a:r>
          </a:p>
          <a:p>
            <a:r>
              <a:rPr lang="en-US" dirty="0" smtClean="0"/>
              <a:t>Optical Printer</a:t>
            </a:r>
          </a:p>
          <a:p>
            <a:r>
              <a:rPr lang="en-US" dirty="0" smtClean="0"/>
              <a:t>Negative (found footage)</a:t>
            </a:r>
          </a:p>
          <a:p>
            <a:r>
              <a:rPr lang="en-US" dirty="0" smtClean="0"/>
              <a:t>Personal Subjects</a:t>
            </a:r>
          </a:p>
          <a:p>
            <a:r>
              <a:rPr lang="en-US" dirty="0" smtClean="0"/>
              <a:t>Recorded footage</a:t>
            </a:r>
          </a:p>
          <a:p>
            <a:r>
              <a:rPr lang="en-US" dirty="0" smtClean="0"/>
              <a:t>Unexpected editing techniques</a:t>
            </a:r>
          </a:p>
          <a:p>
            <a:r>
              <a:rPr lang="en-US" dirty="0" smtClean="0"/>
              <a:t>Film or Television History</a:t>
            </a:r>
          </a:p>
          <a:p>
            <a:r>
              <a:rPr lang="en-US" dirty="0" smtClean="0"/>
              <a:t>Art History </a:t>
            </a:r>
          </a:p>
          <a:p>
            <a:r>
              <a:rPr lang="en-US" dirty="0" smtClean="0"/>
              <a:t>Political or Social beliefs </a:t>
            </a:r>
            <a:endParaRPr lang="en-US" dirty="0"/>
          </a:p>
        </p:txBody>
      </p:sp>
      <p:pic>
        <p:nvPicPr>
          <p:cNvPr id="7" name="Content Placeholder 6"/>
          <p:cNvPicPr>
            <a:picLocks noGrp="1" noChangeAspect="1"/>
          </p:cNvPicPr>
          <p:nvPr>
            <p:ph sz="quarter" idx="4"/>
          </p:nvPr>
        </p:nvPicPr>
        <p:blipFill>
          <a:blip r:embed="rId2"/>
          <a:srcRect t="-25229" b="-25229"/>
          <a:stretch>
            <a:fillRect/>
          </a:stretch>
        </p:blipFill>
        <p:spPr/>
      </p:pic>
    </p:spTree>
    <p:extLst>
      <p:ext uri="{BB962C8B-B14F-4D97-AF65-F5344CB8AC3E}">
        <p14:creationId xmlns:p14="http://schemas.microsoft.com/office/powerpoint/2010/main" val="36030104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 similarity a formula?</a:t>
            </a:r>
            <a:endParaRPr lang="en-US" dirty="0"/>
          </a:p>
        </p:txBody>
      </p:sp>
      <p:sp>
        <p:nvSpPr>
          <p:cNvPr id="4" name="Content Placeholder 3"/>
          <p:cNvSpPr>
            <a:spLocks noGrp="1"/>
          </p:cNvSpPr>
          <p:nvPr>
            <p:ph sz="half" idx="2"/>
          </p:nvPr>
        </p:nvSpPr>
        <p:spPr>
          <a:xfrm>
            <a:off x="566056" y="1258660"/>
            <a:ext cx="7271657" cy="5472339"/>
          </a:xfrm>
        </p:spPr>
        <p:txBody>
          <a:bodyPr>
            <a:normAutofit fontScale="70000" lnSpcReduction="20000"/>
          </a:bodyPr>
          <a:lstStyle/>
          <a:p>
            <a:r>
              <a:rPr lang="en-US" dirty="0"/>
              <a:t>It’s not déjà vu. Summer movies are often described as formulaic. But what few people know is that there is </a:t>
            </a:r>
            <a:r>
              <a:rPr lang="en-US" i="1" dirty="0"/>
              <a:t>actually a formula</a:t>
            </a:r>
            <a:r>
              <a:rPr lang="en-US" dirty="0" smtClean="0"/>
              <a:t>—</a:t>
            </a:r>
            <a:r>
              <a:rPr lang="en-US" i="1" dirty="0">
                <a:hlinkClick r:id="rId2"/>
              </a:rPr>
              <a:t>Save the Cat! The Last Book on Screenwriting You’ll Ever Need. In the book, author Blake Snyder, a </a:t>
            </a:r>
            <a:r>
              <a:rPr lang="en-US" i="1" dirty="0">
                <a:hlinkClick r:id="rId3"/>
              </a:rPr>
              <a:t>successful spec screenwriter who became an influential screenplay guru, preaches a variant on the basic three-act structure that has dominated blockbuster filmmaking since the late 1970s</a:t>
            </a:r>
            <a:r>
              <a:rPr lang="en-US" i="1" dirty="0" smtClean="0">
                <a:hlinkClick r:id="rId3"/>
              </a:rPr>
              <a:t>.</a:t>
            </a:r>
            <a:endParaRPr lang="en-US" i="1" dirty="0" smtClean="0"/>
          </a:p>
          <a:p>
            <a:endParaRPr lang="en-US" b="1" dirty="0" smtClean="0"/>
          </a:p>
          <a:p>
            <a:r>
              <a:rPr lang="en-US" b="1" dirty="0" smtClean="0"/>
              <a:t>(</a:t>
            </a:r>
            <a:r>
              <a:rPr lang="en-US" b="1" dirty="0"/>
              <a:t>Opening image) </a:t>
            </a:r>
            <a:endParaRPr lang="en-US" b="1" dirty="0" smtClean="0"/>
          </a:p>
          <a:p>
            <a:r>
              <a:rPr lang="en-US" b="1" dirty="0" smtClean="0"/>
              <a:t>(</a:t>
            </a:r>
            <a:r>
              <a:rPr lang="en-US" b="1" dirty="0"/>
              <a:t>Theme is stated) </a:t>
            </a:r>
            <a:r>
              <a:rPr lang="en-US" b="1" dirty="0" smtClean="0"/>
              <a:t>(</a:t>
            </a:r>
            <a:r>
              <a:rPr lang="en-US" b="1" dirty="0"/>
              <a:t>Set-up) </a:t>
            </a:r>
            <a:endParaRPr lang="en-US" b="1" dirty="0" smtClean="0"/>
          </a:p>
          <a:p>
            <a:r>
              <a:rPr lang="en-US" b="1" dirty="0" smtClean="0"/>
              <a:t>(</a:t>
            </a:r>
            <a:r>
              <a:rPr lang="en-US" b="1" dirty="0"/>
              <a:t>Catalyst)</a:t>
            </a:r>
            <a:r>
              <a:rPr lang="en-US" dirty="0"/>
              <a:t> </a:t>
            </a:r>
            <a:endParaRPr lang="en-US" dirty="0" smtClean="0"/>
          </a:p>
          <a:p>
            <a:r>
              <a:rPr lang="en-US" b="1" dirty="0" smtClean="0"/>
              <a:t>(</a:t>
            </a:r>
            <a:r>
              <a:rPr lang="en-US" b="1" dirty="0"/>
              <a:t>Debate) </a:t>
            </a:r>
            <a:endParaRPr lang="en-US" b="1" dirty="0" smtClean="0"/>
          </a:p>
          <a:p>
            <a:r>
              <a:rPr lang="en-US" b="1" dirty="0" smtClean="0"/>
              <a:t>(</a:t>
            </a:r>
            <a:r>
              <a:rPr lang="en-US" b="1" dirty="0"/>
              <a:t>Break into Act II</a:t>
            </a:r>
            <a:r>
              <a:rPr lang="en-US" b="1" dirty="0" smtClean="0"/>
              <a:t>)</a:t>
            </a:r>
            <a:endParaRPr lang="en-US" dirty="0"/>
          </a:p>
          <a:p>
            <a:r>
              <a:rPr lang="en-US" b="1" dirty="0" smtClean="0"/>
              <a:t> (</a:t>
            </a:r>
            <a:r>
              <a:rPr lang="en-US" b="1" dirty="0"/>
              <a:t>Fun and games) </a:t>
            </a:r>
            <a:endParaRPr lang="en-US" b="1" dirty="0" smtClean="0"/>
          </a:p>
          <a:p>
            <a:r>
              <a:rPr lang="en-US" b="1" dirty="0" smtClean="0"/>
              <a:t>(</a:t>
            </a:r>
            <a:r>
              <a:rPr lang="en-US" b="1" dirty="0"/>
              <a:t>Midpoint)</a:t>
            </a:r>
            <a:r>
              <a:rPr lang="en-US" dirty="0"/>
              <a:t> </a:t>
            </a:r>
            <a:endParaRPr lang="en-US" dirty="0" smtClean="0"/>
          </a:p>
          <a:p>
            <a:r>
              <a:rPr lang="en-US" b="1" dirty="0" smtClean="0"/>
              <a:t>(</a:t>
            </a:r>
            <a:r>
              <a:rPr lang="en-US" b="1" dirty="0"/>
              <a:t>Bad guys close in) </a:t>
            </a:r>
            <a:endParaRPr lang="en-US" b="1" dirty="0" smtClean="0"/>
          </a:p>
          <a:p>
            <a:r>
              <a:rPr lang="en-US" b="1" i="1" dirty="0" smtClean="0"/>
              <a:t>all</a:t>
            </a:r>
            <a:r>
              <a:rPr lang="en-US" b="1" i="1" dirty="0"/>
              <a:t>-is-lost </a:t>
            </a:r>
            <a:r>
              <a:rPr lang="en-US" b="1" i="1" dirty="0" smtClean="0"/>
              <a:t>moment</a:t>
            </a:r>
          </a:p>
          <a:p>
            <a:r>
              <a:rPr lang="en-US" b="1" i="1" dirty="0" smtClean="0"/>
              <a:t>dark </a:t>
            </a:r>
            <a:r>
              <a:rPr lang="en-US" b="1" i="1" dirty="0"/>
              <a:t>night of the soul</a:t>
            </a:r>
            <a:r>
              <a:rPr lang="en-US" dirty="0"/>
              <a:t>.</a:t>
            </a:r>
          </a:p>
          <a:p>
            <a:r>
              <a:rPr lang="en-US" b="1" dirty="0" smtClean="0"/>
              <a:t>(</a:t>
            </a:r>
            <a:r>
              <a:rPr lang="en-US" b="1" dirty="0"/>
              <a:t>Break into Act III) </a:t>
            </a:r>
            <a:endParaRPr lang="en-US" b="1" dirty="0" smtClean="0"/>
          </a:p>
          <a:p>
            <a:r>
              <a:rPr lang="en-US" b="1" dirty="0" smtClean="0"/>
              <a:t>(</a:t>
            </a:r>
            <a:r>
              <a:rPr lang="en-US" b="1" dirty="0"/>
              <a:t>Finale)</a:t>
            </a:r>
            <a:r>
              <a:rPr lang="en-US" dirty="0"/>
              <a:t> </a:t>
            </a:r>
            <a:endParaRPr lang="en-US" dirty="0" smtClean="0"/>
          </a:p>
          <a:p>
            <a:r>
              <a:rPr lang="en-US" b="1" dirty="0" smtClean="0"/>
              <a:t>(</a:t>
            </a:r>
            <a:r>
              <a:rPr lang="en-US" b="1" dirty="0"/>
              <a:t>Final image</a:t>
            </a:r>
            <a:r>
              <a:rPr lang="en-US" b="1" dirty="0" smtClean="0"/>
              <a:t>)</a:t>
            </a:r>
            <a:endParaRPr lang="en-US" dirty="0"/>
          </a:p>
        </p:txBody>
      </p:sp>
    </p:spTree>
    <p:extLst>
      <p:ext uri="{BB962C8B-B14F-4D97-AF65-F5344CB8AC3E}">
        <p14:creationId xmlns:p14="http://schemas.microsoft.com/office/powerpoint/2010/main" val="23094175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Representational or Abstract </a:t>
            </a:r>
            <a:endParaRPr lang="en-US" dirty="0"/>
          </a:p>
        </p:txBody>
      </p:sp>
      <p:sp>
        <p:nvSpPr>
          <p:cNvPr id="3" name="Text Placeholder 2"/>
          <p:cNvSpPr>
            <a:spLocks noGrp="1"/>
          </p:cNvSpPr>
          <p:nvPr>
            <p:ph type="body" idx="1"/>
          </p:nvPr>
        </p:nvSpPr>
        <p:spPr/>
        <p:txBody>
          <a:bodyPr/>
          <a:lstStyle/>
          <a:p>
            <a:r>
              <a:rPr lang="en-US" dirty="0" smtClean="0"/>
              <a:t>Representational </a:t>
            </a:r>
            <a:endParaRPr lang="en-US" dirty="0"/>
          </a:p>
        </p:txBody>
      </p:sp>
      <p:sp>
        <p:nvSpPr>
          <p:cNvPr id="4" name="Content Placeholder 3"/>
          <p:cNvSpPr>
            <a:spLocks noGrp="1"/>
          </p:cNvSpPr>
          <p:nvPr>
            <p:ph sz="half" idx="2"/>
          </p:nvPr>
        </p:nvSpPr>
        <p:spPr/>
        <p:txBody>
          <a:bodyPr/>
          <a:lstStyle/>
          <a:p>
            <a:r>
              <a:rPr lang="en-US" dirty="0" smtClean="0"/>
              <a:t>The subjects are recognizable as people and real objects (Like Un </a:t>
            </a:r>
            <a:r>
              <a:rPr lang="en-US" dirty="0" err="1" smtClean="0"/>
              <a:t>Chien</a:t>
            </a:r>
            <a:r>
              <a:rPr lang="en-US" dirty="0" smtClean="0"/>
              <a:t> </a:t>
            </a:r>
            <a:r>
              <a:rPr lang="en-US" dirty="0" err="1" smtClean="0"/>
              <a:t>Andalou</a:t>
            </a:r>
            <a:r>
              <a:rPr lang="en-US" dirty="0" smtClean="0"/>
              <a:t>) </a:t>
            </a:r>
            <a:endParaRPr lang="en-US" dirty="0"/>
          </a:p>
        </p:txBody>
      </p:sp>
      <p:sp>
        <p:nvSpPr>
          <p:cNvPr id="5" name="Text Placeholder 4"/>
          <p:cNvSpPr>
            <a:spLocks noGrp="1"/>
          </p:cNvSpPr>
          <p:nvPr>
            <p:ph type="body" sz="quarter" idx="3"/>
          </p:nvPr>
        </p:nvSpPr>
        <p:spPr/>
        <p:txBody>
          <a:bodyPr/>
          <a:lstStyle/>
          <a:p>
            <a:r>
              <a:rPr lang="en-US" dirty="0" smtClean="0"/>
              <a:t>Abstract </a:t>
            </a:r>
            <a:endParaRPr lang="en-US" dirty="0"/>
          </a:p>
        </p:txBody>
      </p:sp>
      <p:sp>
        <p:nvSpPr>
          <p:cNvPr id="6" name="Content Placeholder 5"/>
          <p:cNvSpPr>
            <a:spLocks noGrp="1"/>
          </p:cNvSpPr>
          <p:nvPr>
            <p:ph sz="quarter" idx="4"/>
          </p:nvPr>
        </p:nvSpPr>
        <p:spPr/>
        <p:txBody>
          <a:bodyPr/>
          <a:lstStyle/>
          <a:p>
            <a:r>
              <a:rPr lang="en-US" dirty="0" smtClean="0"/>
              <a:t>The subjects are unrecognizable (or)</a:t>
            </a:r>
          </a:p>
          <a:p>
            <a:endParaRPr lang="en-US" dirty="0"/>
          </a:p>
        </p:txBody>
      </p:sp>
    </p:spTree>
    <p:extLst>
      <p:ext uri="{BB962C8B-B14F-4D97-AF65-F5344CB8AC3E}">
        <p14:creationId xmlns:p14="http://schemas.microsoft.com/office/powerpoint/2010/main" val="3097276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Films </a:t>
            </a:r>
            <a:endParaRPr lang="en-US" dirty="0"/>
          </a:p>
        </p:txBody>
      </p:sp>
      <p:sp>
        <p:nvSpPr>
          <p:cNvPr id="4" name="Content Placeholder 3"/>
          <p:cNvSpPr>
            <a:spLocks noGrp="1"/>
          </p:cNvSpPr>
          <p:nvPr>
            <p:ph sz="half" idx="2"/>
          </p:nvPr>
        </p:nvSpPr>
        <p:spPr/>
        <p:txBody>
          <a:bodyPr/>
          <a:lstStyle/>
          <a:p>
            <a:r>
              <a:rPr lang="en-US" dirty="0" smtClean="0"/>
              <a:t>Experimental and Documentary</a:t>
            </a:r>
          </a:p>
          <a:p>
            <a:r>
              <a:rPr lang="en-US" dirty="0" smtClean="0"/>
              <a:t>Installation Video and Photography</a:t>
            </a:r>
          </a:p>
          <a:p>
            <a:r>
              <a:rPr lang="en-US" dirty="0" smtClean="0"/>
              <a:t>Experimental Narrative </a:t>
            </a:r>
          </a:p>
          <a:p>
            <a:r>
              <a:rPr lang="en-US" dirty="0" smtClean="0"/>
              <a:t>Experimental Independent Films </a:t>
            </a:r>
          </a:p>
        </p:txBody>
      </p:sp>
      <p:sp>
        <p:nvSpPr>
          <p:cNvPr id="5" name="Text Placeholder 4"/>
          <p:cNvSpPr>
            <a:spLocks noGrp="1"/>
          </p:cNvSpPr>
          <p:nvPr>
            <p:ph type="body" sz="quarter" idx="3"/>
          </p:nvPr>
        </p:nvSpPr>
        <p:spPr/>
        <p:txBody>
          <a:bodyPr/>
          <a:lstStyle/>
          <a:p>
            <a:r>
              <a:rPr lang="en-US" dirty="0" smtClean="0"/>
              <a:t>Mulholland Drive 2001</a:t>
            </a:r>
            <a:endParaRPr lang="en-US" dirty="0"/>
          </a:p>
        </p:txBody>
      </p:sp>
      <p:pic>
        <p:nvPicPr>
          <p:cNvPr id="7" name="Content Placeholder 6"/>
          <p:cNvPicPr>
            <a:picLocks noGrp="1" noChangeAspect="1"/>
          </p:cNvPicPr>
          <p:nvPr>
            <p:ph sz="quarter" idx="4"/>
          </p:nvPr>
        </p:nvPicPr>
        <p:blipFill>
          <a:blip r:embed="rId2"/>
          <a:srcRect t="-46144" b="-46144"/>
          <a:stretch>
            <a:fillRect/>
          </a:stretch>
        </p:blipFill>
        <p:spPr/>
      </p:pic>
    </p:spTree>
    <p:extLst>
      <p:ext uri="{BB962C8B-B14F-4D97-AF65-F5344CB8AC3E}">
        <p14:creationId xmlns:p14="http://schemas.microsoft.com/office/powerpoint/2010/main" val="42701211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OuterSpace</a:t>
            </a:r>
            <a:endParaRPr lang="en-US" dirty="0"/>
          </a:p>
        </p:txBody>
      </p:sp>
      <p:sp>
        <p:nvSpPr>
          <p:cNvPr id="8" name="Rectangle 7"/>
          <p:cNvSpPr/>
          <p:nvPr/>
        </p:nvSpPr>
        <p:spPr>
          <a:xfrm>
            <a:off x="762000" y="1417639"/>
            <a:ext cx="7315200" cy="1754327"/>
          </a:xfrm>
          <a:prstGeom prst="rect">
            <a:avLst/>
          </a:prstGeom>
        </p:spPr>
        <p:txBody>
          <a:bodyPr wrap="square">
            <a:spAutoFit/>
          </a:bodyPr>
          <a:lstStyle/>
          <a:p>
            <a:r>
              <a:rPr lang="en-US" dirty="0"/>
              <a:t>While she forces her way into an unknown space together with the viewer, the cinematographic image-producing processes go off the rails all around her. The rooms through which she goes telescope into each other, become blurred, while at the same time the crackling of the cuts and the background noise of the sound track – the sound of the film material itself – becomes louder and more penetrating.</a:t>
            </a:r>
          </a:p>
        </p:txBody>
      </p:sp>
    </p:spTree>
    <p:extLst>
      <p:ext uri="{BB962C8B-B14F-4D97-AF65-F5344CB8AC3E}">
        <p14:creationId xmlns:p14="http://schemas.microsoft.com/office/powerpoint/2010/main" val="3068714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4357" y="526143"/>
            <a:ext cx="6876143" cy="2308324"/>
          </a:xfrm>
          <a:prstGeom prst="rect">
            <a:avLst/>
          </a:prstGeom>
        </p:spPr>
        <p:txBody>
          <a:bodyPr wrap="square">
            <a:spAutoFit/>
          </a:bodyPr>
          <a:lstStyle/>
          <a:p>
            <a:r>
              <a:rPr lang="en-US" dirty="0"/>
              <a:t>The pace becomes frenetic, the woman is being pursued by invisible opponents, she is pushed against a mirror, walls of glass burst, furniture tilts and the cinematographic apparatus which the heroine begins to attack in blind fury also suffers. The images jump and stutter, the perforation holes tilt into the picture, the sound track collapse inwards in a will o’ the wisp destruction scenario – something which only film can do so beautifully. In ten minutes ‘’Outer Space’’ races through the unsuspected possibilities of cinematographic error</a:t>
            </a:r>
          </a:p>
        </p:txBody>
      </p:sp>
    </p:spTree>
    <p:extLst>
      <p:ext uri="{BB962C8B-B14F-4D97-AF65-F5344CB8AC3E}">
        <p14:creationId xmlns:p14="http://schemas.microsoft.com/office/powerpoint/2010/main" val="331417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786" y="1242785"/>
            <a:ext cx="7810500" cy="3816429"/>
          </a:xfrm>
          <a:prstGeom prst="rect">
            <a:avLst/>
          </a:prstGeom>
        </p:spPr>
        <p:txBody>
          <a:bodyPr wrap="square">
            <a:spAutoFit/>
          </a:bodyPr>
          <a:lstStyle/>
          <a:p>
            <a:r>
              <a:rPr lang="en-US" sz="3200" dirty="0"/>
              <a:t>A woman, terrorized by an invisible and aggressive force, is also exposed to the audience’s gaze, a prisoner in two senses. </a:t>
            </a:r>
            <a:r>
              <a:rPr lang="en-US" sz="3200" i="1" dirty="0"/>
              <a:t>Outer Space</a:t>
            </a:r>
            <a:r>
              <a:rPr lang="en-US" sz="3200" dirty="0"/>
              <a:t> agitates this construction, which is prototypical for gender hierarchies and classic cinema’s viewing regime, and allows the protagonist to turn them upside down.</a:t>
            </a:r>
            <a:r>
              <a:rPr lang="en-US" dirty="0"/>
              <a:t>		</a:t>
            </a:r>
          </a:p>
        </p:txBody>
      </p:sp>
    </p:spTree>
    <p:extLst>
      <p:ext uri="{BB962C8B-B14F-4D97-AF65-F5344CB8AC3E}">
        <p14:creationId xmlns:p14="http://schemas.microsoft.com/office/powerpoint/2010/main" val="2575368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Jetee</a:t>
            </a:r>
            <a:r>
              <a:rPr lang="en-US" dirty="0" smtClean="0"/>
              <a:t> </a:t>
            </a:r>
            <a:endParaRPr lang="en-US" dirty="0"/>
          </a:p>
        </p:txBody>
      </p:sp>
      <p:sp>
        <p:nvSpPr>
          <p:cNvPr id="3" name="Rectangle 2"/>
          <p:cNvSpPr/>
          <p:nvPr/>
        </p:nvSpPr>
        <p:spPr>
          <a:xfrm>
            <a:off x="457200" y="1297214"/>
            <a:ext cx="6400800" cy="3970318"/>
          </a:xfrm>
          <a:prstGeom prst="rect">
            <a:avLst/>
          </a:prstGeom>
        </p:spPr>
        <p:txBody>
          <a:bodyPr wrap="square">
            <a:spAutoFit/>
          </a:bodyPr>
          <a:lstStyle/>
          <a:p>
            <a:r>
              <a:rPr lang="en-US" dirty="0"/>
              <a:t>We’re persuaded, equally, that this fiction of a time rolled up in time, preserving the old film of what we once were, we’re persuaded that this parenthetical time within time articulates or produces or proves the approach of an ancient death. All I see there is this: images of life sliding, being destroyed, and growing dark within the story that they give rise to. The beauty of this thought: that the experimental subject of memory lives on only in the experiment; he dies from it or can’t survive what it has awoken. Just as a face can’t survive the notion of resemblance that makes a portrait something other than an idea or something other than the representation of an absent person. A fidelity: sometimes fidelity to the game where someone sits for the painting. But sometimes it’s the fleeting fidelity to a destiny in which that game is but a ruse.</a:t>
            </a:r>
          </a:p>
        </p:txBody>
      </p:sp>
    </p:spTree>
    <p:extLst>
      <p:ext uri="{BB962C8B-B14F-4D97-AF65-F5344CB8AC3E}">
        <p14:creationId xmlns:p14="http://schemas.microsoft.com/office/powerpoint/2010/main" val="193557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56575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Documentary Film </a:t>
            </a:r>
            <a:endParaRPr lang="en-US" dirty="0"/>
          </a:p>
        </p:txBody>
      </p:sp>
      <p:sp>
        <p:nvSpPr>
          <p:cNvPr id="3" name="Subtitle 2"/>
          <p:cNvSpPr>
            <a:spLocks noGrp="1"/>
          </p:cNvSpPr>
          <p:nvPr>
            <p:ph type="subTitle" idx="1"/>
          </p:nvPr>
        </p:nvSpPr>
        <p:spPr/>
        <p:txBody>
          <a:bodyPr/>
          <a:lstStyle/>
          <a:p>
            <a:r>
              <a:rPr lang="en-US" dirty="0" smtClean="0"/>
              <a:t>Film or video representation of actual (not imaginary) subjects</a:t>
            </a:r>
          </a:p>
          <a:p>
            <a:endParaRPr lang="en-US" dirty="0"/>
          </a:p>
        </p:txBody>
      </p:sp>
    </p:spTree>
    <p:extLst>
      <p:ext uri="{BB962C8B-B14F-4D97-AF65-F5344CB8AC3E}">
        <p14:creationId xmlns:p14="http://schemas.microsoft.com/office/powerpoint/2010/main" val="21829666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Documentary Filmmakers </a:t>
            </a:r>
            <a:endParaRPr lang="en-US" dirty="0"/>
          </a:p>
        </p:txBody>
      </p:sp>
      <p:sp>
        <p:nvSpPr>
          <p:cNvPr id="3" name="Content Placeholder 2"/>
          <p:cNvSpPr>
            <a:spLocks noGrp="1"/>
          </p:cNvSpPr>
          <p:nvPr>
            <p:ph idx="1"/>
          </p:nvPr>
        </p:nvSpPr>
        <p:spPr/>
        <p:txBody>
          <a:bodyPr/>
          <a:lstStyle/>
          <a:p>
            <a:r>
              <a:rPr lang="en-US" dirty="0" smtClean="0"/>
              <a:t>Select what subjects to film and in what ways</a:t>
            </a:r>
          </a:p>
          <a:p>
            <a:r>
              <a:rPr lang="en-US" dirty="0" smtClean="0"/>
              <a:t>They can combine footage they shoot with already existing footage</a:t>
            </a:r>
          </a:p>
          <a:p>
            <a:r>
              <a:rPr lang="en-US" dirty="0" smtClean="0"/>
              <a:t>Sometimes they stage or re-create situations</a:t>
            </a:r>
          </a:p>
          <a:p>
            <a:r>
              <a:rPr lang="en-US" dirty="0" smtClean="0"/>
              <a:t>Edit the resultant footage</a:t>
            </a:r>
          </a:p>
          <a:p>
            <a:endParaRPr lang="en-US" dirty="0"/>
          </a:p>
        </p:txBody>
      </p:sp>
    </p:spTree>
    <p:extLst>
      <p:ext uri="{BB962C8B-B14F-4D97-AF65-F5344CB8AC3E}">
        <p14:creationId xmlns:p14="http://schemas.microsoft.com/office/powerpoint/2010/main" val="33882108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Mediated reality </a:t>
            </a:r>
            <a:endParaRPr lang="en-US" dirty="0"/>
          </a:p>
        </p:txBody>
      </p:sp>
      <p:sp>
        <p:nvSpPr>
          <p:cNvPr id="3" name="Content Placeholder 2"/>
          <p:cNvSpPr>
            <a:spLocks noGrp="1"/>
          </p:cNvSpPr>
          <p:nvPr>
            <p:ph idx="1"/>
          </p:nvPr>
        </p:nvSpPr>
        <p:spPr/>
        <p:txBody>
          <a:bodyPr>
            <a:normAutofit lnSpcReduction="10000"/>
          </a:bodyPr>
          <a:lstStyle/>
          <a:p>
            <a:r>
              <a:rPr lang="en-US" dirty="0" smtClean="0"/>
              <a:t>In every documentary, every edit you make, every choice you make is yours (the filmmaker’s judgment call) </a:t>
            </a:r>
          </a:p>
          <a:p>
            <a:r>
              <a:rPr lang="en-US" dirty="0" smtClean="0"/>
              <a:t>Even when filmmakers like the </a:t>
            </a:r>
            <a:r>
              <a:rPr lang="en-US" b="1" dirty="0" err="1"/>
              <a:t>Maysles</a:t>
            </a:r>
            <a:r>
              <a:rPr lang="en-US" b="1" dirty="0"/>
              <a:t> </a:t>
            </a:r>
            <a:r>
              <a:rPr lang="en-US" b="1" dirty="0" smtClean="0"/>
              <a:t>brothers try to be a “fly on the wall” they still choose what to look at and what eventually makes it into the film </a:t>
            </a:r>
            <a:r>
              <a:rPr lang="en-US" b="1" dirty="0" smtClean="0">
                <a:hlinkClick r:id="rId3"/>
              </a:rPr>
              <a:t>(link)</a:t>
            </a:r>
            <a:endParaRPr lang="en-US" dirty="0" smtClean="0"/>
          </a:p>
          <a:p>
            <a:r>
              <a:rPr lang="en-US" dirty="0" smtClean="0"/>
              <a:t>Mediate means to work as an intermediary between two sides—or work as a go-between</a:t>
            </a:r>
          </a:p>
          <a:p>
            <a:r>
              <a:rPr lang="en-US" dirty="0" smtClean="0"/>
              <a:t>Reality—documentary film—viewer </a:t>
            </a:r>
            <a:endParaRPr lang="en-US" dirty="0"/>
          </a:p>
          <a:p>
            <a:r>
              <a:rPr lang="en-US" dirty="0" smtClean="0"/>
              <a:t>The documentary is not reality, but an intermediary between reality and the viewer </a:t>
            </a:r>
          </a:p>
          <a:p>
            <a:r>
              <a:rPr lang="en-US" dirty="0" smtClean="0"/>
              <a:t>It may seem to represent reality objectively, but it does not</a:t>
            </a:r>
          </a:p>
          <a:p>
            <a:r>
              <a:rPr lang="en-US" dirty="0" smtClean="0"/>
              <a:t>A documentary film is never an objective indisputable truth </a:t>
            </a:r>
          </a:p>
          <a:p>
            <a:r>
              <a:rPr lang="en-US" dirty="0" smtClean="0"/>
              <a:t>It is the result of the selections, recordings and manipulations of one group of filmmakers</a:t>
            </a:r>
          </a:p>
          <a:p>
            <a:endParaRPr lang="en-US" dirty="0" smtClean="0"/>
          </a:p>
        </p:txBody>
      </p:sp>
    </p:spTree>
    <p:extLst>
      <p:ext uri="{BB962C8B-B14F-4D97-AF65-F5344CB8AC3E}">
        <p14:creationId xmlns:p14="http://schemas.microsoft.com/office/powerpoint/2010/main" val="30116404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documentaries do?</a:t>
            </a:r>
            <a:endParaRPr lang="en-US" dirty="0"/>
          </a:p>
        </p:txBody>
      </p:sp>
      <p:sp>
        <p:nvSpPr>
          <p:cNvPr id="3" name="Content Placeholder 2"/>
          <p:cNvSpPr>
            <a:spLocks noGrp="1"/>
          </p:cNvSpPr>
          <p:nvPr>
            <p:ph sz="half" idx="1"/>
          </p:nvPr>
        </p:nvSpPr>
        <p:spPr/>
        <p:txBody>
          <a:bodyPr>
            <a:normAutofit fontScale="77500" lnSpcReduction="20000"/>
          </a:bodyPr>
          <a:lstStyle/>
          <a:p>
            <a:r>
              <a:rPr lang="en-US" i="1" dirty="0" smtClean="0">
                <a:solidFill>
                  <a:schemeClr val="accent3"/>
                </a:solidFill>
              </a:rPr>
              <a:t>Inform</a:t>
            </a:r>
            <a:r>
              <a:rPr lang="en-US" i="1" dirty="0" smtClean="0"/>
              <a:t> </a:t>
            </a:r>
            <a:r>
              <a:rPr lang="en-US" dirty="0" smtClean="0"/>
              <a:t> All documentaries do this</a:t>
            </a:r>
          </a:p>
          <a:p>
            <a:r>
              <a:rPr lang="en-US" i="1" dirty="0" smtClean="0">
                <a:solidFill>
                  <a:srgbClr val="D2CB6C"/>
                </a:solidFill>
              </a:rPr>
              <a:t>Entertain</a:t>
            </a:r>
            <a:r>
              <a:rPr lang="en-US" dirty="0" smtClean="0"/>
              <a:t> Most documentaries are meant to entertain, because that is how they hold the viewer’s interest</a:t>
            </a:r>
          </a:p>
          <a:p>
            <a:r>
              <a:rPr lang="en-US" i="1" dirty="0" smtClean="0">
                <a:solidFill>
                  <a:srgbClr val="D2CB6C"/>
                </a:solidFill>
              </a:rPr>
              <a:t>Criticize</a:t>
            </a:r>
            <a:r>
              <a:rPr lang="en-US" dirty="0" smtClean="0">
                <a:solidFill>
                  <a:srgbClr val="D2CB6C"/>
                </a:solidFill>
              </a:rPr>
              <a:t> </a:t>
            </a:r>
            <a:r>
              <a:rPr lang="en-US" dirty="0" smtClean="0"/>
              <a:t>made out of the filmmakers conviction that something is wrong </a:t>
            </a:r>
          </a:p>
          <a:p>
            <a:r>
              <a:rPr lang="en-US" i="1" dirty="0" smtClean="0">
                <a:solidFill>
                  <a:srgbClr val="D2CB6C"/>
                </a:solidFill>
              </a:rPr>
              <a:t>Celebrate </a:t>
            </a:r>
            <a:r>
              <a:rPr lang="en-US" dirty="0" smtClean="0"/>
              <a:t>present a topic in a way that viewers can appreciate or admire </a:t>
            </a:r>
          </a:p>
          <a:p>
            <a:r>
              <a:rPr lang="en-US" dirty="0" smtClean="0">
                <a:solidFill>
                  <a:srgbClr val="D2CB6C"/>
                </a:solidFill>
              </a:rPr>
              <a:t>Achieve</a:t>
            </a:r>
            <a:r>
              <a:rPr lang="en-US" dirty="0" smtClean="0"/>
              <a:t> more than one goal </a:t>
            </a:r>
            <a:endParaRPr lang="en-US" dirty="0"/>
          </a:p>
        </p:txBody>
      </p:sp>
      <p:pic>
        <p:nvPicPr>
          <p:cNvPr id="5" name="Content Placeholder 4"/>
          <p:cNvPicPr>
            <a:picLocks noGrp="1" noChangeAspect="1"/>
          </p:cNvPicPr>
          <p:nvPr>
            <p:ph sz="half" idx="2"/>
          </p:nvPr>
        </p:nvPicPr>
        <p:blipFill>
          <a:blip r:embed="rId2"/>
          <a:srcRect t="-44336" b="-44336"/>
          <a:stretch>
            <a:fillRect/>
          </a:stretch>
        </p:blipFill>
        <p:spPr>
          <a:xfrm>
            <a:off x="4419600" y="1536192"/>
            <a:ext cx="3182257" cy="3993733"/>
          </a:xfrm>
        </p:spPr>
      </p:pic>
      <p:sp>
        <p:nvSpPr>
          <p:cNvPr id="4" name="TextBox 3"/>
          <p:cNvSpPr txBox="1"/>
          <p:nvPr/>
        </p:nvSpPr>
        <p:spPr>
          <a:xfrm>
            <a:off x="4419600" y="4699000"/>
            <a:ext cx="2746829" cy="1200329"/>
          </a:xfrm>
          <a:prstGeom prst="rect">
            <a:avLst/>
          </a:prstGeom>
          <a:noFill/>
        </p:spPr>
        <p:txBody>
          <a:bodyPr wrap="square" rtlCol="0">
            <a:spAutoFit/>
          </a:bodyPr>
          <a:lstStyle/>
          <a:p>
            <a:r>
              <a:rPr lang="en-US" dirty="0" smtClean="0">
                <a:hlinkClick r:id="rId3"/>
              </a:rPr>
              <a:t>Link: When the Levees Broke, A Requiem in 3 Acts </a:t>
            </a:r>
            <a:r>
              <a:rPr lang="en-US" dirty="0" smtClean="0"/>
              <a:t>accomplishes all of these goals</a:t>
            </a:r>
            <a:endParaRPr lang="en-US" dirty="0"/>
          </a:p>
        </p:txBody>
      </p:sp>
    </p:spTree>
    <p:extLst>
      <p:ext uri="{BB962C8B-B14F-4D97-AF65-F5344CB8AC3E}">
        <p14:creationId xmlns:p14="http://schemas.microsoft.com/office/powerpoint/2010/main" val="23054291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Informative Language </a:t>
            </a:r>
            <a:endParaRPr lang="en-US" dirty="0"/>
          </a:p>
        </p:txBody>
      </p:sp>
      <p:sp>
        <p:nvSpPr>
          <p:cNvPr id="3" name="Content Placeholder 2"/>
          <p:cNvSpPr>
            <a:spLocks noGrp="1"/>
          </p:cNvSpPr>
          <p:nvPr>
            <p:ph sz="half" idx="2"/>
          </p:nvPr>
        </p:nvSpPr>
        <p:spPr>
          <a:xfrm>
            <a:off x="843642" y="1417638"/>
            <a:ext cx="3271157" cy="4708525"/>
          </a:xfrm>
        </p:spPr>
        <p:txBody>
          <a:bodyPr>
            <a:normAutofit fontScale="92500" lnSpcReduction="20000"/>
          </a:bodyPr>
          <a:lstStyle/>
          <a:p>
            <a:r>
              <a:rPr lang="en-US" dirty="0"/>
              <a:t>narration, title cards or subtitles, interviews, signs (or a combination</a:t>
            </a:r>
            <a:r>
              <a:rPr lang="en-US" dirty="0" smtClean="0"/>
              <a:t>)</a:t>
            </a:r>
          </a:p>
          <a:p>
            <a:endParaRPr lang="en-US" dirty="0"/>
          </a:p>
          <a:p>
            <a:r>
              <a:rPr lang="en-US" dirty="0" smtClean="0"/>
              <a:t>Before 1960 most films Featured a strong voiced, supposedly impartial male narrator</a:t>
            </a:r>
          </a:p>
          <a:p>
            <a:pPr marL="114300" indent="0">
              <a:buNone/>
            </a:pPr>
            <a:r>
              <a:rPr lang="en-US" dirty="0" smtClean="0"/>
              <a:t> </a:t>
            </a:r>
          </a:p>
          <a:p>
            <a:r>
              <a:rPr lang="en-US" dirty="0" smtClean="0"/>
              <a:t>This changed due to availability of portable equipment as well as the belief that no single narrator can do justice to a subject’s complexity </a:t>
            </a:r>
          </a:p>
        </p:txBody>
      </p:sp>
      <p:pic>
        <p:nvPicPr>
          <p:cNvPr id="8" name="Content Placeholder 7"/>
          <p:cNvPicPr>
            <a:picLocks noGrp="1" noChangeAspect="1"/>
          </p:cNvPicPr>
          <p:nvPr>
            <p:ph sz="quarter" idx="4"/>
          </p:nvPr>
        </p:nvPicPr>
        <p:blipFill>
          <a:blip r:embed="rId2"/>
          <a:srcRect t="-40168" b="-40168"/>
          <a:stretch>
            <a:fillRect/>
          </a:stretch>
        </p:blipFill>
        <p:spPr>
          <a:xfrm>
            <a:off x="4653642" y="2174875"/>
            <a:ext cx="3423557" cy="3951288"/>
          </a:xfrm>
        </p:spPr>
      </p:pic>
    </p:spTree>
    <p:extLst>
      <p:ext uri="{BB962C8B-B14F-4D97-AF65-F5344CB8AC3E}">
        <p14:creationId xmlns:p14="http://schemas.microsoft.com/office/powerpoint/2010/main" val="11397727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Artifacts </a:t>
            </a:r>
            <a:endParaRPr lang="en-US" dirty="0"/>
          </a:p>
        </p:txBody>
      </p:sp>
      <p:sp>
        <p:nvSpPr>
          <p:cNvPr id="7" name="Content Placeholder 6"/>
          <p:cNvSpPr>
            <a:spLocks noGrp="1"/>
          </p:cNvSpPr>
          <p:nvPr>
            <p:ph idx="1"/>
          </p:nvPr>
        </p:nvSpPr>
        <p:spPr/>
        <p:txBody>
          <a:bodyPr/>
          <a:lstStyle/>
          <a:p>
            <a:r>
              <a:rPr lang="en-US" dirty="0" smtClean="0"/>
              <a:t>May film new material (staged or not) </a:t>
            </a:r>
          </a:p>
          <a:p>
            <a:r>
              <a:rPr lang="en-US" dirty="0" smtClean="0"/>
              <a:t>May represent subjects in a realistic or stylized way</a:t>
            </a:r>
          </a:p>
          <a:p>
            <a:r>
              <a:rPr lang="en-US" dirty="0" smtClean="0"/>
              <a:t>May use existing footage</a:t>
            </a:r>
          </a:p>
          <a:p>
            <a:r>
              <a:rPr lang="en-US" dirty="0" smtClean="0"/>
              <a:t>Photographs</a:t>
            </a:r>
          </a:p>
          <a:p>
            <a:r>
              <a:rPr lang="en-US" dirty="0" smtClean="0"/>
              <a:t>Fragments of radio broadcasts </a:t>
            </a:r>
          </a:p>
          <a:p>
            <a:r>
              <a:rPr lang="en-US" dirty="0" smtClean="0"/>
              <a:t>Audio recordings</a:t>
            </a:r>
          </a:p>
          <a:p>
            <a:r>
              <a:rPr lang="en-US" dirty="0" smtClean="0"/>
              <a:t>Still photographs </a:t>
            </a:r>
          </a:p>
          <a:p>
            <a:r>
              <a:rPr lang="en-US" dirty="0" smtClean="0"/>
              <a:t>Signs and maps </a:t>
            </a:r>
          </a:p>
          <a:p>
            <a:r>
              <a:rPr lang="en-US" dirty="0" smtClean="0"/>
              <a:t>Editing all of these sources is like creating a film from scratch </a:t>
            </a:r>
          </a:p>
          <a:p>
            <a:r>
              <a:rPr lang="en-US" dirty="0" smtClean="0"/>
              <a:t>Artifacts and informative language help persuade the viewers of the accuracy of a film’s representation</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7942595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Non-narrative documentary </a:t>
            </a:r>
            <a:endParaRPr lang="en-US" dirty="0"/>
          </a:p>
        </p:txBody>
      </p:sp>
      <p:sp>
        <p:nvSpPr>
          <p:cNvPr id="3" name="Content Placeholder 2"/>
          <p:cNvSpPr>
            <a:spLocks noGrp="1"/>
          </p:cNvSpPr>
          <p:nvPr>
            <p:ph idx="1"/>
          </p:nvPr>
        </p:nvSpPr>
        <p:spPr/>
        <p:txBody>
          <a:bodyPr/>
          <a:lstStyle/>
          <a:p>
            <a:r>
              <a:rPr lang="en-US" dirty="0" smtClean="0"/>
              <a:t>Scientific films</a:t>
            </a:r>
          </a:p>
          <a:p>
            <a:r>
              <a:rPr lang="en-US" dirty="0" smtClean="0"/>
              <a:t>Many TV documentaries</a:t>
            </a:r>
          </a:p>
          <a:p>
            <a:r>
              <a:rPr lang="en-US" dirty="0" smtClean="0"/>
              <a:t>Industrial films</a:t>
            </a:r>
          </a:p>
          <a:p>
            <a:r>
              <a:rPr lang="en-US" dirty="0" smtClean="0"/>
              <a:t>Training films</a:t>
            </a:r>
          </a:p>
          <a:p>
            <a:r>
              <a:rPr lang="en-US" dirty="0" smtClean="0"/>
              <a:t>Promotional films</a:t>
            </a:r>
          </a:p>
          <a:p>
            <a:r>
              <a:rPr lang="en-US" dirty="0" smtClean="0"/>
              <a:t>Sometimes they make an argument for or against something</a:t>
            </a:r>
          </a:p>
          <a:p>
            <a:r>
              <a:rPr lang="en-US" dirty="0" smtClean="0"/>
              <a:t>Present various types of information organized into categories</a:t>
            </a:r>
          </a:p>
          <a:p>
            <a:endParaRPr lang="en-US" dirty="0"/>
          </a:p>
        </p:txBody>
      </p:sp>
    </p:spTree>
    <p:extLst>
      <p:ext uri="{BB962C8B-B14F-4D97-AF65-F5344CB8AC3E}">
        <p14:creationId xmlns:p14="http://schemas.microsoft.com/office/powerpoint/2010/main" val="242396584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13159</TotalTime>
  <Words>1654</Words>
  <Application>Microsoft Macintosh PowerPoint</Application>
  <PresentationFormat>On-screen Show (4:3)</PresentationFormat>
  <Paragraphs>159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Film and Meaning </vt:lpstr>
      <vt:lpstr>Is a similarity a formula?</vt:lpstr>
      <vt:lpstr>Documentary Film </vt:lpstr>
      <vt:lpstr>Documentary Filmmakers </vt:lpstr>
      <vt:lpstr>Mediated reality </vt:lpstr>
      <vt:lpstr>What do documentaries do?</vt:lpstr>
      <vt:lpstr>Informative Language </vt:lpstr>
      <vt:lpstr>Artifacts </vt:lpstr>
      <vt:lpstr>Non-narrative documentary </vt:lpstr>
      <vt:lpstr>Narrative Documentary </vt:lpstr>
      <vt:lpstr>Narrative Documentaries can use the following expressive narrative techniques</vt:lpstr>
      <vt:lpstr>Roger and Me, Parallel Editing </vt:lpstr>
      <vt:lpstr>Documentary Filmmakers </vt:lpstr>
      <vt:lpstr>Mediated reality </vt:lpstr>
      <vt:lpstr>Technology and Documentary </vt:lpstr>
      <vt:lpstr>Video Technology </vt:lpstr>
      <vt:lpstr>Experimental Films </vt:lpstr>
      <vt:lpstr>Surrealism </vt:lpstr>
      <vt:lpstr>Sources and Technique </vt:lpstr>
      <vt:lpstr>Representational or Abstract </vt:lpstr>
      <vt:lpstr>Hybrid Films </vt:lpstr>
      <vt:lpstr>OuterSpace</vt:lpstr>
      <vt:lpstr>PowerPoint Presentation</vt:lpstr>
      <vt:lpstr>PowerPoint Presentation</vt:lpstr>
      <vt:lpstr>La Jetee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Documentary Film </dc:title>
  <dc:creator>Microsoft Office User</dc:creator>
  <cp:lastModifiedBy>Microsoft Office User</cp:lastModifiedBy>
  <cp:revision>20</cp:revision>
  <dcterms:created xsi:type="dcterms:W3CDTF">2013-08-19T18:20:58Z</dcterms:created>
  <dcterms:modified xsi:type="dcterms:W3CDTF">2014-04-15T18:04:58Z</dcterms:modified>
</cp:coreProperties>
</file>