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71" r:id="rId1"/>
    <p:sldMasterId id="2147484725" r:id="rId2"/>
  </p:sldMasterIdLst>
  <p:notesMasterIdLst>
    <p:notesMasterId r:id="rId71"/>
  </p:notesMasterIdLst>
  <p:handoutMasterIdLst>
    <p:handoutMasterId r:id="rId72"/>
  </p:handoutMasterIdLst>
  <p:sldIdLst>
    <p:sldId id="484" r:id="rId3"/>
    <p:sldId id="407" r:id="rId4"/>
    <p:sldId id="457" r:id="rId5"/>
    <p:sldId id="458" r:id="rId6"/>
    <p:sldId id="408" r:id="rId7"/>
    <p:sldId id="409" r:id="rId8"/>
    <p:sldId id="410" r:id="rId9"/>
    <p:sldId id="411" r:id="rId10"/>
    <p:sldId id="469" r:id="rId11"/>
    <p:sldId id="413" r:id="rId12"/>
    <p:sldId id="472" r:id="rId13"/>
    <p:sldId id="470" r:id="rId14"/>
    <p:sldId id="416" r:id="rId15"/>
    <p:sldId id="471" r:id="rId16"/>
    <p:sldId id="473" r:id="rId17"/>
    <p:sldId id="460" r:id="rId18"/>
    <p:sldId id="474" r:id="rId19"/>
    <p:sldId id="421" r:id="rId20"/>
    <p:sldId id="422" r:id="rId21"/>
    <p:sldId id="486" r:id="rId22"/>
    <p:sldId id="475" r:id="rId23"/>
    <p:sldId id="414" r:id="rId24"/>
    <p:sldId id="477" r:id="rId25"/>
    <p:sldId id="426" r:id="rId26"/>
    <p:sldId id="427" r:id="rId27"/>
    <p:sldId id="428" r:id="rId28"/>
    <p:sldId id="476" r:id="rId29"/>
    <p:sldId id="478" r:id="rId30"/>
    <p:sldId id="479" r:id="rId31"/>
    <p:sldId id="480" r:id="rId32"/>
    <p:sldId id="429" r:id="rId33"/>
    <p:sldId id="434" r:id="rId34"/>
    <p:sldId id="435" r:id="rId35"/>
    <p:sldId id="436" r:id="rId36"/>
    <p:sldId id="437" r:id="rId37"/>
    <p:sldId id="438" r:id="rId38"/>
    <p:sldId id="439" r:id="rId39"/>
    <p:sldId id="440" r:id="rId40"/>
    <p:sldId id="441" r:id="rId41"/>
    <p:sldId id="442" r:id="rId42"/>
    <p:sldId id="443" r:id="rId43"/>
    <p:sldId id="463" r:id="rId44"/>
    <p:sldId id="485" r:id="rId45"/>
    <p:sldId id="446" r:id="rId46"/>
    <p:sldId id="447" r:id="rId47"/>
    <p:sldId id="445" r:id="rId48"/>
    <p:sldId id="481" r:id="rId49"/>
    <p:sldId id="462" r:id="rId50"/>
    <p:sldId id="482" r:id="rId51"/>
    <p:sldId id="483" r:id="rId52"/>
    <p:sldId id="464" r:id="rId53"/>
    <p:sldId id="465" r:id="rId54"/>
    <p:sldId id="455" r:id="rId55"/>
    <p:sldId id="456" r:id="rId56"/>
    <p:sldId id="541" r:id="rId57"/>
    <p:sldId id="487" r:id="rId58"/>
    <p:sldId id="488" r:id="rId59"/>
    <p:sldId id="489" r:id="rId60"/>
    <p:sldId id="495" r:id="rId61"/>
    <p:sldId id="490" r:id="rId62"/>
    <p:sldId id="492" r:id="rId63"/>
    <p:sldId id="493" r:id="rId64"/>
    <p:sldId id="496" r:id="rId65"/>
    <p:sldId id="497" r:id="rId66"/>
    <p:sldId id="498" r:id="rId67"/>
    <p:sldId id="499" r:id="rId68"/>
    <p:sldId id="500" r:id="rId69"/>
    <p:sldId id="494" r:id="rId7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extLst>
    <p:ext uri="{521415D9-36F7-43E2-AB2F-B90AF26B5E84}">
      <p14:sectionLst xmlns:p14="http://schemas.microsoft.com/office/powerpoint/2010/main">
        <p14:section name="Main Content" id="{9752271D-ABA7-4EEF-B46F-D093953E2BFC}">
          <p14:sldIdLst>
            <p14:sldId id="484"/>
            <p14:sldId id="407"/>
            <p14:sldId id="457"/>
            <p14:sldId id="458"/>
            <p14:sldId id="408"/>
            <p14:sldId id="409"/>
            <p14:sldId id="410"/>
            <p14:sldId id="411"/>
            <p14:sldId id="469"/>
            <p14:sldId id="413"/>
            <p14:sldId id="472"/>
            <p14:sldId id="470"/>
            <p14:sldId id="416"/>
            <p14:sldId id="471"/>
            <p14:sldId id="473"/>
            <p14:sldId id="460"/>
            <p14:sldId id="474"/>
            <p14:sldId id="421"/>
            <p14:sldId id="422"/>
            <p14:sldId id="486"/>
            <p14:sldId id="475"/>
            <p14:sldId id="414"/>
            <p14:sldId id="477"/>
            <p14:sldId id="426"/>
            <p14:sldId id="427"/>
            <p14:sldId id="428"/>
            <p14:sldId id="476"/>
            <p14:sldId id="478"/>
            <p14:sldId id="479"/>
            <p14:sldId id="480"/>
            <p14:sldId id="429"/>
            <p14:sldId id="434"/>
            <p14:sldId id="435"/>
            <p14:sldId id="436"/>
            <p14:sldId id="437"/>
            <p14:sldId id="438"/>
            <p14:sldId id="439"/>
            <p14:sldId id="440"/>
            <p14:sldId id="441"/>
            <p14:sldId id="442"/>
            <p14:sldId id="443"/>
            <p14:sldId id="463"/>
            <p14:sldId id="485"/>
            <p14:sldId id="446"/>
            <p14:sldId id="447"/>
            <p14:sldId id="445"/>
            <p14:sldId id="481"/>
            <p14:sldId id="462"/>
            <p14:sldId id="482"/>
            <p14:sldId id="483"/>
            <p14:sldId id="464"/>
            <p14:sldId id="465"/>
            <p14:sldId id="455"/>
            <p14:sldId id="456"/>
            <p14:sldId id="541"/>
          </p14:sldIdLst>
        </p14:section>
        <p14:section name="Appendix: Image Descriptions for Unsighted Students" id="{36FB5E2B-E69E-4C47-A8EB-21427E1FCD60}">
          <p14:sldIdLst>
            <p14:sldId id="487"/>
            <p14:sldId id="488"/>
            <p14:sldId id="489"/>
            <p14:sldId id="495"/>
            <p14:sldId id="490"/>
            <p14:sldId id="492"/>
            <p14:sldId id="493"/>
            <p14:sldId id="496"/>
            <p14:sldId id="497"/>
            <p14:sldId id="498"/>
            <p14:sldId id="499"/>
            <p14:sldId id="500"/>
            <p14:sldId id="4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000"/>
    <a:srgbClr val="72B4E4"/>
    <a:srgbClr val="242D48"/>
    <a:srgbClr val="474747"/>
    <a:srgbClr val="323E64"/>
    <a:srgbClr val="008000"/>
    <a:srgbClr val="B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76" autoAdjust="0"/>
    <p:restoredTop sz="92208" autoAdjust="0"/>
  </p:normalViewPr>
  <p:slideViewPr>
    <p:cSldViewPr>
      <p:cViewPr varScale="1">
        <p:scale>
          <a:sx n="63" d="100"/>
          <a:sy n="63" d="100"/>
        </p:scale>
        <p:origin x="1098" y="60"/>
      </p:cViewPr>
      <p:guideLst>
        <p:guide orient="horz" pos="2160"/>
        <p:guide pos="2880"/>
      </p:guideLst>
    </p:cSldViewPr>
  </p:slideViewPr>
  <p:outlineViewPr>
    <p:cViewPr>
      <p:scale>
        <a:sx n="50" d="100"/>
        <a:sy n="50" d="100"/>
      </p:scale>
      <p:origin x="0" y="-121974"/>
    </p:cViewPr>
  </p:outlineViewPr>
  <p:notesTextViewPr>
    <p:cViewPr>
      <p:scale>
        <a:sx n="100" d="100"/>
        <a:sy n="100" d="100"/>
      </p:scale>
      <p:origin x="0" y="0"/>
    </p:cViewPr>
  </p:notesTextViewPr>
  <p:sorterViewPr>
    <p:cViewPr>
      <p:scale>
        <a:sx n="66" d="100"/>
        <a:sy n="66" d="100"/>
      </p:scale>
      <p:origin x="0" y="4576"/>
    </p:cViewPr>
  </p:sorterViewPr>
  <p:notesViewPr>
    <p:cSldViewPr>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3733800" y="0"/>
            <a:ext cx="3124200" cy="246063"/>
          </a:xfrm>
          <a:prstGeom prst="rect">
            <a:avLst/>
          </a:prstGeom>
          <a:noFill/>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r>
              <a:rPr lang="en-US" sz="1000"/>
              <a:t>3-</a:t>
            </a:r>
            <a:fld id="{2C65E8A2-7177-104D-98C1-CCC8954DF9EA}" type="slidenum">
              <a:rPr lang="en-US" sz="1000"/>
              <a:pPr algn="r" eaLnBrk="1" hangingPunct="1"/>
              <a:t>‹#›</a:t>
            </a:fld>
            <a:endParaRPr lang="en-US" sz="1000"/>
          </a:p>
        </p:txBody>
      </p:sp>
    </p:spTree>
    <p:extLst>
      <p:ext uri="{BB962C8B-B14F-4D97-AF65-F5344CB8AC3E}">
        <p14:creationId xmlns:p14="http://schemas.microsoft.com/office/powerpoint/2010/main" val="236289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Box 7"/>
          <p:cNvSpPr txBox="1"/>
          <p:nvPr/>
        </p:nvSpPr>
        <p:spPr>
          <a:xfrm>
            <a:off x="6019800" y="0"/>
            <a:ext cx="838200" cy="261938"/>
          </a:xfrm>
          <a:prstGeom prst="rect">
            <a:avLst/>
          </a:prstGeom>
          <a:noFill/>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r>
              <a:rPr lang="en-US" sz="1100"/>
              <a:t>3-</a:t>
            </a:r>
            <a:fld id="{15E01404-1B8F-F74A-A9EF-453BD762E5F2}" type="slidenum">
              <a:rPr lang="en-US" sz="1100"/>
              <a:pPr algn="r" eaLnBrk="1" hangingPunct="1"/>
              <a:t>‹#›</a:t>
            </a:fld>
            <a:endParaRPr lang="en-US" sz="1100"/>
          </a:p>
        </p:txBody>
      </p:sp>
    </p:spTree>
    <p:extLst>
      <p:ext uri="{BB962C8B-B14F-4D97-AF65-F5344CB8AC3E}">
        <p14:creationId xmlns:p14="http://schemas.microsoft.com/office/powerpoint/2010/main" val="30151034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1619"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charset="0"/>
              <a:ea typeface="MS PGothic"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373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0" lvl="3"/>
            <a:endParaRPr lang="en-US">
              <a:latin typeface="Calibri" charset="0"/>
              <a:ea typeface="MS PGothic" charset="0"/>
            </a:endParaRPr>
          </a:p>
        </p:txBody>
      </p:sp>
    </p:spTree>
    <p:extLst>
      <p:ext uri="{BB962C8B-B14F-4D97-AF65-F5344CB8AC3E}">
        <p14:creationId xmlns:p14="http://schemas.microsoft.com/office/powerpoint/2010/main" val="2026684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475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MS PGothic" charset="0"/>
            </a:endParaRPr>
          </a:p>
        </p:txBody>
      </p:sp>
    </p:spTree>
    <p:extLst>
      <p:ext uri="{BB962C8B-B14F-4D97-AF65-F5344CB8AC3E}">
        <p14:creationId xmlns:p14="http://schemas.microsoft.com/office/powerpoint/2010/main" val="4223315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475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MS PGothic" charset="0"/>
            </a:endParaRPr>
          </a:p>
        </p:txBody>
      </p:sp>
    </p:spTree>
    <p:extLst>
      <p:ext uri="{BB962C8B-B14F-4D97-AF65-F5344CB8AC3E}">
        <p14:creationId xmlns:p14="http://schemas.microsoft.com/office/powerpoint/2010/main" val="1609662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MS PGothic" charset="0"/>
            </a:endParaRPr>
          </a:p>
        </p:txBody>
      </p:sp>
    </p:spTree>
    <p:extLst>
      <p:ext uri="{BB962C8B-B14F-4D97-AF65-F5344CB8AC3E}">
        <p14:creationId xmlns:p14="http://schemas.microsoft.com/office/powerpoint/2010/main" val="1046047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680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buFont typeface="Times" charset="0"/>
              <a:buNone/>
            </a:pPr>
            <a:endParaRPr lang="en-US">
              <a:latin typeface="Calibri" charset="0"/>
              <a:ea typeface="MS PGothic" charset="0"/>
            </a:endParaRPr>
          </a:p>
        </p:txBody>
      </p:sp>
    </p:spTree>
    <p:extLst>
      <p:ext uri="{BB962C8B-B14F-4D97-AF65-F5344CB8AC3E}">
        <p14:creationId xmlns:p14="http://schemas.microsoft.com/office/powerpoint/2010/main" val="1825467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73091" name="Rectangle 1027"/>
          <p:cNvSpPr>
            <a:spLocks noGrp="1" noChangeArrowheads="1"/>
          </p:cNvSpPr>
          <p:nvPr>
            <p:ph type="body" idx="1"/>
          </p:nvPr>
        </p:nvSpPr>
        <p:spPr/>
        <p:txBody>
          <a:bodyPr wrap="square" numCol="1" anchor="t" anchorCtr="0" compatLnSpc="1">
            <a:prstTxWarp prst="textNoShape">
              <a:avLst/>
            </a:prstTxWarp>
          </a:bodyPr>
          <a:lstStyle/>
          <a:p>
            <a:pPr eaLnBrk="1" hangingPunct="1">
              <a:defRPr/>
            </a:pPr>
            <a:endParaRPr lang="en-US" altLang="en-US">
              <a:effectLst>
                <a:outerShdw blurRad="38100" dist="38100" dir="2700000" algn="tl">
                  <a:srgbClr val="C0C0C0"/>
                </a:outerShdw>
              </a:effectLst>
              <a:cs typeface="+mn-cs"/>
            </a:endParaRPr>
          </a:p>
        </p:txBody>
      </p:sp>
    </p:spTree>
    <p:extLst>
      <p:ext uri="{BB962C8B-B14F-4D97-AF65-F5344CB8AC3E}">
        <p14:creationId xmlns:p14="http://schemas.microsoft.com/office/powerpoint/2010/main" val="3857777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xfrm>
            <a:off x="1206500" y="704850"/>
            <a:ext cx="4691063" cy="351790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78851" name="Rectangle 3"/>
          <p:cNvSpPr>
            <a:spLocks noGrp="1" noChangeArrowheads="1"/>
          </p:cNvSpPr>
          <p:nvPr>
            <p:ph type="body" idx="1"/>
          </p:nvPr>
        </p:nvSpPr>
        <p:spPr bwMode="auto">
          <a:solidFill>
            <a:srgbClr val="FFFFFF"/>
          </a:solidFill>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3174" tIns="46587" rIns="93174" bIns="46587" numCol="1" anchor="t" anchorCtr="0" compatLnSpc="1">
            <a:prstTxWarp prst="textNoShape">
              <a:avLst/>
            </a:prstTxWarp>
          </a:bodyPr>
          <a:lstStyle/>
          <a:p>
            <a:endParaRPr lang="en-US">
              <a:latin typeface="Calibri" charset="0"/>
              <a:ea typeface="MS PGothic" charset="0"/>
            </a:endParaRPr>
          </a:p>
        </p:txBody>
      </p:sp>
    </p:spTree>
    <p:extLst>
      <p:ext uri="{BB962C8B-B14F-4D97-AF65-F5344CB8AC3E}">
        <p14:creationId xmlns:p14="http://schemas.microsoft.com/office/powerpoint/2010/main" val="4010222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xfrm>
            <a:off x="1206500" y="704850"/>
            <a:ext cx="4691063" cy="351790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79875" name="Rectangle 3"/>
          <p:cNvSpPr>
            <a:spLocks noGrp="1" noChangeArrowheads="1"/>
          </p:cNvSpPr>
          <p:nvPr>
            <p:ph type="body" idx="1"/>
          </p:nvPr>
        </p:nvSpPr>
        <p:spPr bwMode="auto">
          <a:solidFill>
            <a:srgbClr val="FFFFFF"/>
          </a:solidFill>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3174" tIns="46587" rIns="93174" bIns="46587" numCol="1" anchor="t" anchorCtr="0" compatLnSpc="1">
            <a:prstTxWarp prst="textNoShape">
              <a:avLst/>
            </a:prstTxWarp>
          </a:bodyPr>
          <a:lstStyle/>
          <a:p>
            <a:endParaRPr lang="en-US">
              <a:latin typeface="Calibri" charset="0"/>
              <a:ea typeface="MS PGothic" charset="0"/>
            </a:endParaRPr>
          </a:p>
        </p:txBody>
      </p:sp>
    </p:spTree>
    <p:extLst>
      <p:ext uri="{BB962C8B-B14F-4D97-AF65-F5344CB8AC3E}">
        <p14:creationId xmlns:p14="http://schemas.microsoft.com/office/powerpoint/2010/main" val="3882730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206500" y="704850"/>
            <a:ext cx="4691063" cy="351790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80899" name="Rectangle 3"/>
          <p:cNvSpPr>
            <a:spLocks noGrp="1" noChangeArrowheads="1"/>
          </p:cNvSpPr>
          <p:nvPr>
            <p:ph type="body" idx="1"/>
          </p:nvPr>
        </p:nvSpPr>
        <p:spPr bwMode="auto">
          <a:solidFill>
            <a:srgbClr val="FFFFFF"/>
          </a:solidFill>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3174" tIns="46587" rIns="93174" bIns="46587" numCol="1" anchor="t" anchorCtr="0" compatLnSpc="1">
            <a:prstTxWarp prst="textNoShape">
              <a:avLst/>
            </a:prstTxWarp>
          </a:bodyPr>
          <a:lstStyle/>
          <a:p>
            <a:endParaRPr lang="en-US">
              <a:latin typeface="Calibri" charset="0"/>
              <a:ea typeface="MS PGothic" charset="0"/>
            </a:endParaRPr>
          </a:p>
        </p:txBody>
      </p:sp>
    </p:spTree>
    <p:extLst>
      <p:ext uri="{BB962C8B-B14F-4D97-AF65-F5344CB8AC3E}">
        <p14:creationId xmlns:p14="http://schemas.microsoft.com/office/powerpoint/2010/main" val="260344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xfrm>
            <a:off x="1206500" y="704850"/>
            <a:ext cx="4691063" cy="351790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81923" name="Rectangle 3"/>
          <p:cNvSpPr>
            <a:spLocks noGrp="1" noChangeArrowheads="1"/>
          </p:cNvSpPr>
          <p:nvPr>
            <p:ph type="body" idx="1"/>
          </p:nvPr>
        </p:nvSpPr>
        <p:spPr bwMode="auto">
          <a:solidFill>
            <a:srgbClr val="FFFFFF"/>
          </a:solidFill>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3174" tIns="46587" rIns="93174" bIns="46587" numCol="1" anchor="t" anchorCtr="0" compatLnSpc="1">
            <a:prstTxWarp prst="textNoShape">
              <a:avLst/>
            </a:prstTxWarp>
          </a:bodyPr>
          <a:lstStyle/>
          <a:p>
            <a:endParaRPr lang="en-US">
              <a:latin typeface="Calibri" charset="0"/>
              <a:ea typeface="MS PGothic" charset="0"/>
            </a:endParaRPr>
          </a:p>
        </p:txBody>
      </p:sp>
    </p:spTree>
    <p:extLst>
      <p:ext uri="{BB962C8B-B14F-4D97-AF65-F5344CB8AC3E}">
        <p14:creationId xmlns:p14="http://schemas.microsoft.com/office/powerpoint/2010/main" val="792477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48094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206500" y="704850"/>
            <a:ext cx="4691063" cy="351790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82947" name="Rectangle 3"/>
          <p:cNvSpPr>
            <a:spLocks noGrp="1" noChangeArrowheads="1"/>
          </p:cNvSpPr>
          <p:nvPr>
            <p:ph type="body" idx="1"/>
          </p:nvPr>
        </p:nvSpPr>
        <p:spPr bwMode="auto">
          <a:solidFill>
            <a:srgbClr val="FFFFFF"/>
          </a:solidFill>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3174" tIns="46587" rIns="93174" bIns="46587" numCol="1" anchor="t" anchorCtr="0" compatLnSpc="1">
            <a:prstTxWarp prst="textNoShape">
              <a:avLst/>
            </a:prstTxWarp>
          </a:bodyPr>
          <a:lstStyle/>
          <a:p>
            <a:endParaRPr lang="en-US">
              <a:latin typeface="Calibri" charset="0"/>
              <a:ea typeface="MS PGothic" charset="0"/>
            </a:endParaRPr>
          </a:p>
        </p:txBody>
      </p:sp>
    </p:spTree>
    <p:extLst>
      <p:ext uri="{BB962C8B-B14F-4D97-AF65-F5344CB8AC3E}">
        <p14:creationId xmlns:p14="http://schemas.microsoft.com/office/powerpoint/2010/main" val="4015530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xfrm>
            <a:off x="1206500" y="704850"/>
            <a:ext cx="4691063" cy="351790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83971" name="Rectangle 3"/>
          <p:cNvSpPr>
            <a:spLocks noGrp="1" noChangeArrowheads="1"/>
          </p:cNvSpPr>
          <p:nvPr>
            <p:ph type="body" idx="1"/>
          </p:nvPr>
        </p:nvSpPr>
        <p:spPr bwMode="auto">
          <a:solidFill>
            <a:srgbClr val="FFFFFF"/>
          </a:solidFill>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3174" tIns="46587" rIns="93174" bIns="46587" numCol="1" anchor="t" anchorCtr="0" compatLnSpc="1">
            <a:prstTxWarp prst="textNoShape">
              <a:avLst/>
            </a:prstTxWarp>
          </a:bodyPr>
          <a:lstStyle/>
          <a:p>
            <a:endParaRPr lang="en-US">
              <a:latin typeface="Calibri" charset="0"/>
              <a:ea typeface="MS PGothic" charset="0"/>
            </a:endParaRPr>
          </a:p>
        </p:txBody>
      </p:sp>
    </p:spTree>
    <p:extLst>
      <p:ext uri="{BB962C8B-B14F-4D97-AF65-F5344CB8AC3E}">
        <p14:creationId xmlns:p14="http://schemas.microsoft.com/office/powerpoint/2010/main" val="651061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1206500" y="704850"/>
            <a:ext cx="4691063" cy="351790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84995" name="Rectangle 3"/>
          <p:cNvSpPr>
            <a:spLocks noGrp="1" noChangeArrowheads="1"/>
          </p:cNvSpPr>
          <p:nvPr>
            <p:ph type="body" idx="1"/>
          </p:nvPr>
        </p:nvSpPr>
        <p:spPr bwMode="auto">
          <a:solidFill>
            <a:srgbClr val="FFFFFF"/>
          </a:solidFill>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3174" tIns="46587" rIns="93174" bIns="46587" numCol="1" anchor="t" anchorCtr="0" compatLnSpc="1">
            <a:prstTxWarp prst="textNoShape">
              <a:avLst/>
            </a:prstTxWarp>
          </a:bodyPr>
          <a:lstStyle/>
          <a:p>
            <a:endParaRPr lang="en-US">
              <a:latin typeface="Calibri" charset="0"/>
              <a:ea typeface="MS PGothic" charset="0"/>
            </a:endParaRPr>
          </a:p>
        </p:txBody>
      </p:sp>
    </p:spTree>
    <p:extLst>
      <p:ext uri="{BB962C8B-B14F-4D97-AF65-F5344CB8AC3E}">
        <p14:creationId xmlns:p14="http://schemas.microsoft.com/office/powerpoint/2010/main" val="2715585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xfrm>
            <a:off x="1206500" y="704850"/>
            <a:ext cx="4691063" cy="351790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86019" name="Rectangle 3"/>
          <p:cNvSpPr>
            <a:spLocks noGrp="1" noChangeArrowheads="1"/>
          </p:cNvSpPr>
          <p:nvPr>
            <p:ph type="body" idx="1"/>
          </p:nvPr>
        </p:nvSpPr>
        <p:spPr bwMode="auto">
          <a:solidFill>
            <a:srgbClr val="FFFFFF"/>
          </a:solidFill>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3174" tIns="46587" rIns="93174" bIns="46587" numCol="1" anchor="t" anchorCtr="0" compatLnSpc="1">
            <a:prstTxWarp prst="textNoShape">
              <a:avLst/>
            </a:prstTxWarp>
          </a:bodyPr>
          <a:lstStyle/>
          <a:p>
            <a:endParaRPr lang="en-US">
              <a:latin typeface="Calibri" charset="0"/>
              <a:ea typeface="MS PGothic" charset="0"/>
            </a:endParaRPr>
          </a:p>
        </p:txBody>
      </p:sp>
    </p:spTree>
    <p:extLst>
      <p:ext uri="{BB962C8B-B14F-4D97-AF65-F5344CB8AC3E}">
        <p14:creationId xmlns:p14="http://schemas.microsoft.com/office/powerpoint/2010/main" val="2664027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1206500" y="704850"/>
            <a:ext cx="4691063" cy="351790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87043" name="Rectangle 3"/>
          <p:cNvSpPr>
            <a:spLocks noGrp="1" noChangeArrowheads="1"/>
          </p:cNvSpPr>
          <p:nvPr>
            <p:ph type="body" idx="1"/>
          </p:nvPr>
        </p:nvSpPr>
        <p:spPr bwMode="auto">
          <a:solidFill>
            <a:srgbClr val="FFFFFF"/>
          </a:solidFill>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3174" tIns="46587" rIns="93174" bIns="46587" numCol="1" anchor="t" anchorCtr="0" compatLnSpc="1">
            <a:prstTxWarp prst="textNoShape">
              <a:avLst/>
            </a:prstTxWarp>
          </a:bodyPr>
          <a:lstStyle/>
          <a:p>
            <a:endParaRPr lang="en-US">
              <a:latin typeface="Calibri" charset="0"/>
              <a:ea typeface="MS PGothic" charset="0"/>
            </a:endParaRPr>
          </a:p>
        </p:txBody>
      </p:sp>
    </p:spTree>
    <p:extLst>
      <p:ext uri="{BB962C8B-B14F-4D97-AF65-F5344CB8AC3E}">
        <p14:creationId xmlns:p14="http://schemas.microsoft.com/office/powerpoint/2010/main" val="795907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xfrm>
            <a:off x="1206500" y="704850"/>
            <a:ext cx="4691063" cy="351790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88067" name="Rectangle 3"/>
          <p:cNvSpPr>
            <a:spLocks noGrp="1" noChangeArrowheads="1"/>
          </p:cNvSpPr>
          <p:nvPr>
            <p:ph type="body" idx="1"/>
          </p:nvPr>
        </p:nvSpPr>
        <p:spPr bwMode="auto">
          <a:solidFill>
            <a:srgbClr val="FFFFFF"/>
          </a:solidFill>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3174" tIns="46587" rIns="93174" bIns="46587" numCol="1" anchor="t" anchorCtr="0" compatLnSpc="1">
            <a:prstTxWarp prst="textNoShape">
              <a:avLst/>
            </a:prstTxWarp>
          </a:bodyPr>
          <a:lstStyle/>
          <a:p>
            <a:endParaRPr lang="en-US">
              <a:latin typeface="Calibri" charset="0"/>
              <a:ea typeface="MS PGothic" charset="0"/>
            </a:endParaRPr>
          </a:p>
        </p:txBody>
      </p:sp>
    </p:spTree>
    <p:extLst>
      <p:ext uri="{BB962C8B-B14F-4D97-AF65-F5344CB8AC3E}">
        <p14:creationId xmlns:p14="http://schemas.microsoft.com/office/powerpoint/2010/main" val="90115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77187" name="Rectangle 1027"/>
          <p:cNvSpPr>
            <a:spLocks noGrp="1" noChangeArrowheads="1"/>
          </p:cNvSpPr>
          <p:nvPr>
            <p:ph type="body" idx="1"/>
          </p:nvPr>
        </p:nvSpPr>
        <p:spPr/>
        <p:txBody>
          <a:bodyPr wrap="square" numCol="1" anchor="t" anchorCtr="0" compatLnSpc="1">
            <a:prstTxWarp prst="textNoShape">
              <a:avLst/>
            </a:prstTxWarp>
          </a:bodyPr>
          <a:lstStyle/>
          <a:p>
            <a:pPr eaLnBrk="1" hangingPunct="1">
              <a:defRPr/>
            </a:pPr>
            <a:endParaRPr lang="en-US" altLang="en-US">
              <a:effectLst>
                <a:outerShdw blurRad="38100" dist="38100" dir="2700000" algn="tl">
                  <a:srgbClr val="C0C0C0"/>
                </a:outerShdw>
              </a:effectLst>
              <a:cs typeface="+mn-cs"/>
            </a:endParaRPr>
          </a:p>
        </p:txBody>
      </p:sp>
    </p:spTree>
    <p:extLst>
      <p:ext uri="{BB962C8B-B14F-4D97-AF65-F5344CB8AC3E}">
        <p14:creationId xmlns:p14="http://schemas.microsoft.com/office/powerpoint/2010/main" val="1694653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011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MS PGothic" charset="0"/>
            </a:endParaRPr>
          </a:p>
        </p:txBody>
      </p:sp>
    </p:spTree>
    <p:extLst>
      <p:ext uri="{BB962C8B-B14F-4D97-AF65-F5344CB8AC3E}">
        <p14:creationId xmlns:p14="http://schemas.microsoft.com/office/powerpoint/2010/main" val="71167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16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MS PGothic" charset="0"/>
            </a:endParaRPr>
          </a:p>
        </p:txBody>
      </p:sp>
    </p:spTree>
    <p:extLst>
      <p:ext uri="{BB962C8B-B14F-4D97-AF65-F5344CB8AC3E}">
        <p14:creationId xmlns:p14="http://schemas.microsoft.com/office/powerpoint/2010/main" val="2009347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16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MS PGothic" charset="0"/>
            </a:endParaRPr>
          </a:p>
        </p:txBody>
      </p:sp>
    </p:spTree>
    <p:extLst>
      <p:ext uri="{BB962C8B-B14F-4D97-AF65-F5344CB8AC3E}">
        <p14:creationId xmlns:p14="http://schemas.microsoft.com/office/powerpoint/2010/main" val="1399833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483331" name="Rectangle 3"/>
          <p:cNvSpPr>
            <a:spLocks noGrp="1" noChangeArrowheads="1"/>
          </p:cNvSpPr>
          <p:nvPr>
            <p:ph type="body" idx="1"/>
          </p:nvPr>
        </p:nvSpPr>
        <p:spPr bwMode="auto">
          <a:solidFill>
            <a:srgbClr val="FFFFFF"/>
          </a:solidFill>
          <a:ln>
            <a:miter lim="800000"/>
            <a:headEnd/>
            <a:tailEnd/>
          </a:ln>
        </p:spPr>
        <p:txBody>
          <a:bodyPr wrap="square" lIns="93512" tIns="46756" rIns="93512" bIns="46756" numCol="1" anchor="t" anchorCtr="0" compatLnSpc="1">
            <a:prstTxWarp prst="textNoShape">
              <a:avLst/>
            </a:prstTxWarp>
          </a:bodyPr>
          <a:lstStyle/>
          <a:p>
            <a:pPr eaLnBrk="1" hangingPunct="1">
              <a:defRPr/>
            </a:pPr>
            <a:endParaRPr lang="en-US" altLang="en-US">
              <a:effectLst>
                <a:outerShdw blurRad="38100" dist="38100" dir="2700000" algn="tl">
                  <a:srgbClr val="C0C0C0"/>
                </a:outerShdw>
              </a:effectLst>
              <a:cs typeface="+mn-cs"/>
            </a:endParaRPr>
          </a:p>
        </p:txBody>
      </p:sp>
    </p:spTree>
    <p:extLst>
      <p:ext uri="{BB962C8B-B14F-4D97-AF65-F5344CB8AC3E}">
        <p14:creationId xmlns:p14="http://schemas.microsoft.com/office/powerpoint/2010/main" val="18027164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318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MS PGothic" charset="0"/>
            </a:endParaRPr>
          </a:p>
        </p:txBody>
      </p:sp>
    </p:spTree>
    <p:extLst>
      <p:ext uri="{BB962C8B-B14F-4D97-AF65-F5344CB8AC3E}">
        <p14:creationId xmlns:p14="http://schemas.microsoft.com/office/powerpoint/2010/main" val="11104940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421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MS PGothic" charset="0"/>
            </a:endParaRPr>
          </a:p>
        </p:txBody>
      </p:sp>
    </p:spTree>
    <p:extLst>
      <p:ext uri="{BB962C8B-B14F-4D97-AF65-F5344CB8AC3E}">
        <p14:creationId xmlns:p14="http://schemas.microsoft.com/office/powerpoint/2010/main" val="14632423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523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MS PGothic" charset="0"/>
            </a:endParaRPr>
          </a:p>
        </p:txBody>
      </p:sp>
    </p:spTree>
    <p:extLst>
      <p:ext uri="{BB962C8B-B14F-4D97-AF65-F5344CB8AC3E}">
        <p14:creationId xmlns:p14="http://schemas.microsoft.com/office/powerpoint/2010/main" val="938202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625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MS PGothic" charset="0"/>
            </a:endParaRPr>
          </a:p>
        </p:txBody>
      </p:sp>
    </p:spTree>
    <p:extLst>
      <p:ext uri="{BB962C8B-B14F-4D97-AF65-F5344CB8AC3E}">
        <p14:creationId xmlns:p14="http://schemas.microsoft.com/office/powerpoint/2010/main" val="10782378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728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MS PGothic" charset="0"/>
            </a:endParaRPr>
          </a:p>
        </p:txBody>
      </p:sp>
    </p:spTree>
    <p:extLst>
      <p:ext uri="{BB962C8B-B14F-4D97-AF65-F5344CB8AC3E}">
        <p14:creationId xmlns:p14="http://schemas.microsoft.com/office/powerpoint/2010/main" val="27636051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830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MS PGothic" charset="0"/>
            </a:endParaRPr>
          </a:p>
        </p:txBody>
      </p:sp>
    </p:spTree>
    <p:extLst>
      <p:ext uri="{BB962C8B-B14F-4D97-AF65-F5344CB8AC3E}">
        <p14:creationId xmlns:p14="http://schemas.microsoft.com/office/powerpoint/2010/main" val="1632520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933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MS PGothic" charset="0"/>
            </a:endParaRPr>
          </a:p>
        </p:txBody>
      </p:sp>
    </p:spTree>
    <p:extLst>
      <p:ext uri="{BB962C8B-B14F-4D97-AF65-F5344CB8AC3E}">
        <p14:creationId xmlns:p14="http://schemas.microsoft.com/office/powerpoint/2010/main" val="4011987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035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MS PGothic" charset="0"/>
            </a:endParaRPr>
          </a:p>
        </p:txBody>
      </p:sp>
    </p:spTree>
    <p:extLst>
      <p:ext uri="{BB962C8B-B14F-4D97-AF65-F5344CB8AC3E}">
        <p14:creationId xmlns:p14="http://schemas.microsoft.com/office/powerpoint/2010/main" val="18445696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1619"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charset="0"/>
              <a:ea typeface="MS PGothic" charset="0"/>
            </a:endParaRPr>
          </a:p>
        </p:txBody>
      </p:sp>
    </p:spTree>
    <p:extLst>
      <p:ext uri="{BB962C8B-B14F-4D97-AF65-F5344CB8AC3E}">
        <p14:creationId xmlns:p14="http://schemas.microsoft.com/office/powerpoint/2010/main" val="40511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75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Tree>
    <p:extLst>
      <p:ext uri="{BB962C8B-B14F-4D97-AF65-F5344CB8AC3E}">
        <p14:creationId xmlns:p14="http://schemas.microsoft.com/office/powerpoint/2010/main" val="4103642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26"/>
          <p:cNvSpPr>
            <a:spLocks noGrp="1" noRot="1" noChangeAspect="1" noChangeArrowheads="1" noTextEdit="1"/>
          </p:cNvSpPr>
          <p:nvPr>
            <p:ph type="sldImg"/>
          </p:nvPr>
        </p:nvSpPr>
        <p:spPr bwMode="auto">
          <a:xfrm>
            <a:off x="1206500" y="704850"/>
            <a:ext cx="4691063" cy="351790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68611" name="Rectangle 1027"/>
          <p:cNvSpPr>
            <a:spLocks noGrp="1" noChangeArrowheads="1"/>
          </p:cNvSpPr>
          <p:nvPr>
            <p:ph type="body" idx="1"/>
          </p:nvPr>
        </p:nvSpPr>
        <p:spPr bwMode="auto">
          <a:xfrm>
            <a:off x="720725" y="4459288"/>
            <a:ext cx="5681663" cy="4224337"/>
          </a:xfrm>
          <a:solidFill>
            <a:srgbClr val="FFFFFF"/>
          </a:solidFill>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3174" tIns="46587" rIns="93174" bIns="46587" numCol="1" anchor="t" anchorCtr="0" compatLnSpc="1">
            <a:prstTxWarp prst="textNoShape">
              <a:avLst/>
            </a:prstTxWarp>
          </a:bodyPr>
          <a:lstStyle/>
          <a:p>
            <a:pPr marL="0" lvl="2"/>
            <a:endParaRPr lang="en-US">
              <a:latin typeface="Calibri" charset="0"/>
              <a:ea typeface="MS PGothic" charset="0"/>
            </a:endParaRPr>
          </a:p>
        </p:txBody>
      </p:sp>
    </p:spTree>
    <p:extLst>
      <p:ext uri="{BB962C8B-B14F-4D97-AF65-F5344CB8AC3E}">
        <p14:creationId xmlns:p14="http://schemas.microsoft.com/office/powerpoint/2010/main" val="1462314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963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MS PGothic" charset="0"/>
            </a:endParaRPr>
          </a:p>
        </p:txBody>
      </p:sp>
    </p:spTree>
    <p:extLst>
      <p:ext uri="{BB962C8B-B14F-4D97-AF65-F5344CB8AC3E}">
        <p14:creationId xmlns:p14="http://schemas.microsoft.com/office/powerpoint/2010/main" val="2717478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065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MS PGothic" charset="0"/>
            </a:endParaRPr>
          </a:p>
        </p:txBody>
      </p:sp>
    </p:spTree>
    <p:extLst>
      <p:ext uri="{BB962C8B-B14F-4D97-AF65-F5344CB8AC3E}">
        <p14:creationId xmlns:p14="http://schemas.microsoft.com/office/powerpoint/2010/main" val="2469664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68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MS PGothic" charset="0"/>
            </a:endParaRPr>
          </a:p>
        </p:txBody>
      </p:sp>
    </p:spTree>
    <p:extLst>
      <p:ext uri="{BB962C8B-B14F-4D97-AF65-F5344CB8AC3E}">
        <p14:creationId xmlns:p14="http://schemas.microsoft.com/office/powerpoint/2010/main" val="1350733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270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MS PGothic" charset="0"/>
            </a:endParaRPr>
          </a:p>
        </p:txBody>
      </p:sp>
    </p:spTree>
    <p:extLst>
      <p:ext uri="{BB962C8B-B14F-4D97-AF65-F5344CB8AC3E}">
        <p14:creationId xmlns:p14="http://schemas.microsoft.com/office/powerpoint/2010/main" val="4009475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Content Placeholder 2"/>
          <p:cNvSpPr>
            <a:spLocks noGrp="1"/>
          </p:cNvSpPr>
          <p:nvPr>
            <p:ph idx="1"/>
          </p:nvPr>
        </p:nvSpPr>
        <p:spPr/>
        <p:txBody>
          <a:bodyPr/>
          <a:lstStyle>
            <a:lvl1pPr marL="0" indent="0">
              <a:lnSpc>
                <a:spcPct val="100000"/>
              </a:lnSpc>
              <a:buNone/>
              <a:defRPr/>
            </a:lvl1pPr>
            <a:lvl2pPr marL="200025" indent="0">
              <a:lnSpc>
                <a:spcPct val="100000"/>
              </a:lnSpc>
              <a:buNone/>
              <a:defRPr/>
            </a:lvl2pPr>
            <a:lvl3pPr marL="384175" indent="0">
              <a:lnSpc>
                <a:spcPct val="100000"/>
              </a:lnSpc>
              <a:buNone/>
              <a:defRPr/>
            </a:lvl3pPr>
            <a:lvl4pPr marL="566737" indent="0">
              <a:lnSpc>
                <a:spcPct val="100000"/>
              </a:lnSpc>
              <a:buNone/>
              <a:defRPr/>
            </a:lvl4pPr>
            <a:lvl5pPr marL="749300" indent="0">
              <a:lnSpc>
                <a:spcPct val="100000"/>
              </a:lnSpc>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CC3828C9-2E68-4F3C-8385-7E71655A77E8}"/>
              </a:ext>
            </a:extLst>
          </p:cNvPr>
          <p:cNvSpPr>
            <a:spLocks noGrp="1"/>
          </p:cNvSpPr>
          <p:nvPr>
            <p:ph sz="quarter" idx="10"/>
          </p:nvPr>
        </p:nvSpPr>
        <p:spPr>
          <a:xfrm>
            <a:off x="2994572" y="5986730"/>
            <a:ext cx="3199306" cy="304800"/>
          </a:xfrm>
        </p:spPr>
        <p:txBody>
          <a:bodyPr/>
          <a:lstStyle>
            <a:lvl1pPr algn="ctr">
              <a:defRPr sz="1200"/>
            </a:lvl1pPr>
            <a:lvl2pPr algn="ctr">
              <a:defRPr sz="1200"/>
            </a:lvl2pPr>
            <a:lvl3pPr algn="ctr">
              <a:defRPr sz="1200"/>
            </a:lvl3pPr>
            <a:lvl4pPr algn="ctr">
              <a:defRPr sz="1200"/>
            </a:lvl4pPr>
            <a:lvl5pPr algn="ct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cxnSp>
        <p:nvCxnSpPr>
          <p:cNvPr id="5" name="Straight Connector 4">
            <a:extLst>
              <a:ext uri="{FF2B5EF4-FFF2-40B4-BE49-F238E27FC236}">
                <a16:creationId xmlns:a16="http://schemas.microsoft.com/office/drawing/2014/main" id="{E75B482D-D884-4080-A8B7-5B2A62CEF1CB}"/>
              </a:ext>
            </a:extLst>
          </p:cNvPr>
          <p:cNvCxnSpPr/>
          <p:nvPr userDrawn="1"/>
        </p:nvCxnSpPr>
        <p:spPr>
          <a:xfrm>
            <a:off x="895350" y="1219200"/>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029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5"/>
          <p:cNvSpPr>
            <a:spLocks noGrp="1"/>
          </p:cNvSpPr>
          <p:nvPr>
            <p:ph type="sldNum" sz="quarter" idx="12"/>
          </p:nvPr>
        </p:nvSpPr>
        <p:spPr/>
        <p:txBody>
          <a:bodyPr/>
          <a:lstStyle>
            <a:lvl1pPr>
              <a:defRPr/>
            </a:lvl1pPr>
          </a:lstStyle>
          <a:p>
            <a:fld id="{EA550642-3C44-2743-AA6E-58B9B7D3F0F5}" type="slidenum">
              <a:rPr lang="en-US"/>
              <a:pPr/>
              <a:t>‹#›</a:t>
            </a:fld>
            <a:endParaRPr lang="en-US"/>
          </a:p>
        </p:txBody>
      </p:sp>
    </p:spTree>
    <p:extLst>
      <p:ext uri="{BB962C8B-B14F-4D97-AF65-F5344CB8AC3E}">
        <p14:creationId xmlns:p14="http://schemas.microsoft.com/office/powerpoint/2010/main" val="3548607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a:xfrm>
            <a:off x="822325" y="6459538"/>
            <a:ext cx="1854200" cy="365125"/>
          </a:xfrm>
          <a:prstGeom prst="rect">
            <a:avLst/>
          </a:prstGeom>
        </p:spPr>
        <p:txBody>
          <a:bodyPr/>
          <a:lstStyle>
            <a:lvl1pPr>
              <a:defRPr/>
            </a:lvl1pPr>
          </a:lstStyle>
          <a:p>
            <a:fld id="{2C6B7856-6EA9-0C43-84FF-1CCBE46B754C}" type="datetimeFigureOut">
              <a:rPr lang="en-US"/>
              <a:pPr/>
              <a:t>9/1/2020</a:t>
            </a:fld>
            <a:endParaRPr lang="en-US"/>
          </a:p>
        </p:txBody>
      </p:sp>
      <p:sp>
        <p:nvSpPr>
          <p:cNvPr id="5" name="Footer Placeholder 7"/>
          <p:cNvSpPr>
            <a:spLocks noGrp="1"/>
          </p:cNvSpPr>
          <p:nvPr>
            <p:ph type="ftr" sz="quarter" idx="11"/>
          </p:nvPr>
        </p:nvSpPr>
        <p:spPr>
          <a:xfrm>
            <a:off x="2765425" y="6459538"/>
            <a:ext cx="3616325" cy="365125"/>
          </a:xfrm>
          <a:prstGeom prst="rect">
            <a:avLst/>
          </a:prstGeom>
        </p:spPr>
        <p:txBody>
          <a:bodyPr/>
          <a:lstStyle>
            <a:lvl1pPr>
              <a:defRPr/>
            </a:lvl1pPr>
          </a:lstStyle>
          <a:p>
            <a:pPr>
              <a:defRPr/>
            </a:pPr>
            <a:endParaRPr lang="en-US" altLang="en-US"/>
          </a:p>
        </p:txBody>
      </p:sp>
      <p:sp>
        <p:nvSpPr>
          <p:cNvPr id="6" name="Slide Number Placeholder 8"/>
          <p:cNvSpPr>
            <a:spLocks noGrp="1"/>
          </p:cNvSpPr>
          <p:nvPr>
            <p:ph type="sldNum" sz="quarter" idx="12"/>
          </p:nvPr>
        </p:nvSpPr>
        <p:spPr/>
        <p:txBody>
          <a:bodyPr/>
          <a:lstStyle>
            <a:lvl1pPr>
              <a:defRPr/>
            </a:lvl1pPr>
          </a:lstStyle>
          <a:p>
            <a:fld id="{F3901B8E-3B92-3B4A-AA35-14D612FB8998}" type="slidenum">
              <a:rPr lang="en-US"/>
              <a:pPr/>
              <a:t>‹#›</a:t>
            </a:fld>
            <a:endParaRPr lang="en-US"/>
          </a:p>
        </p:txBody>
      </p:sp>
    </p:spTree>
    <p:extLst>
      <p:ext uri="{BB962C8B-B14F-4D97-AF65-F5344CB8AC3E}">
        <p14:creationId xmlns:p14="http://schemas.microsoft.com/office/powerpoint/2010/main" val="2160407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349250" y="6459538"/>
            <a:ext cx="1963738" cy="365125"/>
          </a:xfrm>
          <a:prstGeom prst="rect">
            <a:avLst/>
          </a:prstGeom>
        </p:spPr>
        <p:txBody>
          <a:bodyPr/>
          <a:lstStyle>
            <a:lvl1pPr>
              <a:defRPr/>
            </a:lvl1pPr>
          </a:lstStyle>
          <a:p>
            <a:fld id="{BAE46D11-F524-CF4C-A206-FECEF8E18EB0}" type="datetimeFigureOut">
              <a:rPr lang="en-US"/>
              <a:pPr/>
              <a:t>9/1/2020</a:t>
            </a:fld>
            <a:endParaRPr lang="en-US"/>
          </a:p>
        </p:txBody>
      </p:sp>
      <p:sp>
        <p:nvSpPr>
          <p:cNvPr id="8" name="Footer Placeholder 5"/>
          <p:cNvSpPr>
            <a:spLocks noGrp="1"/>
          </p:cNvSpPr>
          <p:nvPr>
            <p:ph type="ftr" sz="quarter" idx="11"/>
          </p:nvPr>
        </p:nvSpPr>
        <p:spPr>
          <a:xfrm>
            <a:off x="3600450" y="6459538"/>
            <a:ext cx="3486150" cy="365125"/>
          </a:xfrm>
          <a:prstGeom prst="rect">
            <a:avLst/>
          </a:prstGeom>
        </p:spPr>
        <p:txBody>
          <a:bodyPr/>
          <a:lstStyle>
            <a:lvl1pPr algn="l">
              <a:defRPr>
                <a:solidFill>
                  <a:schemeClr val="tx2"/>
                </a:solidFill>
              </a:defRPr>
            </a:lvl1pPr>
          </a:lstStyle>
          <a:p>
            <a:pPr>
              <a:defRPr/>
            </a:pPr>
            <a:endParaRPr lang="en-US" altLang="en-US"/>
          </a:p>
        </p:txBody>
      </p:sp>
      <p:sp>
        <p:nvSpPr>
          <p:cNvPr id="9" name="Slide Number Placeholder 6"/>
          <p:cNvSpPr>
            <a:spLocks noGrp="1"/>
          </p:cNvSpPr>
          <p:nvPr>
            <p:ph type="sldNum" sz="quarter" idx="12"/>
          </p:nvPr>
        </p:nvSpPr>
        <p:spPr/>
        <p:txBody>
          <a:bodyPr/>
          <a:lstStyle>
            <a:lvl1pPr>
              <a:defRPr>
                <a:solidFill>
                  <a:schemeClr val="tx2"/>
                </a:solidFill>
              </a:defRPr>
            </a:lvl1pPr>
          </a:lstStyle>
          <a:p>
            <a:fld id="{F06D0678-4F98-A743-A619-160137E0AE23}" type="slidenum">
              <a:rPr lang="en-US"/>
              <a:pPr/>
              <a:t>‹#›</a:t>
            </a:fld>
            <a:endParaRPr lang="en-US"/>
          </a:p>
        </p:txBody>
      </p:sp>
    </p:spTree>
    <p:extLst>
      <p:ext uri="{BB962C8B-B14F-4D97-AF65-F5344CB8AC3E}">
        <p14:creationId xmlns:p14="http://schemas.microsoft.com/office/powerpoint/2010/main" val="3302053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822325" y="6459538"/>
            <a:ext cx="1854200" cy="365125"/>
          </a:xfrm>
          <a:prstGeom prst="rect">
            <a:avLst/>
          </a:prstGeom>
        </p:spPr>
        <p:txBody>
          <a:bodyPr/>
          <a:lstStyle>
            <a:lvl1pPr>
              <a:defRPr/>
            </a:lvl1pPr>
          </a:lstStyle>
          <a:p>
            <a:fld id="{A828CCE5-ADFF-8D43-A49A-9CD423E20D0B}" type="datetimeFigureOut">
              <a:rPr lang="en-US"/>
              <a:pPr/>
              <a:t>9/1/2020</a:t>
            </a:fld>
            <a:endParaRPr lang="en-US"/>
          </a:p>
        </p:txBody>
      </p:sp>
      <p:sp>
        <p:nvSpPr>
          <p:cNvPr id="8" name="Footer Placeholder 5"/>
          <p:cNvSpPr>
            <a:spLocks noGrp="1"/>
          </p:cNvSpPr>
          <p:nvPr>
            <p:ph type="ftr" sz="quarter" idx="11"/>
          </p:nvPr>
        </p:nvSpPr>
        <p:spPr>
          <a:xfrm>
            <a:off x="2765425" y="6459538"/>
            <a:ext cx="3616325" cy="365125"/>
          </a:xfrm>
          <a:prstGeom prst="rect">
            <a:avLst/>
          </a:prstGeom>
        </p:spPr>
        <p:txBody>
          <a:bodyPr/>
          <a:lstStyle>
            <a:lvl1pPr>
              <a:defRPr/>
            </a:lvl1pPr>
          </a:lstStyle>
          <a:p>
            <a:pPr>
              <a:defRPr/>
            </a:pPr>
            <a:endParaRPr lang="en-US" altLang="en-US"/>
          </a:p>
        </p:txBody>
      </p:sp>
      <p:sp>
        <p:nvSpPr>
          <p:cNvPr id="9" name="Slide Number Placeholder 6"/>
          <p:cNvSpPr>
            <a:spLocks noGrp="1"/>
          </p:cNvSpPr>
          <p:nvPr>
            <p:ph type="sldNum" sz="quarter" idx="12"/>
          </p:nvPr>
        </p:nvSpPr>
        <p:spPr/>
        <p:txBody>
          <a:bodyPr/>
          <a:lstStyle>
            <a:lvl1pPr>
              <a:defRPr/>
            </a:lvl1pPr>
          </a:lstStyle>
          <a:p>
            <a:fld id="{2B5BC01E-0F27-5141-80B4-3A1A77C34374}" type="slidenum">
              <a:rPr lang="en-US"/>
              <a:pPr/>
              <a:t>‹#›</a:t>
            </a:fld>
            <a:endParaRPr lang="en-US"/>
          </a:p>
        </p:txBody>
      </p:sp>
    </p:spTree>
    <p:extLst>
      <p:ext uri="{BB962C8B-B14F-4D97-AF65-F5344CB8AC3E}">
        <p14:creationId xmlns:p14="http://schemas.microsoft.com/office/powerpoint/2010/main" val="3082399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325" y="6459538"/>
            <a:ext cx="1854200" cy="365125"/>
          </a:xfrm>
          <a:prstGeom prst="rect">
            <a:avLst/>
          </a:prstGeom>
        </p:spPr>
        <p:txBody>
          <a:bodyPr/>
          <a:lstStyle>
            <a:lvl1pPr>
              <a:defRPr/>
            </a:lvl1pPr>
          </a:lstStyle>
          <a:p>
            <a:fld id="{AFD8DC63-C499-C64B-84F7-60096CA98530}" type="datetimeFigureOut">
              <a:rPr lang="en-US"/>
              <a:pPr/>
              <a:t>9/1/2020</a:t>
            </a:fld>
            <a:endParaRPr lang="en-US"/>
          </a:p>
        </p:txBody>
      </p:sp>
      <p:sp>
        <p:nvSpPr>
          <p:cNvPr id="5" name="Footer Placeholder 4"/>
          <p:cNvSpPr>
            <a:spLocks noGrp="1"/>
          </p:cNvSpPr>
          <p:nvPr>
            <p:ph type="ftr" sz="quarter" idx="11"/>
          </p:nvPr>
        </p:nvSpPr>
        <p:spPr>
          <a:xfrm>
            <a:off x="2765425" y="6459538"/>
            <a:ext cx="3616325" cy="365125"/>
          </a:xfrm>
          <a:prstGeom prst="rect">
            <a:avLst/>
          </a:prstGeom>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BAF1C60C-B52B-984B-B1B1-2C21209DDFF1}" type="slidenum">
              <a:rPr lang="en-US"/>
              <a:pPr/>
              <a:t>‹#›</a:t>
            </a:fld>
            <a:endParaRPr lang="en-US"/>
          </a:p>
        </p:txBody>
      </p:sp>
    </p:spTree>
    <p:extLst>
      <p:ext uri="{BB962C8B-B14F-4D97-AF65-F5344CB8AC3E}">
        <p14:creationId xmlns:p14="http://schemas.microsoft.com/office/powerpoint/2010/main" val="3030056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a:xfrm>
            <a:off x="822325" y="6459538"/>
            <a:ext cx="1854200" cy="365125"/>
          </a:xfrm>
          <a:prstGeom prst="rect">
            <a:avLst/>
          </a:prstGeom>
        </p:spPr>
        <p:txBody>
          <a:bodyPr/>
          <a:lstStyle>
            <a:lvl1pPr>
              <a:defRPr/>
            </a:lvl1pPr>
          </a:lstStyle>
          <a:p>
            <a:fld id="{49E4C7DA-8D5F-BE4E-8E99-8E32920F3BA9}" type="datetimeFigureOut">
              <a:rPr lang="en-US"/>
              <a:pPr/>
              <a:t>9/1/2020</a:t>
            </a:fld>
            <a:endParaRPr lang="en-US"/>
          </a:p>
        </p:txBody>
      </p:sp>
      <p:sp>
        <p:nvSpPr>
          <p:cNvPr id="7" name="Footer Placeholder 4"/>
          <p:cNvSpPr>
            <a:spLocks noGrp="1"/>
          </p:cNvSpPr>
          <p:nvPr>
            <p:ph type="ftr" sz="quarter" idx="11"/>
          </p:nvPr>
        </p:nvSpPr>
        <p:spPr>
          <a:xfrm>
            <a:off x="2765425" y="6459538"/>
            <a:ext cx="3616325" cy="365125"/>
          </a:xfrm>
          <a:prstGeom prst="rect">
            <a:avLst/>
          </a:prstGeom>
        </p:spPr>
        <p:txBody>
          <a:bodyPr/>
          <a:lstStyle>
            <a:lvl1pPr>
              <a:defRPr/>
            </a:lvl1pPr>
          </a:lstStyle>
          <a:p>
            <a:pPr>
              <a:defRPr/>
            </a:pPr>
            <a:endParaRPr lang="en-US" altLang="en-US"/>
          </a:p>
        </p:txBody>
      </p:sp>
      <p:sp>
        <p:nvSpPr>
          <p:cNvPr id="8" name="Slide Number Placeholder 5"/>
          <p:cNvSpPr>
            <a:spLocks noGrp="1"/>
          </p:cNvSpPr>
          <p:nvPr>
            <p:ph type="sldNum" sz="quarter" idx="12"/>
          </p:nvPr>
        </p:nvSpPr>
        <p:spPr/>
        <p:txBody>
          <a:bodyPr/>
          <a:lstStyle>
            <a:lvl1pPr>
              <a:defRPr/>
            </a:lvl1pPr>
          </a:lstStyle>
          <a:p>
            <a:fld id="{55BC69F3-378B-9F44-A642-42C28DA21FD0}" type="slidenum">
              <a:rPr lang="en-US"/>
              <a:pPr/>
              <a:t>‹#›</a:t>
            </a:fld>
            <a:endParaRPr lang="en-US"/>
          </a:p>
        </p:txBody>
      </p:sp>
    </p:spTree>
    <p:extLst>
      <p:ext uri="{BB962C8B-B14F-4D97-AF65-F5344CB8AC3E}">
        <p14:creationId xmlns:p14="http://schemas.microsoft.com/office/powerpoint/2010/main" val="2837609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1"/>
          <p:cNvSpPr>
            <a:spLocks noGrp="1"/>
          </p:cNvSpPr>
          <p:nvPr>
            <p:ph type="title"/>
          </p:nvPr>
        </p:nvSpPr>
        <p:spPr>
          <a:xfrm>
            <a:off x="457200" y="304800"/>
            <a:ext cx="8229600" cy="914400"/>
          </a:xfrm>
        </p:spPr>
        <p:txBody>
          <a:bodyPr/>
          <a:lstStyle>
            <a:lvl1pPr>
              <a:defRPr sz="4000"/>
            </a:lvl1pPr>
          </a:lstStyle>
          <a:p>
            <a:r>
              <a:rPr lang="en-US" dirty="0"/>
              <a:t>Click to edit Master title style</a:t>
            </a:r>
          </a:p>
        </p:txBody>
      </p:sp>
    </p:spTree>
    <p:extLst>
      <p:ext uri="{BB962C8B-B14F-4D97-AF65-F5344CB8AC3E}">
        <p14:creationId xmlns:p14="http://schemas.microsoft.com/office/powerpoint/2010/main" val="1943965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541338" y="2644775"/>
            <a:ext cx="82438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3175" y="6400800"/>
            <a:ext cx="9140825" cy="457200"/>
          </a:xfrm>
          <a:prstGeom prst="rect">
            <a:avLst/>
          </a:prstGeom>
          <a:solidFill>
            <a:srgbClr val="72B4E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userDrawn="1"/>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userDrawn="1"/>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40703" y="361190"/>
            <a:ext cx="7543800" cy="2233159"/>
          </a:xfrm>
        </p:spPr>
        <p:txBody>
          <a:bodyPr/>
          <a:lstStyle>
            <a:lvl1pPr algn="l">
              <a:lnSpc>
                <a:spcPct val="85000"/>
              </a:lnSpc>
              <a:defRPr sz="54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540703" y="2815466"/>
            <a:ext cx="4640897"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15" name="Slide Number Placeholder 5"/>
          <p:cNvSpPr>
            <a:spLocks noGrp="1"/>
          </p:cNvSpPr>
          <p:nvPr>
            <p:ph type="sldNum" sz="quarter" idx="12"/>
          </p:nvPr>
        </p:nvSpPr>
        <p:spPr/>
        <p:txBody>
          <a:bodyPr/>
          <a:lstStyle>
            <a:lvl1pPr>
              <a:defRPr/>
            </a:lvl1pPr>
          </a:lstStyle>
          <a:p>
            <a:fld id="{2C97AF3E-6632-8F4B-BB24-5266B1069BC7}" type="slidenum">
              <a:rPr lang="en-US"/>
              <a:pPr/>
              <a:t>‹#›</a:t>
            </a:fld>
            <a:endParaRPr lang="en-US" dirty="0"/>
          </a:p>
        </p:txBody>
      </p:sp>
      <p:sp>
        <p:nvSpPr>
          <p:cNvPr id="17" name="Content Placeholder 16">
            <a:extLst>
              <a:ext uri="{FF2B5EF4-FFF2-40B4-BE49-F238E27FC236}">
                <a16:creationId xmlns:a16="http://schemas.microsoft.com/office/drawing/2014/main" id="{7642C953-59EC-4E07-AD6B-DC838D6D74E9}"/>
              </a:ext>
            </a:extLst>
          </p:cNvPr>
          <p:cNvSpPr>
            <a:spLocks noGrp="1"/>
          </p:cNvSpPr>
          <p:nvPr>
            <p:ph sz="quarter" idx="13"/>
          </p:nvPr>
        </p:nvSpPr>
        <p:spPr>
          <a:xfrm>
            <a:off x="304800" y="6433660"/>
            <a:ext cx="8480425" cy="365125"/>
          </a:xfrm>
        </p:spPr>
        <p:txBody>
          <a:bodyPr/>
          <a:lstStyle>
            <a:lvl1pPr>
              <a:defRPr sz="900"/>
            </a:lvl1pPr>
            <a:lvl2pPr>
              <a:defRPr sz="900"/>
            </a:lvl2pPr>
            <a:lvl3pPr>
              <a:defRPr sz="9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a:extLst>
              <a:ext uri="{FF2B5EF4-FFF2-40B4-BE49-F238E27FC236}">
                <a16:creationId xmlns:a16="http://schemas.microsoft.com/office/drawing/2014/main" id="{3FE393F3-3171-43A6-9F2B-508EDFB198EE}"/>
              </a:ext>
            </a:extLst>
          </p:cNvPr>
          <p:cNvSpPr>
            <a:spLocks noGrp="1"/>
          </p:cNvSpPr>
          <p:nvPr>
            <p:ph sz="quarter" idx="14"/>
          </p:nvPr>
        </p:nvSpPr>
        <p:spPr>
          <a:xfrm>
            <a:off x="540703" y="4572000"/>
            <a:ext cx="4640897" cy="129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193563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541338" y="2644775"/>
            <a:ext cx="82438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3175" y="6400800"/>
            <a:ext cx="9140825" cy="457200"/>
          </a:xfrm>
          <a:prstGeom prst="rect">
            <a:avLst/>
          </a:prstGeom>
          <a:solidFill>
            <a:srgbClr val="72B4E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userDrawn="1"/>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userDrawn="1"/>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40703" y="361190"/>
            <a:ext cx="7543800" cy="2233159"/>
          </a:xfrm>
        </p:spPr>
        <p:txBody>
          <a:bodyPr/>
          <a:lstStyle>
            <a:lvl1pPr algn="l">
              <a:lnSpc>
                <a:spcPct val="85000"/>
              </a:lnSpc>
              <a:defRPr sz="54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540703" y="2815466"/>
            <a:ext cx="4640897"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15" name="Slide Number Placeholder 5"/>
          <p:cNvSpPr>
            <a:spLocks noGrp="1"/>
          </p:cNvSpPr>
          <p:nvPr>
            <p:ph type="sldNum" sz="quarter" idx="12"/>
          </p:nvPr>
        </p:nvSpPr>
        <p:spPr/>
        <p:txBody>
          <a:bodyPr/>
          <a:lstStyle>
            <a:lvl1pPr>
              <a:defRPr/>
            </a:lvl1pPr>
          </a:lstStyle>
          <a:p>
            <a:fld id="{2C97AF3E-6632-8F4B-BB24-5266B1069BC7}" type="slidenum">
              <a:rPr lang="en-US"/>
              <a:pPr/>
              <a:t>‹#›</a:t>
            </a:fld>
            <a:endParaRPr lang="en-US"/>
          </a:p>
        </p:txBody>
      </p:sp>
      <p:sp>
        <p:nvSpPr>
          <p:cNvPr id="17" name="Content Placeholder 16">
            <a:extLst>
              <a:ext uri="{FF2B5EF4-FFF2-40B4-BE49-F238E27FC236}">
                <a16:creationId xmlns:a16="http://schemas.microsoft.com/office/drawing/2014/main" id="{7642C953-59EC-4E07-AD6B-DC838D6D74E9}"/>
              </a:ext>
            </a:extLst>
          </p:cNvPr>
          <p:cNvSpPr>
            <a:spLocks noGrp="1"/>
          </p:cNvSpPr>
          <p:nvPr>
            <p:ph sz="quarter" idx="13"/>
          </p:nvPr>
        </p:nvSpPr>
        <p:spPr>
          <a:xfrm>
            <a:off x="304800" y="6433660"/>
            <a:ext cx="8480425" cy="365125"/>
          </a:xfrm>
        </p:spPr>
        <p:txBody>
          <a:bodyPr/>
          <a:lstStyle>
            <a:lvl1pPr>
              <a:defRPr sz="900"/>
            </a:lvl1pPr>
            <a:lvl2pPr>
              <a:defRPr sz="900"/>
            </a:lvl2pPr>
            <a:lvl3pPr>
              <a:defRPr sz="9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a:extLst>
              <a:ext uri="{FF2B5EF4-FFF2-40B4-BE49-F238E27FC236}">
                <a16:creationId xmlns:a16="http://schemas.microsoft.com/office/drawing/2014/main" id="{3FE393F3-3171-43A6-9F2B-508EDFB198EE}"/>
              </a:ext>
            </a:extLst>
          </p:cNvPr>
          <p:cNvSpPr>
            <a:spLocks noGrp="1"/>
          </p:cNvSpPr>
          <p:nvPr>
            <p:ph sz="quarter" idx="14"/>
          </p:nvPr>
        </p:nvSpPr>
        <p:spPr>
          <a:xfrm>
            <a:off x="540703" y="4572000"/>
            <a:ext cx="4640897" cy="129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103003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ADDC687C-D396-E54C-803C-CFD0AE40D7DE}" type="datetimeFigureOut">
              <a:rPr lang="en-US"/>
              <a:pPr/>
              <a:t>9/1/2020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CF2D25F6-A922-D84B-8AB3-8C39CCCCEABB}" type="slidenum">
              <a:rPr lang="en-US"/>
              <a:pPr/>
              <a:t>‹#›</a:t>
            </a:fld>
            <a:endParaRPr lang="en-US"/>
          </a:p>
        </p:txBody>
      </p:sp>
      <p:sp>
        <p:nvSpPr>
          <p:cNvPr id="7" name="Text Box 18"/>
          <p:cNvSpPr txBox="1">
            <a:spLocks noChangeArrowheads="1"/>
          </p:cNvSpPr>
          <p:nvPr userDrawn="1"/>
        </p:nvSpPr>
        <p:spPr bwMode="auto">
          <a:xfrm>
            <a:off x="3048000" y="6457950"/>
            <a:ext cx="6400800" cy="369332"/>
          </a:xfrm>
          <a:prstGeom prst="rect">
            <a:avLst/>
          </a:prstGeom>
          <a:noFill/>
          <a:ln>
            <a:noFill/>
          </a:ln>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900" i="1" dirty="0">
                <a:solidFill>
                  <a:schemeClr val="bg1"/>
                </a:solidFill>
                <a:ea typeface="ＭＳ Ｐゴシック" charset="0"/>
              </a:rPr>
              <a:t>©McGraw-Hill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287032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822325" y="1447800"/>
            <a:ext cx="7543800" cy="1752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880C364-82B5-4A29-93B3-152770082C3E}"/>
              </a:ext>
            </a:extLst>
          </p:cNvPr>
          <p:cNvSpPr>
            <a:spLocks noGrp="1"/>
          </p:cNvSpPr>
          <p:nvPr>
            <p:ph idx="10"/>
          </p:nvPr>
        </p:nvSpPr>
        <p:spPr>
          <a:xfrm>
            <a:off x="822324" y="3429000"/>
            <a:ext cx="7521575" cy="1752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a:extLst>
              <a:ext uri="{FF2B5EF4-FFF2-40B4-BE49-F238E27FC236}">
                <a16:creationId xmlns:a16="http://schemas.microsoft.com/office/drawing/2014/main" id="{1E175A01-70BD-446F-A091-2D8775868058}"/>
              </a:ext>
            </a:extLst>
          </p:cNvPr>
          <p:cNvSpPr>
            <a:spLocks noGrp="1"/>
          </p:cNvSpPr>
          <p:nvPr>
            <p:ph sz="quarter" idx="11"/>
          </p:nvPr>
        </p:nvSpPr>
        <p:spPr>
          <a:xfrm>
            <a:off x="2994572" y="5986730"/>
            <a:ext cx="3199306" cy="304800"/>
          </a:xfrm>
        </p:spPr>
        <p:txBody>
          <a:bodyPr/>
          <a:lstStyle>
            <a:lvl1pPr algn="ctr">
              <a:defRPr sz="1200"/>
            </a:lvl1pPr>
            <a:lvl2pPr algn="ctr">
              <a:defRPr sz="1200"/>
            </a:lvl2pPr>
            <a:lvl3pPr algn="ctr">
              <a:defRPr sz="1200"/>
            </a:lvl3pPr>
            <a:lvl4pPr algn="ctr">
              <a:defRPr sz="1200"/>
            </a:lvl4pPr>
            <a:lvl5pPr algn="ct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cxnSp>
        <p:nvCxnSpPr>
          <p:cNvPr id="7" name="Straight Connector 6">
            <a:extLst>
              <a:ext uri="{FF2B5EF4-FFF2-40B4-BE49-F238E27FC236}">
                <a16:creationId xmlns:a16="http://schemas.microsoft.com/office/drawing/2014/main" id="{BA7F8D7C-6F53-413B-B5DA-73F8087613DA}"/>
              </a:ext>
            </a:extLst>
          </p:cNvPr>
          <p:cNvCxnSpPr/>
          <p:nvPr userDrawn="1"/>
        </p:nvCxnSpPr>
        <p:spPr>
          <a:xfrm>
            <a:off x="895350" y="1219200"/>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527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fld id="{5C25DD8E-8DD8-9648-9771-51C968A399A0}" type="datetimeFigureOut">
              <a:rPr lang="en-US"/>
              <a:pPr/>
              <a:t>9/1/2020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fld id="{3DDB14BE-EFFF-744A-82FE-7477917266FB}" type="slidenum">
              <a:rPr lang="en-US"/>
              <a:pPr/>
              <a:t>‹#›</a:t>
            </a:fld>
            <a:endParaRPr lang="en-US"/>
          </a:p>
        </p:txBody>
      </p:sp>
    </p:spTree>
    <p:extLst>
      <p:ext uri="{BB962C8B-B14F-4D97-AF65-F5344CB8AC3E}">
        <p14:creationId xmlns:p14="http://schemas.microsoft.com/office/powerpoint/2010/main" val="2277268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65584"/>
            <a:ext cx="7543800" cy="989708"/>
          </a:xfrm>
        </p:spPr>
        <p:txBody>
          <a:bodyPr/>
          <a:lstStyle>
            <a:lvl1pPr>
              <a:defRPr b="0">
                <a:solidFill>
                  <a:srgbClr val="000000"/>
                </a:solidFill>
              </a:defRPr>
            </a:lvl1pPr>
          </a:lstStyle>
          <a:p>
            <a:r>
              <a:rPr lang="en-US" dirty="0"/>
              <a:t>Click to edit Master title style</a:t>
            </a:r>
          </a:p>
        </p:txBody>
      </p:sp>
      <p:sp>
        <p:nvSpPr>
          <p:cNvPr id="3" name="Content Placeholder 2"/>
          <p:cNvSpPr>
            <a:spLocks noGrp="1"/>
          </p:cNvSpPr>
          <p:nvPr>
            <p:ph sz="half" idx="1"/>
          </p:nvPr>
        </p:nvSpPr>
        <p:spPr>
          <a:xfrm>
            <a:off x="822960" y="1524001"/>
            <a:ext cx="3703320" cy="4345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524001"/>
            <a:ext cx="3703320" cy="4345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F90A5FDC-E08C-4644-AFEE-E8A0AC6C819C}" type="datetimeFigureOut">
              <a:rPr lang="en-US"/>
              <a:pPr/>
              <a:t>9/1/2020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DF2DAE00-2833-5F48-B962-1984A23D82EA}" type="slidenum">
              <a:rPr lang="en-US"/>
              <a:pPr/>
              <a:t>‹#›</a:t>
            </a:fld>
            <a:endParaRPr lang="en-US"/>
          </a:p>
        </p:txBody>
      </p:sp>
      <p:sp>
        <p:nvSpPr>
          <p:cNvPr id="9" name="Text Box 18"/>
          <p:cNvSpPr txBox="1">
            <a:spLocks noChangeArrowheads="1"/>
          </p:cNvSpPr>
          <p:nvPr userDrawn="1"/>
        </p:nvSpPr>
        <p:spPr bwMode="auto">
          <a:xfrm>
            <a:off x="3048000" y="6457950"/>
            <a:ext cx="6400800" cy="369332"/>
          </a:xfrm>
          <a:prstGeom prst="rect">
            <a:avLst/>
          </a:prstGeom>
          <a:noFill/>
          <a:ln>
            <a:noFill/>
          </a:ln>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900" i="1" dirty="0">
                <a:solidFill>
                  <a:schemeClr val="bg1"/>
                </a:solidFill>
                <a:ea typeface="ＭＳ Ｐゴシック" charset="0"/>
              </a:rPr>
              <a:t>©McGraw-Hill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835952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5"/>
            <a:ext cx="7543800" cy="9690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97318"/>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209800"/>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71600"/>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209800"/>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fld id="{122E53DC-39FB-E244-8CC2-27350A485D8D}" type="datetimeFigureOut">
              <a:rPr lang="en-US"/>
              <a:pPr/>
              <a:t>9/1/2020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fld id="{CCB3AAE2-3617-1646-B0C9-7E0E2D33249E}" type="slidenum">
              <a:rPr lang="en-US"/>
              <a:pPr/>
              <a:t>‹#›</a:t>
            </a:fld>
            <a:endParaRPr lang="en-US"/>
          </a:p>
        </p:txBody>
      </p:sp>
    </p:spTree>
    <p:extLst>
      <p:ext uri="{BB962C8B-B14F-4D97-AF65-F5344CB8AC3E}">
        <p14:creationId xmlns:p14="http://schemas.microsoft.com/office/powerpoint/2010/main" val="2386593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fld id="{3AAF37AC-DEE8-724F-8CDC-CAC55992DE86}" type="datetimeFigureOut">
              <a:rPr lang="en-US"/>
              <a:pPr/>
              <a:t>9/1/2020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fld id="{83824506-281A-E349-AB6F-DCE90B2F934A}" type="slidenum">
              <a:rPr lang="en-US"/>
              <a:pPr/>
              <a:t>‹#›</a:t>
            </a:fld>
            <a:endParaRPr lang="en-US"/>
          </a:p>
        </p:txBody>
      </p:sp>
      <p:sp>
        <p:nvSpPr>
          <p:cNvPr id="6" name="Text Box 18"/>
          <p:cNvSpPr txBox="1">
            <a:spLocks noChangeArrowheads="1"/>
          </p:cNvSpPr>
          <p:nvPr userDrawn="1"/>
        </p:nvSpPr>
        <p:spPr bwMode="auto">
          <a:xfrm>
            <a:off x="3048000" y="6457950"/>
            <a:ext cx="6400800" cy="369332"/>
          </a:xfrm>
          <a:prstGeom prst="rect">
            <a:avLst/>
          </a:prstGeom>
          <a:noFill/>
          <a:ln>
            <a:noFill/>
          </a:ln>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900" i="1" dirty="0">
                <a:solidFill>
                  <a:schemeClr val="bg1"/>
                </a:solidFill>
                <a:ea typeface="ＭＳ Ｐゴシック" charset="0"/>
              </a:rPr>
              <a:t>©McGraw-Hill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561976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fld id="{4DC81BE3-F598-DD47-89B5-06E29D4FA5A7}" type="datetimeFigureOut">
              <a:rPr lang="en-US"/>
              <a:pPr/>
              <a:t>9/1/2020</a:t>
            </a:fld>
            <a:endParaRPr lang="en-US"/>
          </a:p>
        </p:txBody>
      </p:sp>
      <p:sp>
        <p:nvSpPr>
          <p:cNvPr id="5" name="Footer Placeholder 7"/>
          <p:cNvSpPr>
            <a:spLocks noGrp="1"/>
          </p:cNvSpPr>
          <p:nvPr>
            <p:ph type="ftr" sz="quarter" idx="11"/>
          </p:nvPr>
        </p:nvSpPr>
        <p:spPr/>
        <p:txBody>
          <a:bodyPr/>
          <a:lstStyle>
            <a:lvl1pPr>
              <a:defRPr/>
            </a:lvl1pPr>
          </a:lstStyle>
          <a:p>
            <a:pPr>
              <a:defRPr/>
            </a:pPr>
            <a:endParaRPr lang="en-US" altLang="en-US"/>
          </a:p>
        </p:txBody>
      </p:sp>
      <p:sp>
        <p:nvSpPr>
          <p:cNvPr id="6" name="Slide Number Placeholder 8"/>
          <p:cNvSpPr>
            <a:spLocks noGrp="1"/>
          </p:cNvSpPr>
          <p:nvPr>
            <p:ph type="sldNum" sz="quarter" idx="12"/>
          </p:nvPr>
        </p:nvSpPr>
        <p:spPr/>
        <p:txBody>
          <a:bodyPr/>
          <a:lstStyle>
            <a:lvl1pPr>
              <a:defRPr/>
            </a:lvl1pPr>
          </a:lstStyle>
          <a:p>
            <a:fld id="{5C71FF56-C21B-504C-9B09-D4847C9C1742}" type="slidenum">
              <a:rPr lang="en-US"/>
              <a:pPr/>
              <a:t>‹#›</a:t>
            </a:fld>
            <a:endParaRPr lang="en-US"/>
          </a:p>
        </p:txBody>
      </p:sp>
    </p:spTree>
    <p:extLst>
      <p:ext uri="{BB962C8B-B14F-4D97-AF65-F5344CB8AC3E}">
        <p14:creationId xmlns:p14="http://schemas.microsoft.com/office/powerpoint/2010/main" val="18409874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349250" y="6459538"/>
            <a:ext cx="1963738" cy="365125"/>
          </a:xfrm>
        </p:spPr>
        <p:txBody>
          <a:bodyPr/>
          <a:lstStyle>
            <a:lvl1pPr>
              <a:defRPr/>
            </a:lvl1pPr>
          </a:lstStyle>
          <a:p>
            <a:fld id="{333A61F0-25B9-C144-B9BE-DBB6745199E8}" type="datetimeFigureOut">
              <a:rPr lang="en-US"/>
              <a:pPr/>
              <a:t>9/1/2020</a:t>
            </a:fld>
            <a:endParaRPr lang="en-US"/>
          </a:p>
        </p:txBody>
      </p:sp>
      <p:sp>
        <p:nvSpPr>
          <p:cNvPr id="8" name="Footer Placeholder 5"/>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en-US" altLang="en-US"/>
          </a:p>
        </p:txBody>
      </p:sp>
      <p:sp>
        <p:nvSpPr>
          <p:cNvPr id="9" name="Slide Number Placeholder 6"/>
          <p:cNvSpPr>
            <a:spLocks noGrp="1"/>
          </p:cNvSpPr>
          <p:nvPr>
            <p:ph type="sldNum" sz="quarter" idx="12"/>
          </p:nvPr>
        </p:nvSpPr>
        <p:spPr/>
        <p:txBody>
          <a:bodyPr/>
          <a:lstStyle>
            <a:lvl1pPr>
              <a:defRPr>
                <a:solidFill>
                  <a:schemeClr val="tx2"/>
                </a:solidFill>
              </a:defRPr>
            </a:lvl1pPr>
          </a:lstStyle>
          <a:p>
            <a:fld id="{79E7D76B-EA4C-E746-B965-0B82A2130E76}" type="slidenum">
              <a:rPr lang="en-US"/>
              <a:pPr/>
              <a:t>‹#›</a:t>
            </a:fld>
            <a:endParaRPr lang="en-US"/>
          </a:p>
        </p:txBody>
      </p:sp>
    </p:spTree>
    <p:extLst>
      <p:ext uri="{BB962C8B-B14F-4D97-AF65-F5344CB8AC3E}">
        <p14:creationId xmlns:p14="http://schemas.microsoft.com/office/powerpoint/2010/main" val="25185447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fld id="{43F9E24D-6109-4642-8B88-6B385130BC3F}" type="datetimeFigureOut">
              <a:rPr lang="en-US"/>
              <a:pPr/>
              <a:t>9/1/2020</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ltLang="en-US"/>
          </a:p>
        </p:txBody>
      </p:sp>
      <p:sp>
        <p:nvSpPr>
          <p:cNvPr id="9" name="Slide Number Placeholder 6"/>
          <p:cNvSpPr>
            <a:spLocks noGrp="1"/>
          </p:cNvSpPr>
          <p:nvPr>
            <p:ph type="sldNum" sz="quarter" idx="12"/>
          </p:nvPr>
        </p:nvSpPr>
        <p:spPr/>
        <p:txBody>
          <a:bodyPr/>
          <a:lstStyle>
            <a:lvl1pPr>
              <a:defRPr/>
            </a:lvl1pPr>
          </a:lstStyle>
          <a:p>
            <a:fld id="{FE4FB87E-EAD9-8D42-B4D1-CCE81651AB9E}" type="slidenum">
              <a:rPr lang="en-US"/>
              <a:pPr/>
              <a:t>‹#›</a:t>
            </a:fld>
            <a:endParaRPr lang="en-US"/>
          </a:p>
        </p:txBody>
      </p:sp>
    </p:spTree>
    <p:extLst>
      <p:ext uri="{BB962C8B-B14F-4D97-AF65-F5344CB8AC3E}">
        <p14:creationId xmlns:p14="http://schemas.microsoft.com/office/powerpoint/2010/main" val="3851773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E9AE73A5-B234-6144-9ADA-97DDC2BBE0B8}" type="datetimeFigureOut">
              <a:rPr lang="en-US"/>
              <a:pPr/>
              <a:t>9/1/2020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547B416E-5363-5243-AA85-75CD79A0B604}" type="slidenum">
              <a:rPr lang="en-US"/>
              <a:pPr/>
              <a:t>‹#›</a:t>
            </a:fld>
            <a:endParaRPr lang="en-US"/>
          </a:p>
        </p:txBody>
      </p:sp>
    </p:spTree>
    <p:extLst>
      <p:ext uri="{BB962C8B-B14F-4D97-AF65-F5344CB8AC3E}">
        <p14:creationId xmlns:p14="http://schemas.microsoft.com/office/powerpoint/2010/main" val="1463578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fld id="{51057D88-D882-7A4A-9613-CE53F0F91D5A}" type="datetimeFigureOut">
              <a:rPr lang="en-US"/>
              <a:pPr/>
              <a:t>9/1/2020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ltLang="en-US"/>
          </a:p>
        </p:txBody>
      </p:sp>
      <p:sp>
        <p:nvSpPr>
          <p:cNvPr id="8" name="Slide Number Placeholder 5"/>
          <p:cNvSpPr>
            <a:spLocks noGrp="1"/>
          </p:cNvSpPr>
          <p:nvPr>
            <p:ph type="sldNum" sz="quarter" idx="12"/>
          </p:nvPr>
        </p:nvSpPr>
        <p:spPr/>
        <p:txBody>
          <a:bodyPr/>
          <a:lstStyle>
            <a:lvl1pPr>
              <a:defRPr/>
            </a:lvl1pPr>
          </a:lstStyle>
          <a:p>
            <a:fld id="{3FE28B10-FD97-3740-94E2-4D530FEB04E5}" type="slidenum">
              <a:rPr lang="en-US"/>
              <a:pPr/>
              <a:t>‹#›</a:t>
            </a:fld>
            <a:endParaRPr lang="en-US"/>
          </a:p>
        </p:txBody>
      </p:sp>
    </p:spTree>
    <p:extLst>
      <p:ext uri="{BB962C8B-B14F-4D97-AF65-F5344CB8AC3E}">
        <p14:creationId xmlns:p14="http://schemas.microsoft.com/office/powerpoint/2010/main" val="40615552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1"/>
          <p:cNvSpPr>
            <a:spLocks noGrp="1"/>
          </p:cNvSpPr>
          <p:nvPr>
            <p:ph type="title"/>
          </p:nvPr>
        </p:nvSpPr>
        <p:spPr>
          <a:xfrm>
            <a:off x="457200" y="304800"/>
            <a:ext cx="8229600" cy="914400"/>
          </a:xfrm>
        </p:spPr>
        <p:txBody>
          <a:bodyPr/>
          <a:lstStyle>
            <a:lvl1pPr>
              <a:defRPr sz="4000"/>
            </a:lvl1pPr>
          </a:lstStyle>
          <a:p>
            <a:r>
              <a:rPr lang="en-US" dirty="0"/>
              <a:t>Click to edit Master title style</a:t>
            </a:r>
          </a:p>
        </p:txBody>
      </p:sp>
    </p:spTree>
    <p:extLst>
      <p:ext uri="{BB962C8B-B14F-4D97-AF65-F5344CB8AC3E}">
        <p14:creationId xmlns:p14="http://schemas.microsoft.com/office/powerpoint/2010/main" val="4282298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Content Placeholder 2"/>
          <p:cNvSpPr>
            <a:spLocks noGrp="1"/>
          </p:cNvSpPr>
          <p:nvPr>
            <p:ph idx="1"/>
          </p:nvPr>
        </p:nvSpPr>
        <p:spPr>
          <a:xfrm>
            <a:off x="822325" y="1447800"/>
            <a:ext cx="7543800" cy="1752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880C364-82B5-4A29-93B3-152770082C3E}"/>
              </a:ext>
            </a:extLst>
          </p:cNvPr>
          <p:cNvSpPr>
            <a:spLocks noGrp="1"/>
          </p:cNvSpPr>
          <p:nvPr>
            <p:ph idx="10"/>
          </p:nvPr>
        </p:nvSpPr>
        <p:spPr>
          <a:xfrm>
            <a:off x="822324" y="3429000"/>
            <a:ext cx="7521575" cy="114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A6E81D44-F56C-44D6-B646-4EF23EAA3118}"/>
              </a:ext>
            </a:extLst>
          </p:cNvPr>
          <p:cNvSpPr>
            <a:spLocks noGrp="1"/>
          </p:cNvSpPr>
          <p:nvPr>
            <p:ph idx="11"/>
          </p:nvPr>
        </p:nvSpPr>
        <p:spPr>
          <a:xfrm>
            <a:off x="822323" y="4802038"/>
            <a:ext cx="7521575" cy="114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7">
            <a:extLst>
              <a:ext uri="{FF2B5EF4-FFF2-40B4-BE49-F238E27FC236}">
                <a16:creationId xmlns:a16="http://schemas.microsoft.com/office/drawing/2014/main" id="{E6CE470C-C898-4666-A7CE-5BCEC1F5962E}"/>
              </a:ext>
            </a:extLst>
          </p:cNvPr>
          <p:cNvSpPr>
            <a:spLocks noGrp="1"/>
          </p:cNvSpPr>
          <p:nvPr>
            <p:ph sz="quarter" idx="12"/>
          </p:nvPr>
        </p:nvSpPr>
        <p:spPr>
          <a:xfrm>
            <a:off x="2994572" y="5986730"/>
            <a:ext cx="3199306" cy="304800"/>
          </a:xfrm>
        </p:spPr>
        <p:txBody>
          <a:bodyPr/>
          <a:lstStyle>
            <a:lvl1pPr algn="ctr">
              <a:defRPr sz="1200"/>
            </a:lvl1pPr>
            <a:lvl2pPr algn="ctr">
              <a:defRPr sz="1200"/>
            </a:lvl2pPr>
            <a:lvl3pPr algn="ctr">
              <a:defRPr sz="1200"/>
            </a:lvl3pPr>
            <a:lvl4pPr algn="ctr">
              <a:defRPr sz="1200"/>
            </a:lvl4pPr>
            <a:lvl5pPr algn="ct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cxnSp>
        <p:nvCxnSpPr>
          <p:cNvPr id="8" name="Straight Connector 7">
            <a:extLst>
              <a:ext uri="{FF2B5EF4-FFF2-40B4-BE49-F238E27FC236}">
                <a16:creationId xmlns:a16="http://schemas.microsoft.com/office/drawing/2014/main" id="{1A232679-3CD2-4C37-8E52-2A35CF2ABCAB}"/>
              </a:ext>
            </a:extLst>
          </p:cNvPr>
          <p:cNvCxnSpPr/>
          <p:nvPr userDrawn="1"/>
        </p:nvCxnSpPr>
        <p:spPr>
          <a:xfrm>
            <a:off x="895350" y="1219200"/>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46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Content Placeholder 2"/>
          <p:cNvSpPr>
            <a:spLocks noGrp="1"/>
          </p:cNvSpPr>
          <p:nvPr>
            <p:ph idx="1"/>
          </p:nvPr>
        </p:nvSpPr>
        <p:spPr>
          <a:xfrm>
            <a:off x="822325" y="1447800"/>
            <a:ext cx="7543800" cy="83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880C364-82B5-4A29-93B3-152770082C3E}"/>
              </a:ext>
            </a:extLst>
          </p:cNvPr>
          <p:cNvSpPr>
            <a:spLocks noGrp="1"/>
          </p:cNvSpPr>
          <p:nvPr>
            <p:ph idx="10"/>
          </p:nvPr>
        </p:nvSpPr>
        <p:spPr>
          <a:xfrm>
            <a:off x="822323" y="2403475"/>
            <a:ext cx="7521575" cy="646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A6E81D44-F56C-44D6-B646-4EF23EAA3118}"/>
              </a:ext>
            </a:extLst>
          </p:cNvPr>
          <p:cNvSpPr>
            <a:spLocks noGrp="1"/>
          </p:cNvSpPr>
          <p:nvPr>
            <p:ph idx="11"/>
          </p:nvPr>
        </p:nvSpPr>
        <p:spPr>
          <a:xfrm>
            <a:off x="818708" y="3179735"/>
            <a:ext cx="7547418" cy="4315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7">
            <a:extLst>
              <a:ext uri="{FF2B5EF4-FFF2-40B4-BE49-F238E27FC236}">
                <a16:creationId xmlns:a16="http://schemas.microsoft.com/office/drawing/2014/main" id="{E6CE470C-C898-4666-A7CE-5BCEC1F5962E}"/>
              </a:ext>
            </a:extLst>
          </p:cNvPr>
          <p:cNvSpPr>
            <a:spLocks noGrp="1"/>
          </p:cNvSpPr>
          <p:nvPr>
            <p:ph sz="quarter" idx="12"/>
          </p:nvPr>
        </p:nvSpPr>
        <p:spPr>
          <a:xfrm>
            <a:off x="2994572" y="5986730"/>
            <a:ext cx="3199306" cy="304800"/>
          </a:xfrm>
        </p:spPr>
        <p:txBody>
          <a:bodyPr/>
          <a:lstStyle>
            <a:lvl1pPr algn="ctr">
              <a:defRPr sz="1200"/>
            </a:lvl1pPr>
            <a:lvl2pPr algn="ctr">
              <a:defRPr sz="1200"/>
            </a:lvl2pPr>
            <a:lvl3pPr algn="ctr">
              <a:defRPr sz="1200"/>
            </a:lvl3pPr>
            <a:lvl4pPr algn="ctr">
              <a:defRPr sz="1200"/>
            </a:lvl4pPr>
            <a:lvl5pPr algn="ct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2">
            <a:extLst>
              <a:ext uri="{FF2B5EF4-FFF2-40B4-BE49-F238E27FC236}">
                <a16:creationId xmlns:a16="http://schemas.microsoft.com/office/drawing/2014/main" id="{90298273-A341-4F66-9E56-E05C6373FA54}"/>
              </a:ext>
            </a:extLst>
          </p:cNvPr>
          <p:cNvSpPr>
            <a:spLocks noGrp="1"/>
          </p:cNvSpPr>
          <p:nvPr>
            <p:ph idx="13"/>
          </p:nvPr>
        </p:nvSpPr>
        <p:spPr>
          <a:xfrm>
            <a:off x="822325" y="3746509"/>
            <a:ext cx="7543800" cy="83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710A1282-63B9-4558-92D6-FAEA4310DE72}"/>
              </a:ext>
            </a:extLst>
          </p:cNvPr>
          <p:cNvSpPr>
            <a:spLocks noGrp="1"/>
          </p:cNvSpPr>
          <p:nvPr>
            <p:ph idx="14"/>
          </p:nvPr>
        </p:nvSpPr>
        <p:spPr>
          <a:xfrm>
            <a:off x="822323" y="4702184"/>
            <a:ext cx="7521575" cy="646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D31B483D-B6F0-497C-A5A3-D18B09D2B128}"/>
              </a:ext>
            </a:extLst>
          </p:cNvPr>
          <p:cNvSpPr>
            <a:spLocks noGrp="1"/>
          </p:cNvSpPr>
          <p:nvPr>
            <p:ph idx="15"/>
          </p:nvPr>
        </p:nvSpPr>
        <p:spPr>
          <a:xfrm>
            <a:off x="818708" y="5478444"/>
            <a:ext cx="7547418" cy="4315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0F4DFD5A-1709-4576-A9F2-7239592EB06C}"/>
              </a:ext>
            </a:extLst>
          </p:cNvPr>
          <p:cNvSpPr>
            <a:spLocks noGrp="1"/>
          </p:cNvSpPr>
          <p:nvPr>
            <p:ph idx="16"/>
          </p:nvPr>
        </p:nvSpPr>
        <p:spPr>
          <a:xfrm>
            <a:off x="971108" y="5630844"/>
            <a:ext cx="7547418" cy="4315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3E779081-9FA8-4F3B-B98E-DFD9BCDDF362}"/>
              </a:ext>
            </a:extLst>
          </p:cNvPr>
          <p:cNvCxnSpPr/>
          <p:nvPr userDrawn="1"/>
        </p:nvCxnSpPr>
        <p:spPr>
          <a:xfrm>
            <a:off x="895350" y="1219200"/>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288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2805439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Content Placeholder 2"/>
          <p:cNvSpPr>
            <a:spLocks noGrp="1"/>
          </p:cNvSpPr>
          <p:nvPr>
            <p:ph idx="1"/>
          </p:nvPr>
        </p:nvSpPr>
        <p:spPr>
          <a:xfrm>
            <a:off x="2994572" y="1447800"/>
            <a:ext cx="3199306" cy="43156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880C364-82B5-4A29-93B3-152770082C3E}"/>
              </a:ext>
            </a:extLst>
          </p:cNvPr>
          <p:cNvSpPr>
            <a:spLocks noGrp="1"/>
          </p:cNvSpPr>
          <p:nvPr>
            <p:ph idx="10"/>
          </p:nvPr>
        </p:nvSpPr>
        <p:spPr>
          <a:xfrm>
            <a:off x="822323" y="2031768"/>
            <a:ext cx="7521575" cy="10180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A6E81D44-F56C-44D6-B646-4EF23EAA3118}"/>
              </a:ext>
            </a:extLst>
          </p:cNvPr>
          <p:cNvSpPr>
            <a:spLocks noGrp="1"/>
          </p:cNvSpPr>
          <p:nvPr>
            <p:ph idx="11"/>
          </p:nvPr>
        </p:nvSpPr>
        <p:spPr>
          <a:xfrm>
            <a:off x="818708" y="3179735"/>
            <a:ext cx="7547418" cy="4315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7">
            <a:extLst>
              <a:ext uri="{FF2B5EF4-FFF2-40B4-BE49-F238E27FC236}">
                <a16:creationId xmlns:a16="http://schemas.microsoft.com/office/drawing/2014/main" id="{E6CE470C-C898-4666-A7CE-5BCEC1F5962E}"/>
              </a:ext>
            </a:extLst>
          </p:cNvPr>
          <p:cNvSpPr>
            <a:spLocks noGrp="1"/>
          </p:cNvSpPr>
          <p:nvPr>
            <p:ph sz="quarter" idx="12"/>
          </p:nvPr>
        </p:nvSpPr>
        <p:spPr>
          <a:xfrm>
            <a:off x="2994572" y="5986730"/>
            <a:ext cx="3199306" cy="304800"/>
          </a:xfrm>
        </p:spPr>
        <p:txBody>
          <a:bodyPr/>
          <a:lstStyle>
            <a:lvl1pPr algn="ctr">
              <a:defRPr sz="1200"/>
            </a:lvl1pPr>
            <a:lvl2pPr algn="ctr">
              <a:defRPr sz="1200"/>
            </a:lvl2pPr>
            <a:lvl3pPr algn="ctr">
              <a:defRPr sz="1200"/>
            </a:lvl3pPr>
            <a:lvl4pPr algn="ctr">
              <a:defRPr sz="1200"/>
            </a:lvl4pPr>
            <a:lvl5pPr algn="ct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cxnSp>
        <p:nvCxnSpPr>
          <p:cNvPr id="12" name="Straight Connector 11">
            <a:extLst>
              <a:ext uri="{FF2B5EF4-FFF2-40B4-BE49-F238E27FC236}">
                <a16:creationId xmlns:a16="http://schemas.microsoft.com/office/drawing/2014/main" id="{BBD07CC5-5104-4888-A1B1-CBE905073A04}"/>
              </a:ext>
            </a:extLst>
          </p:cNvPr>
          <p:cNvCxnSpPr/>
          <p:nvPr userDrawn="1"/>
        </p:nvCxnSpPr>
        <p:spPr>
          <a:xfrm>
            <a:off x="895350" y="1219200"/>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562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a:xfrm>
            <a:off x="822325" y="6459538"/>
            <a:ext cx="1854200" cy="365125"/>
          </a:xfrm>
          <a:prstGeom prst="rect">
            <a:avLst/>
          </a:prstGeom>
        </p:spPr>
        <p:txBody>
          <a:bodyPr/>
          <a:lstStyle>
            <a:lvl1pPr>
              <a:defRPr/>
            </a:lvl1pPr>
          </a:lstStyle>
          <a:p>
            <a:fld id="{80B29623-CAC6-8C4C-B841-D4CB4D6BFB1A}" type="datetimeFigureOut">
              <a:rPr lang="en-US"/>
              <a:pPr/>
              <a:t>9/1/2020</a:t>
            </a:fld>
            <a:endParaRPr lang="en-US"/>
          </a:p>
        </p:txBody>
      </p:sp>
      <p:sp>
        <p:nvSpPr>
          <p:cNvPr id="8" name="Footer Placeholder 4"/>
          <p:cNvSpPr>
            <a:spLocks noGrp="1"/>
          </p:cNvSpPr>
          <p:nvPr>
            <p:ph type="ftr" sz="quarter" idx="11"/>
          </p:nvPr>
        </p:nvSpPr>
        <p:spPr>
          <a:xfrm>
            <a:off x="2765425" y="6459538"/>
            <a:ext cx="3616325" cy="365125"/>
          </a:xfrm>
          <a:prstGeom prst="rect">
            <a:avLst/>
          </a:prstGeom>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fld id="{AF37E88C-9BDA-B641-98F3-43AC5AD44F4A}" type="slidenum">
              <a:rPr lang="en-US"/>
              <a:pPr/>
              <a:t>‹#›</a:t>
            </a:fld>
            <a:endParaRPr lang="en-US"/>
          </a:p>
        </p:txBody>
      </p:sp>
    </p:spTree>
    <p:extLst>
      <p:ext uri="{BB962C8B-B14F-4D97-AF65-F5344CB8AC3E}">
        <p14:creationId xmlns:p14="http://schemas.microsoft.com/office/powerpoint/2010/main" val="277034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65584"/>
            <a:ext cx="7543800" cy="989708"/>
          </a:xfrm>
        </p:spPr>
        <p:txBody>
          <a:bodyPr/>
          <a:lstStyle>
            <a:lvl1pPr>
              <a:defRPr>
                <a:solidFill>
                  <a:srgbClr val="000000"/>
                </a:solidFill>
              </a:defRPr>
            </a:lvl1pPr>
          </a:lstStyle>
          <a:p>
            <a:r>
              <a:rPr lang="en-US" dirty="0"/>
              <a:t>Click to edit Master title style</a:t>
            </a:r>
          </a:p>
        </p:txBody>
      </p:sp>
      <p:sp>
        <p:nvSpPr>
          <p:cNvPr id="3" name="Content Placeholder 2"/>
          <p:cNvSpPr>
            <a:spLocks noGrp="1"/>
          </p:cNvSpPr>
          <p:nvPr>
            <p:ph sz="half" idx="1"/>
          </p:nvPr>
        </p:nvSpPr>
        <p:spPr>
          <a:xfrm>
            <a:off x="822960" y="1524001"/>
            <a:ext cx="3703320" cy="4345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524001"/>
            <a:ext cx="3703320" cy="4345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p:txBody>
          <a:bodyPr/>
          <a:lstStyle>
            <a:lvl1pPr>
              <a:defRPr/>
            </a:lvl1pPr>
          </a:lstStyle>
          <a:p>
            <a:fld id="{EFE90CCC-AEAC-9342-BE29-34BA8D58342E}" type="slidenum">
              <a:rPr lang="en-US"/>
              <a:pPr/>
              <a:t>‹#›</a:t>
            </a:fld>
            <a:endParaRPr lang="en-US"/>
          </a:p>
        </p:txBody>
      </p:sp>
    </p:spTree>
    <p:extLst>
      <p:ext uri="{BB962C8B-B14F-4D97-AF65-F5344CB8AC3E}">
        <p14:creationId xmlns:p14="http://schemas.microsoft.com/office/powerpoint/2010/main" val="334008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5"/>
            <a:ext cx="7543800" cy="9690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97318"/>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209800"/>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71600"/>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209800"/>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p:txBody>
          <a:bodyPr/>
          <a:lstStyle>
            <a:lvl1pPr>
              <a:defRPr/>
            </a:lvl1pPr>
          </a:lstStyle>
          <a:p>
            <a:fld id="{551C004F-D33C-4241-B716-FD61B7447ECE}" type="slidenum">
              <a:rPr lang="en-US"/>
              <a:pPr/>
              <a:t>‹#›</a:t>
            </a:fld>
            <a:endParaRPr lang="en-US"/>
          </a:p>
        </p:txBody>
      </p:sp>
    </p:spTree>
    <p:extLst>
      <p:ext uri="{BB962C8B-B14F-4D97-AF65-F5344CB8AC3E}">
        <p14:creationId xmlns:p14="http://schemas.microsoft.com/office/powerpoint/2010/main" val="838864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rgbClr val="72B4E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325" y="152400"/>
            <a:ext cx="7543800" cy="1025525"/>
          </a:xfrm>
          <a:prstGeom prst="rect">
            <a:avLst/>
          </a:prstGeom>
        </p:spPr>
        <p:txBody>
          <a:bodyPr vert="horz" lIns="91440" tIns="45720" rIns="91440" bIns="45720" rtlCol="0" anchor="b">
            <a:normAutofit/>
          </a:bodyPr>
          <a:lstStyle/>
          <a:p>
            <a:r>
              <a:rPr lang="en-US" dirty="0"/>
              <a:t>Click to edit Master title style</a:t>
            </a:r>
          </a:p>
        </p:txBody>
      </p:sp>
      <p:sp>
        <p:nvSpPr>
          <p:cNvPr id="1029" name="Text Placeholder 2"/>
          <p:cNvSpPr>
            <a:spLocks noGrp="1"/>
          </p:cNvSpPr>
          <p:nvPr>
            <p:ph type="body" idx="1"/>
          </p:nvPr>
        </p:nvSpPr>
        <p:spPr bwMode="auto">
          <a:xfrm>
            <a:off x="822325" y="1447801"/>
            <a:ext cx="7543800" cy="42767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tx1"/>
                </a:solidFill>
                <a:latin typeface="Arial" panose="020B0604020202020204" pitchFamily="34" charset="0"/>
                <a:cs typeface="Arial" panose="020B0604020202020204" pitchFamily="34" charset="0"/>
              </a:defRPr>
            </a:lvl1pPr>
          </a:lstStyle>
          <a:p>
            <a:fld id="{93D5C46F-FDCC-EE45-9E50-CD2CFC809647}" type="slidenum">
              <a:rPr lang="en-US" smtClean="0"/>
              <a:pPr/>
              <a:t>‹#›</a:t>
            </a:fld>
            <a:endParaRPr lang="en-US"/>
          </a:p>
        </p:txBody>
      </p:sp>
      <p:sp>
        <p:nvSpPr>
          <p:cNvPr id="11" name="TextBox 10"/>
          <p:cNvSpPr txBox="1"/>
          <p:nvPr userDrawn="1"/>
        </p:nvSpPr>
        <p:spPr>
          <a:xfrm>
            <a:off x="7772400" y="6497637"/>
            <a:ext cx="1219200" cy="246063"/>
          </a:xfrm>
          <a:prstGeom prst="rect">
            <a:avLst/>
          </a:prstGeom>
          <a:noFill/>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r>
              <a:rPr lang="en-US" sz="1000" dirty="0">
                <a:solidFill>
                  <a:schemeClr val="tx1"/>
                </a:solidFill>
                <a:latin typeface="+mn-lt"/>
                <a:cs typeface="Arial" panose="020B0604020202020204" pitchFamily="34" charset="0"/>
              </a:rPr>
              <a:t>3-</a:t>
            </a:r>
            <a:fld id="{27BBBF69-DB93-0642-ABE6-83332ACF7052}" type="slidenum">
              <a:rPr lang="en-US" sz="1000">
                <a:solidFill>
                  <a:schemeClr val="tx1"/>
                </a:solidFill>
                <a:latin typeface="+mn-lt"/>
                <a:cs typeface="Arial" panose="020B0604020202020204" pitchFamily="34" charset="0"/>
              </a:rPr>
              <a:pPr algn="r" eaLnBrk="1" hangingPunct="1"/>
              <a:t>‹#›</a:t>
            </a:fld>
            <a:endParaRPr lang="en-US" sz="1000" dirty="0">
              <a:solidFill>
                <a:schemeClr val="tx1"/>
              </a:solidFill>
              <a:latin typeface="+mn-lt"/>
              <a:cs typeface="Arial" panose="020B0604020202020204" pitchFamily="34" charset="0"/>
            </a:endParaRPr>
          </a:p>
        </p:txBody>
      </p:sp>
      <p:sp>
        <p:nvSpPr>
          <p:cNvPr id="13" name="Text Box 18"/>
          <p:cNvSpPr txBox="1">
            <a:spLocks noChangeArrowheads="1"/>
          </p:cNvSpPr>
          <p:nvPr userDrawn="1"/>
        </p:nvSpPr>
        <p:spPr bwMode="auto">
          <a:xfrm>
            <a:off x="228600" y="6457950"/>
            <a:ext cx="1066800" cy="230832"/>
          </a:xfrm>
          <a:prstGeom prst="rect">
            <a:avLst/>
          </a:prstGeom>
          <a:noFill/>
          <a:ln>
            <a:noFill/>
          </a:ln>
        </p:spPr>
        <p:txBody>
          <a:bodyPr wrap="squar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900" i="0" dirty="0">
                <a:solidFill>
                  <a:schemeClr val="tx1"/>
                </a:solidFill>
                <a:latin typeface="+mn-lt"/>
                <a:ea typeface="ＭＳ Ｐゴシック" charset="0"/>
                <a:cs typeface="Arial" panose="020B0604020202020204" pitchFamily="34" charset="0"/>
              </a:rPr>
              <a:t>© McGraw Hill</a:t>
            </a:r>
          </a:p>
        </p:txBody>
      </p:sp>
    </p:spTree>
  </p:cSld>
  <p:clrMap bg1="lt1" tx1="dk1" bg2="lt2" tx2="dk2" accent1="accent1" accent2="accent2" accent3="accent3" accent4="accent4" accent5="accent5" accent6="accent6" hlink="hlink" folHlink="folHlink"/>
  <p:sldLayoutIdLst>
    <p:sldLayoutId id="2147484713" r:id="rId1"/>
    <p:sldLayoutId id="2147484738" r:id="rId2"/>
    <p:sldLayoutId id="2147484739" r:id="rId3"/>
    <p:sldLayoutId id="2147484740" r:id="rId4"/>
    <p:sldLayoutId id="2147484741" r:id="rId5"/>
    <p:sldLayoutId id="2147484742" r:id="rId6"/>
    <p:sldLayoutId id="2147484719" r:id="rId7"/>
    <p:sldLayoutId id="2147484714" r:id="rId8"/>
    <p:sldLayoutId id="2147484715" r:id="rId9"/>
    <p:sldLayoutId id="2147484716" r:id="rId10"/>
    <p:sldLayoutId id="2147484720" r:id="rId11"/>
    <p:sldLayoutId id="2147484721" r:id="rId12"/>
    <p:sldLayoutId id="2147484722" r:id="rId13"/>
    <p:sldLayoutId id="2147484717" r:id="rId14"/>
    <p:sldLayoutId id="2147484723" r:id="rId15"/>
    <p:sldLayoutId id="2147484724" r:id="rId16"/>
    <p:sldLayoutId id="2147484743" r:id="rId17"/>
  </p:sldLayoutIdLst>
  <p:txStyles>
    <p:titleStyle>
      <a:lvl1pPr algn="l" rtl="0" eaLnBrk="0" fontAlgn="base" hangingPunct="0">
        <a:lnSpc>
          <a:spcPct val="85000"/>
        </a:lnSpc>
        <a:spcBef>
          <a:spcPct val="0"/>
        </a:spcBef>
        <a:spcAft>
          <a:spcPct val="0"/>
        </a:spcAft>
        <a:defRPr sz="4000" kern="1200" spc="-50">
          <a:solidFill>
            <a:schemeClr val="tx1"/>
          </a:solidFill>
          <a:latin typeface="+mj-lt"/>
          <a:ea typeface="ＭＳ Ｐゴシック" charset="0"/>
          <a:cs typeface="Arial" panose="020B0604020202020204" pitchFamily="34" charset="0"/>
        </a:defRPr>
      </a:lvl1pPr>
      <a:lvl2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ＭＳ Ｐゴシック" charset="0"/>
        </a:defRPr>
      </a:lvl2pPr>
      <a:lvl3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ＭＳ Ｐゴシック" charset="0"/>
        </a:defRPr>
      </a:lvl3pPr>
      <a:lvl4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ＭＳ Ｐゴシック" charset="0"/>
        </a:defRPr>
      </a:lvl4pPr>
      <a:lvl5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ＭＳ Ｐゴシック"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0" indent="0" algn="l" rtl="0" eaLnBrk="0" fontAlgn="base" hangingPunct="0">
        <a:lnSpc>
          <a:spcPct val="100000"/>
        </a:lnSpc>
        <a:spcBef>
          <a:spcPts val="1200"/>
        </a:spcBef>
        <a:spcAft>
          <a:spcPts val="200"/>
        </a:spcAft>
        <a:buClr>
          <a:schemeClr val="accent1"/>
        </a:buClr>
        <a:buSzPct val="100000"/>
        <a:buFont typeface="Calibri" charset="0"/>
        <a:buNone/>
        <a:defRPr sz="2000" kern="1200">
          <a:solidFill>
            <a:schemeClr val="tx1"/>
          </a:solidFill>
          <a:latin typeface="+mn-lt"/>
          <a:ea typeface="ＭＳ Ｐゴシック" charset="0"/>
          <a:cs typeface="Arial" panose="020B0604020202020204" pitchFamily="34" charset="0"/>
        </a:defRPr>
      </a:lvl1pPr>
      <a:lvl2pPr marL="200025" indent="0" algn="l" rtl="0" eaLnBrk="0" fontAlgn="base" hangingPunct="0">
        <a:lnSpc>
          <a:spcPct val="100000"/>
        </a:lnSpc>
        <a:spcBef>
          <a:spcPts val="200"/>
        </a:spcBef>
        <a:spcAft>
          <a:spcPts val="400"/>
        </a:spcAft>
        <a:buClr>
          <a:schemeClr val="accent1"/>
        </a:buClr>
        <a:buFont typeface="Calibri" charset="0"/>
        <a:buNone/>
        <a:defRPr kern="1200">
          <a:solidFill>
            <a:schemeClr val="tx1"/>
          </a:solidFill>
          <a:latin typeface="+mn-lt"/>
          <a:ea typeface="ＭＳ Ｐゴシック" charset="0"/>
          <a:cs typeface="Arial" panose="020B0604020202020204" pitchFamily="34" charset="0"/>
        </a:defRPr>
      </a:lvl2pPr>
      <a:lvl3pPr marL="384175" indent="0" algn="l" rtl="0" eaLnBrk="0" fontAlgn="base" hangingPunct="0">
        <a:lnSpc>
          <a:spcPct val="100000"/>
        </a:lnSpc>
        <a:spcBef>
          <a:spcPts val="200"/>
        </a:spcBef>
        <a:spcAft>
          <a:spcPts val="400"/>
        </a:spcAft>
        <a:buClr>
          <a:schemeClr val="accent1"/>
        </a:buClr>
        <a:buFont typeface="Calibri" charset="0"/>
        <a:buNone/>
        <a:defRPr sz="1400" kern="1200">
          <a:solidFill>
            <a:schemeClr val="tx1"/>
          </a:solidFill>
          <a:latin typeface="+mn-lt"/>
          <a:ea typeface="ＭＳ Ｐゴシック" charset="0"/>
          <a:cs typeface="Arial" panose="020B0604020202020204" pitchFamily="34" charset="0"/>
        </a:defRPr>
      </a:lvl3pPr>
      <a:lvl4pPr marL="566737" indent="0" algn="l" rtl="0" eaLnBrk="0" fontAlgn="base" hangingPunct="0">
        <a:lnSpc>
          <a:spcPct val="100000"/>
        </a:lnSpc>
        <a:spcBef>
          <a:spcPts val="200"/>
        </a:spcBef>
        <a:spcAft>
          <a:spcPts val="400"/>
        </a:spcAft>
        <a:buClr>
          <a:schemeClr val="accent1"/>
        </a:buClr>
        <a:buFont typeface="Calibri" charset="0"/>
        <a:buNone/>
        <a:defRPr sz="1400" kern="1200">
          <a:solidFill>
            <a:schemeClr val="tx1"/>
          </a:solidFill>
          <a:latin typeface="+mn-lt"/>
          <a:ea typeface="ＭＳ Ｐゴシック" charset="0"/>
          <a:cs typeface="Arial" panose="020B0604020202020204" pitchFamily="34" charset="0"/>
        </a:defRPr>
      </a:lvl4pPr>
      <a:lvl5pPr marL="749300" indent="0" algn="l" rtl="0" eaLnBrk="0" fontAlgn="base" hangingPunct="0">
        <a:lnSpc>
          <a:spcPct val="100000"/>
        </a:lnSpc>
        <a:spcBef>
          <a:spcPts val="200"/>
        </a:spcBef>
        <a:spcAft>
          <a:spcPts val="400"/>
        </a:spcAft>
        <a:buClr>
          <a:schemeClr val="accent1"/>
        </a:buClr>
        <a:buFont typeface="Calibri" charset="0"/>
        <a:buNone/>
        <a:defRPr sz="1400" kern="1200">
          <a:solidFill>
            <a:schemeClr val="tx1"/>
          </a:solidFill>
          <a:latin typeface="+mn-lt"/>
          <a:ea typeface="ＭＳ Ｐゴシック" charset="0"/>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rgbClr val="72B4E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325" y="152400"/>
            <a:ext cx="7543800" cy="1025525"/>
          </a:xfrm>
          <a:prstGeom prst="rect">
            <a:avLst/>
          </a:prstGeom>
        </p:spPr>
        <p:txBody>
          <a:bodyPr vert="horz" lIns="91440" tIns="45720" rIns="91440" bIns="45720" rtlCol="0" anchor="b">
            <a:normAutofit/>
          </a:bodyPr>
          <a:lstStyle/>
          <a:p>
            <a:r>
              <a:rPr lang="en-US" dirty="0"/>
              <a:t>Click to edit Master title style</a:t>
            </a:r>
          </a:p>
        </p:txBody>
      </p:sp>
      <p:sp>
        <p:nvSpPr>
          <p:cNvPr id="1029" name="Text Placeholder 2"/>
          <p:cNvSpPr>
            <a:spLocks noGrp="1"/>
          </p:cNvSpPr>
          <p:nvPr>
            <p:ph type="body" idx="1"/>
          </p:nvPr>
        </p:nvSpPr>
        <p:spPr bwMode="auto">
          <a:xfrm>
            <a:off x="822325" y="1447800"/>
            <a:ext cx="7543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2325" y="6459538"/>
            <a:ext cx="18542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FFFFFF"/>
                </a:solidFill>
              </a:defRPr>
            </a:lvl1pPr>
          </a:lstStyle>
          <a:p>
            <a:fld id="{76D20C4D-5179-C041-84FD-6B867395215B}" type="datetimeFigureOut">
              <a:rPr lang="en-US"/>
              <a:pPr/>
              <a:t>9/1/2020</a:t>
            </a:fld>
            <a:endParaRPr lang="en-US"/>
          </a:p>
        </p:txBody>
      </p:sp>
      <p:sp>
        <p:nvSpPr>
          <p:cNvPr id="5" name="Footer Placeholder 4"/>
          <p:cNvSpPr>
            <a:spLocks noGrp="1"/>
          </p:cNvSpPr>
          <p:nvPr>
            <p:ph type="ftr" sz="quarter" idx="3"/>
          </p:nvPr>
        </p:nvSpPr>
        <p:spPr>
          <a:xfrm>
            <a:off x="2765425" y="6459538"/>
            <a:ext cx="3616325"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FFFFFF"/>
                </a:solidFill>
                <a:ea typeface="MS PGothic" pitchFamily="34" charset="-128"/>
                <a:cs typeface="+mn-cs"/>
              </a:defRPr>
            </a:lvl1pPr>
          </a:lstStyle>
          <a:p>
            <a:pPr>
              <a:defRPr/>
            </a:pPr>
            <a:endParaRPr lang="en-US" altLang="en-US"/>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defRPr>
            </a:lvl1pPr>
          </a:lstStyle>
          <a:p>
            <a:fld id="{F5CFD9FE-3DD1-C847-ACD9-B043AD2AA492}" type="slidenum">
              <a:rPr lang="en-US"/>
              <a:pPr/>
              <a:t>‹#›</a:t>
            </a:fld>
            <a:endParaRPr lang="en-US"/>
          </a:p>
        </p:txBody>
      </p:sp>
      <p:cxnSp>
        <p:nvCxnSpPr>
          <p:cNvPr id="10" name="Straight Connector 9"/>
          <p:cNvCxnSpPr/>
          <p:nvPr/>
        </p:nvCxnSpPr>
        <p:spPr>
          <a:xfrm>
            <a:off x="895350" y="1219200"/>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7772400" y="0"/>
            <a:ext cx="1219200" cy="246063"/>
          </a:xfrm>
          <a:prstGeom prst="rect">
            <a:avLst/>
          </a:prstGeom>
          <a:noFill/>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r>
              <a:rPr lang="en-US" sz="1000"/>
              <a:t>5-</a:t>
            </a:r>
            <a:fld id="{FAB4660F-8364-B742-815B-0F1CDF3B9640}" type="slidenum">
              <a:rPr lang="en-US" sz="1000"/>
              <a:pPr algn="r" eaLnBrk="1" hangingPunct="1"/>
              <a:t>‹#›</a:t>
            </a:fld>
            <a:endParaRPr lang="en-US" sz="1000"/>
          </a:p>
        </p:txBody>
      </p:sp>
    </p:spTree>
    <p:extLst>
      <p:ext uri="{BB962C8B-B14F-4D97-AF65-F5344CB8AC3E}">
        <p14:creationId xmlns:p14="http://schemas.microsoft.com/office/powerpoint/2010/main" val="1239115196"/>
      </p:ext>
    </p:extLst>
  </p:cSld>
  <p:clrMap bg1="lt1" tx1="dk1" bg2="lt2" tx2="dk2" accent1="accent1" accent2="accent2" accent3="accent3" accent4="accent4" accent5="accent5" accent6="accent6" hlink="hlink" folHlink="folHlink"/>
  <p:sldLayoutIdLst>
    <p:sldLayoutId id="2147484726" r:id="rId1"/>
    <p:sldLayoutId id="2147484727" r:id="rId2"/>
    <p:sldLayoutId id="2147484728" r:id="rId3"/>
    <p:sldLayoutId id="2147484729" r:id="rId4"/>
    <p:sldLayoutId id="2147484730" r:id="rId5"/>
    <p:sldLayoutId id="2147484731" r:id="rId6"/>
    <p:sldLayoutId id="2147484732" r:id="rId7"/>
    <p:sldLayoutId id="2147484733" r:id="rId8"/>
    <p:sldLayoutId id="2147484734" r:id="rId9"/>
    <p:sldLayoutId id="2147484735" r:id="rId10"/>
    <p:sldLayoutId id="2147484736" r:id="rId11"/>
    <p:sldLayoutId id="2147484737" r:id="rId12"/>
  </p:sldLayoutIdLst>
  <p:txStyles>
    <p:titleStyle>
      <a:lvl1pPr algn="l" rtl="0" eaLnBrk="0" fontAlgn="base" hangingPunct="0">
        <a:lnSpc>
          <a:spcPct val="85000"/>
        </a:lnSpc>
        <a:spcBef>
          <a:spcPct val="0"/>
        </a:spcBef>
        <a:spcAft>
          <a:spcPct val="0"/>
        </a:spcAft>
        <a:defRPr sz="4000" kern="1200" spc="-50">
          <a:solidFill>
            <a:srgbClr val="404040"/>
          </a:solidFill>
          <a:latin typeface="+mj-lt"/>
          <a:ea typeface="ＭＳ Ｐゴシック" charset="0"/>
          <a:cs typeface="+mj-cs"/>
        </a:defRPr>
      </a:lvl1pPr>
      <a:lvl2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ＭＳ Ｐゴシック" charset="0"/>
        </a:defRPr>
      </a:lvl2pPr>
      <a:lvl3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ＭＳ Ｐゴシック" charset="0"/>
        </a:defRPr>
      </a:lvl3pPr>
      <a:lvl4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ＭＳ Ｐゴシック" charset="0"/>
        </a:defRPr>
      </a:lvl4pPr>
      <a:lvl5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ＭＳ Ｐゴシック"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charset="0"/>
        <a:buChar char=" "/>
        <a:defRPr sz="2000" kern="1200">
          <a:solidFill>
            <a:srgbClr val="404040"/>
          </a:solidFill>
          <a:latin typeface="+mn-lt"/>
          <a:ea typeface="ＭＳ Ｐゴシック" charset="0"/>
          <a:cs typeface="+mn-cs"/>
        </a:defRPr>
      </a:lvl1pPr>
      <a:lvl2pPr marL="382588" indent="-182563" algn="l" rtl="0" eaLnBrk="0" fontAlgn="base" hangingPunct="0">
        <a:lnSpc>
          <a:spcPct val="90000"/>
        </a:lnSpc>
        <a:spcBef>
          <a:spcPts val="200"/>
        </a:spcBef>
        <a:spcAft>
          <a:spcPts val="400"/>
        </a:spcAft>
        <a:buClr>
          <a:schemeClr val="accent1"/>
        </a:buClr>
        <a:buFont typeface="Calibri" charset="0"/>
        <a:buChar char="◦"/>
        <a:defRPr kern="1200">
          <a:solidFill>
            <a:srgbClr val="404040"/>
          </a:solidFill>
          <a:latin typeface="+mn-lt"/>
          <a:ea typeface="ＭＳ Ｐゴシック" charset="0"/>
          <a:cs typeface="+mn-cs"/>
        </a:defRPr>
      </a:lvl2pPr>
      <a:lvl3pPr marL="566738" indent="-182563" algn="l" rtl="0" eaLnBrk="0" fontAlgn="base" hangingPunct="0">
        <a:lnSpc>
          <a:spcPct val="90000"/>
        </a:lnSpc>
        <a:spcBef>
          <a:spcPts val="200"/>
        </a:spcBef>
        <a:spcAft>
          <a:spcPts val="400"/>
        </a:spcAft>
        <a:buClr>
          <a:schemeClr val="accent1"/>
        </a:buClr>
        <a:buFont typeface="Calibri" charset="0"/>
        <a:buChar char="◦"/>
        <a:defRPr sz="1400" kern="1200">
          <a:solidFill>
            <a:srgbClr val="404040"/>
          </a:solidFill>
          <a:latin typeface="+mn-lt"/>
          <a:ea typeface="ＭＳ Ｐゴシック" charset="0"/>
          <a:cs typeface="+mn-cs"/>
        </a:defRPr>
      </a:lvl3pPr>
      <a:lvl4pPr marL="749300" indent="-182563" algn="l" rtl="0" eaLnBrk="0" fontAlgn="base" hangingPunct="0">
        <a:lnSpc>
          <a:spcPct val="90000"/>
        </a:lnSpc>
        <a:spcBef>
          <a:spcPts val="200"/>
        </a:spcBef>
        <a:spcAft>
          <a:spcPts val="400"/>
        </a:spcAft>
        <a:buClr>
          <a:schemeClr val="accent1"/>
        </a:buClr>
        <a:buFont typeface="Calibri" charset="0"/>
        <a:buChar char="◦"/>
        <a:defRPr sz="1400" kern="1200">
          <a:solidFill>
            <a:srgbClr val="404040"/>
          </a:solidFill>
          <a:latin typeface="+mn-lt"/>
          <a:ea typeface="ＭＳ Ｐゴシック" charset="0"/>
          <a:cs typeface="+mn-cs"/>
        </a:defRPr>
      </a:lvl4pPr>
      <a:lvl5pPr marL="931863" indent="-182563" algn="l" rtl="0" eaLnBrk="0" fontAlgn="base" hangingPunct="0">
        <a:lnSpc>
          <a:spcPct val="90000"/>
        </a:lnSpc>
        <a:spcBef>
          <a:spcPts val="200"/>
        </a:spcBef>
        <a:spcAft>
          <a:spcPts val="400"/>
        </a:spcAft>
        <a:buClr>
          <a:schemeClr val="accent1"/>
        </a:buClr>
        <a:buFont typeface="Calibri" charset="0"/>
        <a:buChar char="◦"/>
        <a:defRPr sz="1400" kern="1200">
          <a:solidFill>
            <a:srgbClr val="404040"/>
          </a:solidFill>
          <a:latin typeface="+mn-lt"/>
          <a:ea typeface="ＭＳ Ｐゴシック"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slide" Target="slide6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slide" Target="slide6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slide" Target="slide6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9.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1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14.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2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23.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27.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28.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29.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30.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31.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4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slide" Target="slide5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40703" y="1066800"/>
            <a:ext cx="7543800" cy="1527549"/>
          </a:xfrm>
        </p:spPr>
        <p:txBody>
          <a:bodyPr lIns="90488" tIns="44450" rIns="90488" bIns="44450">
            <a:noAutofit/>
          </a:bodyPr>
          <a:lstStyle/>
          <a:p>
            <a:pPr eaLnBrk="1" hangingPunct="1">
              <a:defRPr/>
            </a:pPr>
            <a:r>
              <a:rPr lang="en-US" altLang="en-US" sz="5000" noProof="0" dirty="0">
                <a:solidFill>
                  <a:schemeClr val="tx1">
                    <a:lumMod val="85000"/>
                    <a:lumOff val="15000"/>
                  </a:schemeClr>
                </a:solidFill>
                <a:ea typeface="MS PGothic" charset="-128"/>
              </a:rPr>
              <a:t>Job-Order Costing: Cost Flows and External Reporting</a:t>
            </a:r>
          </a:p>
        </p:txBody>
      </p:sp>
      <p:sp>
        <p:nvSpPr>
          <p:cNvPr id="11" name="Subtitle 10">
            <a:extLst>
              <a:ext uri="{FF2B5EF4-FFF2-40B4-BE49-F238E27FC236}">
                <a16:creationId xmlns:a16="http://schemas.microsoft.com/office/drawing/2014/main" id="{3293C181-142F-49FD-B6A1-CE721C9C804B}"/>
              </a:ext>
            </a:extLst>
          </p:cNvPr>
          <p:cNvSpPr>
            <a:spLocks noGrp="1"/>
          </p:cNvSpPr>
          <p:nvPr>
            <p:ph type="subTitle" idx="1"/>
          </p:nvPr>
        </p:nvSpPr>
        <p:spPr/>
        <p:txBody>
          <a:bodyPr>
            <a:normAutofit/>
          </a:bodyPr>
          <a:lstStyle/>
          <a:p>
            <a:pPr lvl="0" eaLnBrk="1" fontAlgn="auto" hangingPunct="1">
              <a:spcAft>
                <a:spcPts val="0"/>
              </a:spcAft>
              <a:buClr>
                <a:srgbClr val="28C4CC"/>
              </a:buClr>
              <a:defRPr/>
            </a:pPr>
            <a:r>
              <a:rPr lang="en-US" noProof="0" dirty="0">
                <a:solidFill>
                  <a:schemeClr val="tx1"/>
                </a:solidFill>
                <a:ea typeface="ＭＳ Ｐゴシック" charset="-128"/>
              </a:rPr>
              <a:t>Chapter 3</a:t>
            </a:r>
          </a:p>
        </p:txBody>
      </p:sp>
      <p:sp>
        <p:nvSpPr>
          <p:cNvPr id="12" name="Content Placeholder 11">
            <a:extLst>
              <a:ext uri="{FF2B5EF4-FFF2-40B4-BE49-F238E27FC236}">
                <a16:creationId xmlns:a16="http://schemas.microsoft.com/office/drawing/2014/main" id="{B1BEB1BD-CE99-43BF-97B9-1807B8E77767}"/>
              </a:ext>
            </a:extLst>
          </p:cNvPr>
          <p:cNvSpPr>
            <a:spLocks noGrp="1"/>
          </p:cNvSpPr>
          <p:nvPr>
            <p:ph sz="quarter" idx="14"/>
          </p:nvPr>
        </p:nvSpPr>
        <p:spPr>
          <a:xfrm>
            <a:off x="540703" y="4038600"/>
            <a:ext cx="4640897" cy="1143000"/>
          </a:xfrm>
        </p:spPr>
        <p:txBody>
          <a:bodyPr/>
          <a:lstStyle/>
          <a:p>
            <a:pPr marL="0" lvl="0" indent="0">
              <a:lnSpc>
                <a:spcPct val="100000"/>
              </a:lnSpc>
              <a:spcBef>
                <a:spcPct val="0"/>
              </a:spcBef>
              <a:spcAft>
                <a:spcPct val="0"/>
              </a:spcAft>
              <a:buClrTx/>
              <a:buSzTx/>
              <a:buNone/>
              <a:defRPr/>
            </a:pPr>
            <a:r>
              <a:rPr lang="en-US" sz="3600" spc="-50" noProof="0" dirty="0">
                <a:solidFill>
                  <a:schemeClr val="tx1"/>
                </a:solidFill>
                <a:latin typeface="Calibri Light" panose="020F0302020204030204" pitchFamily="34" charset="0"/>
                <a:ea typeface="MS PGothic" charset="-128"/>
                <a:cs typeface="Calibri Light" panose="020F0302020204030204" pitchFamily="34" charset="0"/>
              </a:rPr>
              <a:t>Managerial Accounting</a:t>
            </a:r>
          </a:p>
          <a:p>
            <a:pPr marL="0" lvl="0" indent="0">
              <a:lnSpc>
                <a:spcPct val="100000"/>
              </a:lnSpc>
              <a:spcBef>
                <a:spcPct val="0"/>
              </a:spcBef>
              <a:spcAft>
                <a:spcPct val="0"/>
              </a:spcAft>
              <a:buClrTx/>
              <a:buSzTx/>
              <a:buNone/>
              <a:defRPr/>
            </a:pPr>
            <a:r>
              <a:rPr lang="en-US" sz="2400" spc="-50" noProof="0" dirty="0">
                <a:solidFill>
                  <a:schemeClr val="tx1"/>
                </a:solidFill>
                <a:latin typeface="Calibri Light" panose="020F0302020204030204" pitchFamily="34" charset="0"/>
                <a:ea typeface="MS PGothic" charset="-128"/>
                <a:cs typeface="Calibri Light" panose="020F0302020204030204" pitchFamily="34" charset="0"/>
              </a:rPr>
              <a:t>Seventeenth edition</a:t>
            </a:r>
          </a:p>
        </p:txBody>
      </p:sp>
      <p:pic>
        <p:nvPicPr>
          <p:cNvPr id="14" name="Picture 4" descr="Image of the textbook cover">
            <a:extLst>
              <a:ext uri="{FF2B5EF4-FFF2-40B4-BE49-F238E27FC236}">
                <a16:creationId xmlns:a16="http://schemas.microsoft.com/office/drawing/2014/main" id="{EC777E73-5697-475A-BDA6-21A05BF6ECE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5577880" y="2864877"/>
            <a:ext cx="2797827" cy="3335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8">
            <a:extLst>
              <a:ext uri="{FF2B5EF4-FFF2-40B4-BE49-F238E27FC236}">
                <a16:creationId xmlns:a16="http://schemas.microsoft.com/office/drawing/2014/main" id="{A54BC8DC-5D2D-4DC2-90EE-55848D8D4FE2}"/>
              </a:ext>
            </a:extLst>
          </p:cNvPr>
          <p:cNvSpPr>
            <a:spLocks noGrp="1"/>
          </p:cNvSpPr>
          <p:nvPr>
            <p:ph sz="quarter" idx="13"/>
          </p:nvPr>
        </p:nvSpPr>
        <p:spPr/>
        <p:txBody>
          <a:bodyPr/>
          <a:lstStyle/>
          <a:p>
            <a:r>
              <a:rPr lang="en-US" sz="1200" noProof="0" dirty="0">
                <a:solidFill>
                  <a:schemeClr val="tx1"/>
                </a:solidFill>
              </a:rPr>
              <a:t>© 2021 McGraw Hill. All rights reserved. Authorized only for instructor use in the classroom. No reproduction or further distribution permitted without the prior written consent of McGraw Hill.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822324" y="152400"/>
            <a:ext cx="7864475" cy="1025525"/>
          </a:xfrm>
        </p:spPr>
        <p:txBody>
          <a:bodyPr wrap="square" numCol="1" anchorCtr="0" compatLnSpc="1">
            <a:prstTxWarp prst="textNoShape">
              <a:avLst/>
            </a:prstTxWarp>
            <a:normAutofit/>
          </a:bodyPr>
          <a:lstStyle/>
          <a:p>
            <a:pPr eaLnBrk="1" hangingPunct="1"/>
            <a:r>
              <a:rPr lang="en-US" sz="3600" noProof="0" dirty="0"/>
              <a:t>Purchase of Raw Materials – Journal Entry</a:t>
            </a:r>
          </a:p>
        </p:txBody>
      </p:sp>
      <p:sp>
        <p:nvSpPr>
          <p:cNvPr id="18435" name="Rectangle 4"/>
          <p:cNvSpPr>
            <a:spLocks noGrp="1" noChangeArrowheads="1"/>
          </p:cNvSpPr>
          <p:nvPr>
            <p:ph idx="1"/>
          </p:nvPr>
        </p:nvSpPr>
        <p:spPr>
          <a:xfrm>
            <a:off x="822324" y="1447799"/>
            <a:ext cx="7712075" cy="2266503"/>
          </a:xfrm>
        </p:spPr>
        <p:txBody>
          <a:bodyPr/>
          <a:lstStyle/>
          <a:p>
            <a:pPr marL="0" eaLnBrk="1" hangingPunct="1">
              <a:buFont typeface="Times" charset="0"/>
              <a:buNone/>
            </a:pPr>
            <a:r>
              <a:rPr lang="en-US" sz="2800" b="1" noProof="0" dirty="0">
                <a:latin typeface="Calibri" charset="0"/>
              </a:rPr>
              <a:t>Purchase of raw materials in journal entry form: </a:t>
            </a:r>
            <a:r>
              <a:rPr lang="en-US" sz="2800" noProof="0" dirty="0">
                <a:latin typeface="Calibri" charset="0"/>
              </a:rPr>
              <a:t>On April 1, Ruger Corporation had $7,000 in raw materials on hand. During the month, the company purchased on account an additional $60,000 in raw materials.</a:t>
            </a:r>
            <a:endParaRPr lang="en-US" sz="2800" noProof="0" dirty="0">
              <a:latin typeface="Calibri" charset="0"/>
              <a:cs typeface="Arial" charset="0"/>
            </a:endParaRPr>
          </a:p>
        </p:txBody>
      </p:sp>
      <p:sp>
        <p:nvSpPr>
          <p:cNvPr id="8" name="Content Placeholder 4">
            <a:extLst>
              <a:ext uri="{FF2B5EF4-FFF2-40B4-BE49-F238E27FC236}">
                <a16:creationId xmlns:a16="http://schemas.microsoft.com/office/drawing/2014/main" id="{61DF6A9B-6491-407A-8092-A739C998378A}"/>
              </a:ext>
            </a:extLst>
          </p:cNvPr>
          <p:cNvSpPr>
            <a:spLocks noGrp="1"/>
          </p:cNvSpPr>
          <p:nvPr>
            <p:ph idx="10"/>
          </p:nvPr>
        </p:nvSpPr>
        <p:spPr>
          <a:xfrm>
            <a:off x="838199" y="3959929"/>
            <a:ext cx="5715001" cy="396942"/>
          </a:xfrm>
        </p:spPr>
        <p:txBody>
          <a:bodyPr/>
          <a:lstStyle/>
          <a:p>
            <a:pPr algn="ctr"/>
            <a:r>
              <a:rPr lang="en-US" sz="2400" noProof="0" dirty="0"/>
              <a:t>(1)</a:t>
            </a:r>
          </a:p>
        </p:txBody>
      </p:sp>
      <p:graphicFrame>
        <p:nvGraphicFramePr>
          <p:cNvPr id="9" name="Table 7">
            <a:extLst>
              <a:ext uri="{FF2B5EF4-FFF2-40B4-BE49-F238E27FC236}">
                <a16:creationId xmlns:a16="http://schemas.microsoft.com/office/drawing/2014/main" id="{CC2710FB-58F6-4ABB-A332-FA3BAC965F9D}"/>
              </a:ext>
            </a:extLst>
          </p:cNvPr>
          <p:cNvGraphicFramePr>
            <a:graphicFrameLocks noGrp="1"/>
          </p:cNvGraphicFramePr>
          <p:nvPr>
            <p:extLst>
              <p:ext uri="{D42A27DB-BD31-4B8C-83A1-F6EECF244321}">
                <p14:modId xmlns:p14="http://schemas.microsoft.com/office/powerpoint/2010/main" val="3252725835"/>
              </p:ext>
            </p:extLst>
          </p:nvPr>
        </p:nvGraphicFramePr>
        <p:xfrm>
          <a:off x="848833" y="4593266"/>
          <a:ext cx="5704367" cy="914400"/>
        </p:xfrm>
        <a:graphic>
          <a:graphicData uri="http://schemas.openxmlformats.org/drawingml/2006/table">
            <a:tbl>
              <a:tblPr firstRow="1" bandRow="1">
                <a:tableStyleId>{5C22544A-7EE6-4342-B048-85BDC9FD1C3A}</a:tableStyleId>
              </a:tblPr>
              <a:tblGrid>
                <a:gridCol w="3154732">
                  <a:extLst>
                    <a:ext uri="{9D8B030D-6E8A-4147-A177-3AD203B41FA5}">
                      <a16:colId xmlns:a16="http://schemas.microsoft.com/office/drawing/2014/main" val="2556298047"/>
                    </a:ext>
                  </a:extLst>
                </a:gridCol>
                <a:gridCol w="1254235">
                  <a:extLst>
                    <a:ext uri="{9D8B030D-6E8A-4147-A177-3AD203B41FA5}">
                      <a16:colId xmlns:a16="http://schemas.microsoft.com/office/drawing/2014/main" val="2681274286"/>
                    </a:ext>
                  </a:extLst>
                </a:gridCol>
                <a:gridCol w="1295400">
                  <a:extLst>
                    <a:ext uri="{9D8B030D-6E8A-4147-A177-3AD203B41FA5}">
                      <a16:colId xmlns:a16="http://schemas.microsoft.com/office/drawing/2014/main" val="3077158678"/>
                    </a:ext>
                  </a:extLst>
                </a:gridCol>
              </a:tblGrid>
              <a:tr h="354898">
                <a:tc>
                  <a:txBody>
                    <a:bodyPr/>
                    <a:lstStyle/>
                    <a:p>
                      <a:r>
                        <a:rPr lang="en-IN" sz="2400" b="0" dirty="0">
                          <a:solidFill>
                            <a:schemeClr val="tx1"/>
                          </a:solidFill>
                        </a:rPr>
                        <a:t>Raw Materials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IN" sz="2400" b="0" dirty="0">
                          <a:solidFill>
                            <a:schemeClr val="tx1"/>
                          </a:solidFill>
                        </a:rPr>
                        <a:t>60,000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IN"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340353"/>
                  </a:ext>
                </a:extLst>
              </a:tr>
              <a:tr h="370840">
                <a:tc>
                  <a:txBody>
                    <a:bodyPr/>
                    <a:lstStyle/>
                    <a:p>
                      <a:pPr marL="0" indent="265113"/>
                      <a:r>
                        <a:rPr lang="en-IN" sz="2400" b="0" dirty="0">
                          <a:solidFill>
                            <a:schemeClr val="tx1"/>
                          </a:solidFill>
                        </a:rPr>
                        <a:t>Accounts Payable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IN"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IN" sz="2400" b="0" dirty="0">
                          <a:solidFill>
                            <a:schemeClr val="tx1"/>
                          </a:solidFill>
                        </a:rPr>
                        <a:t>60,000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00243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normAutofit/>
          </a:bodyPr>
          <a:lstStyle/>
          <a:p>
            <a:pPr>
              <a:defRPr/>
            </a:pPr>
            <a:r>
              <a:rPr lang="en-US" altLang="en-US" noProof="0" dirty="0">
                <a:solidFill>
                  <a:srgbClr val="000000"/>
                </a:solidFill>
                <a:ea typeface="MS PGothic" pitchFamily="34" charset="-128"/>
              </a:rPr>
              <a:t>Issue of Direct and Indirect Materials</a:t>
            </a:r>
            <a:endParaRPr lang="en-US" altLang="en-US" noProof="0" dirty="0">
              <a:solidFill>
                <a:srgbClr val="000000"/>
              </a:solidFill>
              <a:ea typeface="+mj-ea"/>
            </a:endParaRPr>
          </a:p>
        </p:txBody>
      </p:sp>
      <p:sp>
        <p:nvSpPr>
          <p:cNvPr id="3" name="Content Placeholder 2">
            <a:extLst>
              <a:ext uri="{FF2B5EF4-FFF2-40B4-BE49-F238E27FC236}">
                <a16:creationId xmlns:a16="http://schemas.microsoft.com/office/drawing/2014/main" id="{73F4C9F0-782E-498A-BC69-15CF66C9E2B8}"/>
              </a:ext>
            </a:extLst>
          </p:cNvPr>
          <p:cNvSpPr>
            <a:spLocks noGrp="1"/>
          </p:cNvSpPr>
          <p:nvPr>
            <p:ph idx="1"/>
          </p:nvPr>
        </p:nvSpPr>
        <p:spPr>
          <a:xfrm>
            <a:off x="822324" y="1447799"/>
            <a:ext cx="7788275" cy="1981201"/>
          </a:xfrm>
        </p:spPr>
        <p:txBody>
          <a:bodyPr/>
          <a:lstStyle/>
          <a:p>
            <a:pPr>
              <a:lnSpc>
                <a:spcPct val="100000"/>
              </a:lnSpc>
              <a:spcBef>
                <a:spcPts val="0"/>
              </a:spcBef>
              <a:spcAft>
                <a:spcPts val="0"/>
              </a:spcAft>
            </a:pPr>
            <a:r>
              <a:rPr lang="en-US" sz="2400" noProof="0" dirty="0"/>
              <a:t>During April, </a:t>
            </a:r>
            <a:r>
              <a:rPr lang="en-US" sz="2400" i="1" noProof="0" dirty="0"/>
              <a:t>materials requisition forms </a:t>
            </a:r>
            <a:r>
              <a:rPr lang="en-US" sz="2400" noProof="0" dirty="0"/>
              <a:t>were prepared to authorize withdrawing $52,000 in raw materials from the storeroom for use in production. These raw materials included $50,000 of direct and $2,000 of indirect materials. Entry (2) records issuing the materials to the production departments.</a:t>
            </a:r>
            <a:endParaRPr lang="en-US" sz="2400" noProof="0" dirty="0">
              <a:cs typeface="Arial" charset="0"/>
            </a:endParaRPr>
          </a:p>
        </p:txBody>
      </p:sp>
      <p:sp>
        <p:nvSpPr>
          <p:cNvPr id="9" name="Content Placeholder 4">
            <a:extLst>
              <a:ext uri="{FF2B5EF4-FFF2-40B4-BE49-F238E27FC236}">
                <a16:creationId xmlns:a16="http://schemas.microsoft.com/office/drawing/2014/main" id="{D9A40D42-8063-4B77-85AD-DDFD712E4054}"/>
              </a:ext>
            </a:extLst>
          </p:cNvPr>
          <p:cNvSpPr>
            <a:spLocks noGrp="1"/>
          </p:cNvSpPr>
          <p:nvPr>
            <p:ph idx="10"/>
          </p:nvPr>
        </p:nvSpPr>
        <p:spPr>
          <a:xfrm>
            <a:off x="822323" y="3558365"/>
            <a:ext cx="6427309" cy="396942"/>
          </a:xfrm>
        </p:spPr>
        <p:txBody>
          <a:bodyPr/>
          <a:lstStyle/>
          <a:p>
            <a:pPr algn="ctr"/>
            <a:r>
              <a:rPr lang="en-US" sz="2400" noProof="0" dirty="0"/>
              <a:t>(2)</a:t>
            </a:r>
          </a:p>
        </p:txBody>
      </p:sp>
      <p:graphicFrame>
        <p:nvGraphicFramePr>
          <p:cNvPr id="10" name="Table 7">
            <a:extLst>
              <a:ext uri="{FF2B5EF4-FFF2-40B4-BE49-F238E27FC236}">
                <a16:creationId xmlns:a16="http://schemas.microsoft.com/office/drawing/2014/main" id="{178F3F23-C30A-4065-B6CE-80DA4ACD0A8A}"/>
              </a:ext>
            </a:extLst>
          </p:cNvPr>
          <p:cNvGraphicFramePr>
            <a:graphicFrameLocks noGrp="1"/>
          </p:cNvGraphicFramePr>
          <p:nvPr>
            <p:extLst>
              <p:ext uri="{D42A27DB-BD31-4B8C-83A1-F6EECF244321}">
                <p14:modId xmlns:p14="http://schemas.microsoft.com/office/powerpoint/2010/main" val="523836308"/>
              </p:ext>
            </p:extLst>
          </p:nvPr>
        </p:nvGraphicFramePr>
        <p:xfrm>
          <a:off x="832957" y="4146699"/>
          <a:ext cx="6416676" cy="1371600"/>
        </p:xfrm>
        <a:graphic>
          <a:graphicData uri="http://schemas.openxmlformats.org/drawingml/2006/table">
            <a:tbl>
              <a:tblPr firstRow="1" bandRow="1">
                <a:tableStyleId>{5C22544A-7EE6-4342-B048-85BDC9FD1C3A}</a:tableStyleId>
              </a:tblPr>
              <a:tblGrid>
                <a:gridCol w="3874679">
                  <a:extLst>
                    <a:ext uri="{9D8B030D-6E8A-4147-A177-3AD203B41FA5}">
                      <a16:colId xmlns:a16="http://schemas.microsoft.com/office/drawing/2014/main" val="2556298047"/>
                    </a:ext>
                  </a:extLst>
                </a:gridCol>
                <a:gridCol w="1205356">
                  <a:extLst>
                    <a:ext uri="{9D8B030D-6E8A-4147-A177-3AD203B41FA5}">
                      <a16:colId xmlns:a16="http://schemas.microsoft.com/office/drawing/2014/main" val="2681274286"/>
                    </a:ext>
                  </a:extLst>
                </a:gridCol>
                <a:gridCol w="1336641">
                  <a:extLst>
                    <a:ext uri="{9D8B030D-6E8A-4147-A177-3AD203B41FA5}">
                      <a16:colId xmlns:a16="http://schemas.microsoft.com/office/drawing/2014/main" val="3077158678"/>
                    </a:ext>
                  </a:extLst>
                </a:gridCol>
              </a:tblGrid>
              <a:tr h="354898">
                <a:tc>
                  <a:txBody>
                    <a:bodyPr/>
                    <a:lstStyle/>
                    <a:p>
                      <a:r>
                        <a:rPr lang="en-IN" sz="2400" b="0" dirty="0">
                          <a:solidFill>
                            <a:schemeClr val="tx1"/>
                          </a:solidFill>
                        </a:rPr>
                        <a:t>Work in Process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IN" sz="2400" b="0" dirty="0">
                          <a:solidFill>
                            <a:schemeClr val="tx1"/>
                          </a:solidFill>
                        </a:rPr>
                        <a:t>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IN"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340353"/>
                  </a:ext>
                </a:extLst>
              </a:tr>
              <a:tr h="370840">
                <a:tc>
                  <a:txBody>
                    <a:bodyPr/>
                    <a:lstStyle/>
                    <a:p>
                      <a:pPr marL="0" indent="0"/>
                      <a:r>
                        <a:rPr lang="en-IN" sz="2400" b="0" dirty="0">
                          <a:solidFill>
                            <a:schemeClr val="tx1"/>
                          </a:solidFill>
                        </a:rPr>
                        <a:t>Manufacturing Overhead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IN" sz="2400" b="0" dirty="0">
                          <a:solidFill>
                            <a:schemeClr val="tx1"/>
                          </a:solidFill>
                        </a:rPr>
                        <a:t>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IN"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002433"/>
                  </a:ext>
                </a:extLst>
              </a:tr>
              <a:tr h="370840">
                <a:tc>
                  <a:txBody>
                    <a:bodyPr/>
                    <a:lstStyle/>
                    <a:p>
                      <a:pPr marL="0" indent="265113"/>
                      <a:r>
                        <a:rPr lang="en-IN" sz="2400" b="0" dirty="0">
                          <a:solidFill>
                            <a:schemeClr val="tx1"/>
                          </a:solidFill>
                        </a:rPr>
                        <a:t>Raw Materials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IN"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IN" sz="2400" b="0" dirty="0">
                          <a:solidFill>
                            <a:schemeClr val="tx1"/>
                          </a:solidFill>
                        </a:rPr>
                        <a:t>52,000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200189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noProof="0" dirty="0">
                <a:solidFill>
                  <a:schemeClr val="tx1"/>
                </a:solidFill>
                <a:ea typeface="+mj-ea"/>
              </a:rPr>
              <a:t>Recording Labor Cost: T-Account</a:t>
            </a:r>
          </a:p>
        </p:txBody>
      </p:sp>
      <p:pic>
        <p:nvPicPr>
          <p:cNvPr id="4" name="Picture 3" descr="Three T-accounts for recording labor cost. ">
            <a:extLst>
              <a:ext uri="{FF2B5EF4-FFF2-40B4-BE49-F238E27FC236}">
                <a16:creationId xmlns:a16="http://schemas.microsoft.com/office/drawing/2014/main" id="{4EC1EEA8-1043-4826-89F6-B9166F953AF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51009" y="1621584"/>
            <a:ext cx="6641982" cy="4116616"/>
          </a:xfrm>
          <a:prstGeom prst="rect">
            <a:avLst/>
          </a:prstGeom>
        </p:spPr>
      </p:pic>
      <p:sp>
        <p:nvSpPr>
          <p:cNvPr id="5" name="Content Placeholder 4">
            <a:extLst>
              <a:ext uri="{FF2B5EF4-FFF2-40B4-BE49-F238E27FC236}">
                <a16:creationId xmlns:a16="http://schemas.microsoft.com/office/drawing/2014/main" id="{25833A16-223F-4AFF-A8DE-EBF5731C836B}"/>
              </a:ext>
            </a:extLst>
          </p:cNvPr>
          <p:cNvSpPr>
            <a:spLocks noGrp="1"/>
          </p:cNvSpPr>
          <p:nvPr>
            <p:ph sz="quarter" idx="10"/>
          </p:nvPr>
        </p:nvSpPr>
        <p:spPr/>
        <p:txBody>
          <a:bodyPr/>
          <a:lstStyle/>
          <a:p>
            <a:r>
              <a:rPr lang="en-US" dirty="0">
                <a:hlinkClick r:id="rId3" action="ppaction://hlinksldjump"/>
              </a:rPr>
              <a:t>Access the text alternative for slide images.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p:txBody>
          <a:bodyPr wrap="square" numCol="1" anchorCtr="0" compatLnSpc="1">
            <a:prstTxWarp prst="textNoShape">
              <a:avLst/>
            </a:prstTxWarp>
            <a:normAutofit/>
          </a:bodyPr>
          <a:lstStyle/>
          <a:p>
            <a:pPr eaLnBrk="1" hangingPunct="1">
              <a:defRPr/>
            </a:pPr>
            <a:r>
              <a:rPr lang="en-US" altLang="en-US" noProof="0" dirty="0">
                <a:ea typeface="+mj-ea"/>
              </a:rPr>
              <a:t>Recording Labor Cost: Journal Entry</a:t>
            </a:r>
          </a:p>
        </p:txBody>
      </p:sp>
      <p:sp>
        <p:nvSpPr>
          <p:cNvPr id="21507" name="Rectangle 4"/>
          <p:cNvSpPr>
            <a:spLocks noGrp="1" noChangeArrowheads="1"/>
          </p:cNvSpPr>
          <p:nvPr>
            <p:ph idx="1"/>
          </p:nvPr>
        </p:nvSpPr>
        <p:spPr>
          <a:xfrm>
            <a:off x="822325" y="1447800"/>
            <a:ext cx="7543800" cy="2119412"/>
          </a:xfrm>
        </p:spPr>
        <p:txBody>
          <a:bodyPr/>
          <a:lstStyle/>
          <a:p>
            <a:pPr marL="0" eaLnBrk="1" hangingPunct="1">
              <a:buFont typeface="Times" charset="0"/>
              <a:buNone/>
            </a:pPr>
            <a:r>
              <a:rPr lang="en-US" sz="2800" noProof="0" dirty="0">
                <a:latin typeface="Calibri" charset="0"/>
              </a:rPr>
              <a:t>In April, the employee </a:t>
            </a:r>
            <a:r>
              <a:rPr lang="en-US" sz="2800" i="1" noProof="0" dirty="0">
                <a:latin typeface="Calibri" charset="0"/>
              </a:rPr>
              <a:t>time tickets </a:t>
            </a:r>
            <a:r>
              <a:rPr lang="en-US" sz="2800" noProof="0" dirty="0">
                <a:latin typeface="Calibri" charset="0"/>
              </a:rPr>
              <a:t>(which provide hourly summaries of each employee’s activities throughout the day) included $60,000 recorded for direct labor and $15,000 for indirect labor. The following entry summarizes these costs: </a:t>
            </a:r>
            <a:endParaRPr lang="en-US" sz="2800" noProof="0" dirty="0">
              <a:latin typeface="Calibri" charset="0"/>
              <a:cs typeface="Arial" charset="0"/>
            </a:endParaRPr>
          </a:p>
        </p:txBody>
      </p:sp>
      <p:sp>
        <p:nvSpPr>
          <p:cNvPr id="8" name="Content Placeholder 4">
            <a:extLst>
              <a:ext uri="{FF2B5EF4-FFF2-40B4-BE49-F238E27FC236}">
                <a16:creationId xmlns:a16="http://schemas.microsoft.com/office/drawing/2014/main" id="{D23470F7-2F58-43A6-988A-8D4FC2B7F26A}"/>
              </a:ext>
            </a:extLst>
          </p:cNvPr>
          <p:cNvSpPr>
            <a:spLocks noGrp="1"/>
          </p:cNvSpPr>
          <p:nvPr>
            <p:ph idx="10"/>
          </p:nvPr>
        </p:nvSpPr>
        <p:spPr>
          <a:xfrm>
            <a:off x="822325" y="3756835"/>
            <a:ext cx="7254875" cy="396942"/>
          </a:xfrm>
        </p:spPr>
        <p:txBody>
          <a:bodyPr/>
          <a:lstStyle/>
          <a:p>
            <a:pPr algn="ctr"/>
            <a:r>
              <a:rPr lang="en-US" sz="2400" noProof="0" dirty="0"/>
              <a:t>(3)</a:t>
            </a:r>
          </a:p>
        </p:txBody>
      </p:sp>
      <p:graphicFrame>
        <p:nvGraphicFramePr>
          <p:cNvPr id="9" name="Table 7">
            <a:extLst>
              <a:ext uri="{FF2B5EF4-FFF2-40B4-BE49-F238E27FC236}">
                <a16:creationId xmlns:a16="http://schemas.microsoft.com/office/drawing/2014/main" id="{EB712A45-DEF3-45E3-A465-9E06529F6D28}"/>
              </a:ext>
            </a:extLst>
          </p:cNvPr>
          <p:cNvGraphicFramePr>
            <a:graphicFrameLocks noGrp="1"/>
          </p:cNvGraphicFramePr>
          <p:nvPr>
            <p:extLst>
              <p:ext uri="{D42A27DB-BD31-4B8C-83A1-F6EECF244321}">
                <p14:modId xmlns:p14="http://schemas.microsoft.com/office/powerpoint/2010/main" val="103488501"/>
              </p:ext>
            </p:extLst>
          </p:nvPr>
        </p:nvGraphicFramePr>
        <p:xfrm>
          <a:off x="836502" y="4343400"/>
          <a:ext cx="7164498" cy="1371600"/>
        </p:xfrm>
        <a:graphic>
          <a:graphicData uri="http://schemas.openxmlformats.org/drawingml/2006/table">
            <a:tbl>
              <a:tblPr firstRow="1" bandRow="1">
                <a:tableStyleId>{5C22544A-7EE6-4342-B048-85BDC9FD1C3A}</a:tableStyleId>
              </a:tblPr>
              <a:tblGrid>
                <a:gridCol w="4326248">
                  <a:extLst>
                    <a:ext uri="{9D8B030D-6E8A-4147-A177-3AD203B41FA5}">
                      <a16:colId xmlns:a16="http://schemas.microsoft.com/office/drawing/2014/main" val="2556298047"/>
                    </a:ext>
                  </a:extLst>
                </a:gridCol>
                <a:gridCol w="1345832">
                  <a:extLst>
                    <a:ext uri="{9D8B030D-6E8A-4147-A177-3AD203B41FA5}">
                      <a16:colId xmlns:a16="http://schemas.microsoft.com/office/drawing/2014/main" val="2681274286"/>
                    </a:ext>
                  </a:extLst>
                </a:gridCol>
                <a:gridCol w="1492418">
                  <a:extLst>
                    <a:ext uri="{9D8B030D-6E8A-4147-A177-3AD203B41FA5}">
                      <a16:colId xmlns:a16="http://schemas.microsoft.com/office/drawing/2014/main" val="3077158678"/>
                    </a:ext>
                  </a:extLst>
                </a:gridCol>
              </a:tblGrid>
              <a:tr h="354898">
                <a:tc>
                  <a:txBody>
                    <a:bodyPr/>
                    <a:lstStyle/>
                    <a:p>
                      <a:r>
                        <a:rPr lang="en-IN" sz="2400" b="0" dirty="0">
                          <a:solidFill>
                            <a:schemeClr val="tx1"/>
                          </a:solidFill>
                        </a:rPr>
                        <a:t>Work in Process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IN" sz="2400" b="0" dirty="0">
                          <a:solidFill>
                            <a:schemeClr val="tx1"/>
                          </a:solidFill>
                        </a:rPr>
                        <a:t>60,000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IN"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340353"/>
                  </a:ext>
                </a:extLst>
              </a:tr>
              <a:tr h="370840">
                <a:tc>
                  <a:txBody>
                    <a:bodyPr/>
                    <a:lstStyle/>
                    <a:p>
                      <a:pPr marL="0" indent="0"/>
                      <a:r>
                        <a:rPr lang="en-IN" sz="2400" b="0" dirty="0">
                          <a:solidFill>
                            <a:schemeClr val="tx1"/>
                          </a:solidFill>
                        </a:rPr>
                        <a:t>Manufacturing Overhead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IN" sz="2400" b="0" dirty="0">
                          <a:solidFill>
                            <a:schemeClr val="tx1"/>
                          </a:solidFill>
                        </a:rPr>
                        <a:t>15,000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IN"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002433"/>
                  </a:ext>
                </a:extLst>
              </a:tr>
              <a:tr h="370840">
                <a:tc>
                  <a:txBody>
                    <a:bodyPr/>
                    <a:lstStyle/>
                    <a:p>
                      <a:pPr marL="0" indent="265113"/>
                      <a:r>
                        <a:rPr lang="en-IN" sz="2400" b="0" dirty="0">
                          <a:solidFill>
                            <a:schemeClr val="tx1"/>
                          </a:solidFill>
                        </a:rPr>
                        <a:t>Salaries and Wages Payable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IN"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IN" sz="2400" b="0" dirty="0">
                          <a:solidFill>
                            <a:schemeClr val="tx1"/>
                          </a:solidFill>
                        </a:rPr>
                        <a:t>75,000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617489"/>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noAutofit/>
          </a:bodyPr>
          <a:lstStyle/>
          <a:p>
            <a:pPr>
              <a:defRPr/>
            </a:pPr>
            <a:r>
              <a:rPr lang="en-US" altLang="en-US" sz="3600" noProof="0" dirty="0">
                <a:solidFill>
                  <a:srgbClr val="000000"/>
                </a:solidFill>
                <a:ea typeface="+mj-ea"/>
              </a:rPr>
              <a:t>Recording Actual Manufacturing Overhead Costs: T-Account</a:t>
            </a:r>
            <a:r>
              <a:rPr lang="en-US" altLang="en-US" sz="3600" b="1" noProof="0" dirty="0">
                <a:solidFill>
                  <a:srgbClr val="000000"/>
                </a:solidFill>
                <a:ea typeface="+mj-ea"/>
              </a:rPr>
              <a:t> </a:t>
            </a:r>
            <a:endParaRPr lang="en-US" altLang="en-US" sz="3600" noProof="0" dirty="0">
              <a:solidFill>
                <a:srgbClr val="000000"/>
              </a:solidFill>
              <a:ea typeface="+mj-ea"/>
            </a:endParaRPr>
          </a:p>
        </p:txBody>
      </p:sp>
      <p:pic>
        <p:nvPicPr>
          <p:cNvPr id="6" name="Picture 5" descr="Three T accounts illustrate the recording of actual manufacturing overhead costs. ">
            <a:extLst>
              <a:ext uri="{FF2B5EF4-FFF2-40B4-BE49-F238E27FC236}">
                <a16:creationId xmlns:a16="http://schemas.microsoft.com/office/drawing/2014/main" id="{7E79E5F8-9A56-4FCE-A176-19544586D17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84428" y="1476375"/>
            <a:ext cx="7175144" cy="4389430"/>
          </a:xfrm>
          <a:prstGeom prst="rect">
            <a:avLst/>
          </a:prstGeom>
        </p:spPr>
      </p:pic>
      <p:sp>
        <p:nvSpPr>
          <p:cNvPr id="5" name="Content Placeholder 4">
            <a:extLst>
              <a:ext uri="{FF2B5EF4-FFF2-40B4-BE49-F238E27FC236}">
                <a16:creationId xmlns:a16="http://schemas.microsoft.com/office/drawing/2014/main" id="{AEB6DC23-A714-466F-A105-2BABB538AC6A}"/>
              </a:ext>
            </a:extLst>
          </p:cNvPr>
          <p:cNvSpPr>
            <a:spLocks noGrp="1"/>
          </p:cNvSpPr>
          <p:nvPr>
            <p:ph sz="quarter" idx="10"/>
          </p:nvPr>
        </p:nvSpPr>
        <p:spPr/>
        <p:txBody>
          <a:bodyPr/>
          <a:lstStyle/>
          <a:p>
            <a:r>
              <a:rPr lang="en-US" dirty="0">
                <a:hlinkClick r:id="rId3" action="ppaction://hlinksldjump"/>
              </a:rPr>
              <a:t>Access the text alternative for slide images.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noProof="0" dirty="0">
                <a:solidFill>
                  <a:srgbClr val="000000"/>
                </a:solidFill>
                <a:ea typeface="+mj-ea"/>
              </a:rPr>
              <a:t>Recording Actual Manufacturing Overhead Costs: Journal Entry</a:t>
            </a:r>
          </a:p>
        </p:txBody>
      </p:sp>
      <p:sp>
        <p:nvSpPr>
          <p:cNvPr id="10" name="Content Placeholder 9">
            <a:extLst>
              <a:ext uri="{FF2B5EF4-FFF2-40B4-BE49-F238E27FC236}">
                <a16:creationId xmlns:a16="http://schemas.microsoft.com/office/drawing/2014/main" id="{6F284780-C95C-4840-BF7E-178A278C55A8}"/>
              </a:ext>
            </a:extLst>
          </p:cNvPr>
          <p:cNvSpPr>
            <a:spLocks noGrp="1"/>
          </p:cNvSpPr>
          <p:nvPr>
            <p:ph idx="1"/>
          </p:nvPr>
        </p:nvSpPr>
        <p:spPr>
          <a:xfrm>
            <a:off x="822325" y="1447800"/>
            <a:ext cx="7543800" cy="2362200"/>
          </a:xfrm>
        </p:spPr>
        <p:txBody>
          <a:bodyPr/>
          <a:lstStyle/>
          <a:p>
            <a:pPr eaLnBrk="1" hangingPunct="1">
              <a:defRPr/>
            </a:pPr>
            <a:r>
              <a:rPr lang="en-US" sz="2400" noProof="0" dirty="0">
                <a:solidFill>
                  <a:srgbClr val="000000"/>
                </a:solidFill>
              </a:rPr>
              <a:t>Assume that Ruger Corporation incurred the following general factory costs during April:</a:t>
            </a:r>
          </a:p>
          <a:p>
            <a:pPr marL="403200" indent="-403200" eaLnBrk="1" hangingPunct="1">
              <a:lnSpc>
                <a:spcPct val="100000"/>
              </a:lnSpc>
              <a:spcBef>
                <a:spcPts val="1000"/>
              </a:spcBef>
              <a:spcAft>
                <a:spcPts val="0"/>
              </a:spcAft>
              <a:buClrTx/>
              <a:buFont typeface="+mj-lt"/>
              <a:buAutoNum type="arabicPeriod"/>
              <a:defRPr/>
            </a:pPr>
            <a:r>
              <a:rPr lang="en-US" sz="2400" noProof="0" dirty="0">
                <a:solidFill>
                  <a:srgbClr val="000000"/>
                </a:solidFill>
                <a:ea typeface="ＭＳ Ｐゴシック" charset="-128"/>
                <a:cs typeface="Arial" charset="0"/>
              </a:rPr>
              <a:t>Utilities (heat, water, and power), $21,000.</a:t>
            </a:r>
          </a:p>
          <a:p>
            <a:pPr marL="403200" indent="-403200" eaLnBrk="1" hangingPunct="1">
              <a:lnSpc>
                <a:spcPct val="100000"/>
              </a:lnSpc>
              <a:spcBef>
                <a:spcPts val="1000"/>
              </a:spcBef>
              <a:spcAft>
                <a:spcPts val="0"/>
              </a:spcAft>
              <a:buClrTx/>
              <a:buFont typeface="+mj-lt"/>
              <a:buAutoNum type="arabicPeriod"/>
              <a:defRPr/>
            </a:pPr>
            <a:r>
              <a:rPr lang="en-US" sz="2400" noProof="0" dirty="0">
                <a:solidFill>
                  <a:srgbClr val="000000"/>
                </a:solidFill>
                <a:ea typeface="ＭＳ Ｐゴシック" charset="-128"/>
                <a:cs typeface="Arial" charset="0"/>
              </a:rPr>
              <a:t>Rent on factory equipment, $16,000.</a:t>
            </a:r>
          </a:p>
          <a:p>
            <a:pPr marL="403200" indent="-403200" eaLnBrk="1" hangingPunct="1">
              <a:lnSpc>
                <a:spcPct val="100000"/>
              </a:lnSpc>
              <a:spcBef>
                <a:spcPts val="1000"/>
              </a:spcBef>
              <a:spcAft>
                <a:spcPts val="0"/>
              </a:spcAft>
              <a:buClrTx/>
              <a:buFont typeface="+mj-lt"/>
              <a:buAutoNum type="arabicPeriod"/>
              <a:defRPr/>
            </a:pPr>
            <a:r>
              <a:rPr lang="en-US" sz="2400" noProof="0" dirty="0">
                <a:solidFill>
                  <a:srgbClr val="000000"/>
                </a:solidFill>
                <a:ea typeface="ＭＳ Ｐゴシック" charset="-128"/>
                <a:cs typeface="Arial" charset="0"/>
              </a:rPr>
              <a:t>Miscellaneous factory overhead costs, $3,000.</a:t>
            </a:r>
          </a:p>
        </p:txBody>
      </p:sp>
      <p:sp>
        <p:nvSpPr>
          <p:cNvPr id="15" name="Content Placeholder 4">
            <a:extLst>
              <a:ext uri="{FF2B5EF4-FFF2-40B4-BE49-F238E27FC236}">
                <a16:creationId xmlns:a16="http://schemas.microsoft.com/office/drawing/2014/main" id="{7F16870B-586A-479F-9672-9CA7A7E27735}"/>
              </a:ext>
            </a:extLst>
          </p:cNvPr>
          <p:cNvSpPr>
            <a:spLocks noGrp="1"/>
          </p:cNvSpPr>
          <p:nvPr>
            <p:ph idx="10"/>
          </p:nvPr>
        </p:nvSpPr>
        <p:spPr>
          <a:xfrm>
            <a:off x="822325" y="3873798"/>
            <a:ext cx="6264276" cy="457200"/>
          </a:xfrm>
        </p:spPr>
        <p:txBody>
          <a:bodyPr/>
          <a:lstStyle/>
          <a:p>
            <a:pPr algn="ctr"/>
            <a:r>
              <a:rPr lang="en-US" sz="2400" noProof="0" dirty="0"/>
              <a:t>(4)</a:t>
            </a:r>
          </a:p>
        </p:txBody>
      </p:sp>
      <p:graphicFrame>
        <p:nvGraphicFramePr>
          <p:cNvPr id="16" name="Table 7">
            <a:extLst>
              <a:ext uri="{FF2B5EF4-FFF2-40B4-BE49-F238E27FC236}">
                <a16:creationId xmlns:a16="http://schemas.microsoft.com/office/drawing/2014/main" id="{58A86470-96CB-4F93-A60F-C4214F98BBBD}"/>
              </a:ext>
            </a:extLst>
          </p:cNvPr>
          <p:cNvGraphicFramePr>
            <a:graphicFrameLocks noGrp="1"/>
          </p:cNvGraphicFramePr>
          <p:nvPr>
            <p:extLst>
              <p:ext uri="{D42A27DB-BD31-4B8C-83A1-F6EECF244321}">
                <p14:modId xmlns:p14="http://schemas.microsoft.com/office/powerpoint/2010/main" val="497342244"/>
              </p:ext>
            </p:extLst>
          </p:nvPr>
        </p:nvGraphicFramePr>
        <p:xfrm>
          <a:off x="832958" y="4572000"/>
          <a:ext cx="6253642" cy="914400"/>
        </p:xfrm>
        <a:graphic>
          <a:graphicData uri="http://schemas.openxmlformats.org/drawingml/2006/table">
            <a:tbl>
              <a:tblPr firstRow="1" bandRow="1">
                <a:tableStyleId>{5C22544A-7EE6-4342-B048-85BDC9FD1C3A}</a:tableStyleId>
              </a:tblPr>
              <a:tblGrid>
                <a:gridCol w="3776232">
                  <a:extLst>
                    <a:ext uri="{9D8B030D-6E8A-4147-A177-3AD203B41FA5}">
                      <a16:colId xmlns:a16="http://schemas.microsoft.com/office/drawing/2014/main" val="2556298047"/>
                    </a:ext>
                  </a:extLst>
                </a:gridCol>
                <a:gridCol w="1174730">
                  <a:extLst>
                    <a:ext uri="{9D8B030D-6E8A-4147-A177-3AD203B41FA5}">
                      <a16:colId xmlns:a16="http://schemas.microsoft.com/office/drawing/2014/main" val="2681274286"/>
                    </a:ext>
                  </a:extLst>
                </a:gridCol>
                <a:gridCol w="1302680">
                  <a:extLst>
                    <a:ext uri="{9D8B030D-6E8A-4147-A177-3AD203B41FA5}">
                      <a16:colId xmlns:a16="http://schemas.microsoft.com/office/drawing/2014/main" val="3077158678"/>
                    </a:ext>
                  </a:extLst>
                </a:gridCol>
              </a:tblGrid>
              <a:tr h="354898">
                <a:tc>
                  <a:txBody>
                    <a:bodyPr/>
                    <a:lstStyle/>
                    <a:p>
                      <a:pPr marL="0" indent="0"/>
                      <a:r>
                        <a:rPr lang="en-IN" sz="2400" b="0" dirty="0">
                          <a:solidFill>
                            <a:schemeClr val="tx1"/>
                          </a:solidFill>
                        </a:rPr>
                        <a:t>Manufacturing Overhead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IN" sz="2400" b="0" dirty="0">
                          <a:solidFill>
                            <a:schemeClr val="tx1"/>
                          </a:solidFill>
                        </a:rPr>
                        <a:t>40,000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IN"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340353"/>
                  </a:ext>
                </a:extLst>
              </a:tr>
              <a:tr h="370840">
                <a:tc>
                  <a:txBody>
                    <a:bodyPr/>
                    <a:lstStyle/>
                    <a:p>
                      <a:pPr marL="0" indent="265113"/>
                      <a:r>
                        <a:rPr lang="en-IN" sz="2400" b="0" dirty="0">
                          <a:solidFill>
                            <a:schemeClr val="tx1"/>
                          </a:solidFill>
                        </a:rPr>
                        <a:t>Accounts Payable*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IN"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IN" sz="2400" b="0" dirty="0">
                          <a:solidFill>
                            <a:schemeClr val="tx1"/>
                          </a:solidFill>
                        </a:rPr>
                        <a:t>40,000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002433"/>
                  </a:ext>
                </a:extLst>
              </a:tr>
            </a:tbl>
          </a:graphicData>
        </a:graphic>
      </p:graphicFrame>
      <p:sp>
        <p:nvSpPr>
          <p:cNvPr id="18" name="Content Placeholder 17">
            <a:extLst>
              <a:ext uri="{FF2B5EF4-FFF2-40B4-BE49-F238E27FC236}">
                <a16:creationId xmlns:a16="http://schemas.microsoft.com/office/drawing/2014/main" id="{00CFE60F-54BB-4295-ACBC-DC58774E9148}"/>
              </a:ext>
            </a:extLst>
          </p:cNvPr>
          <p:cNvSpPr>
            <a:spLocks noGrp="1"/>
          </p:cNvSpPr>
          <p:nvPr>
            <p:ph sz="quarter" idx="11"/>
          </p:nvPr>
        </p:nvSpPr>
        <p:spPr>
          <a:xfrm>
            <a:off x="822325" y="5770532"/>
            <a:ext cx="7178675" cy="457200"/>
          </a:xfrm>
        </p:spPr>
        <p:txBody>
          <a:bodyPr/>
          <a:lstStyle/>
          <a:p>
            <a:pPr algn="l"/>
            <a:r>
              <a:rPr lang="en-US" sz="2400" noProof="0" dirty="0"/>
              <a:t>*Accounts such as Cash may also be credited.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p:nvPr>
        </p:nvSpPr>
        <p:spPr/>
        <p:txBody>
          <a:bodyPr wrap="square" numCol="1" anchorCtr="0" compatLnSpc="1">
            <a:prstTxWarp prst="textNoShape">
              <a:avLst/>
            </a:prstTxWarp>
            <a:noAutofit/>
          </a:bodyPr>
          <a:lstStyle/>
          <a:p>
            <a:pPr eaLnBrk="1" hangingPunct="1">
              <a:defRPr/>
            </a:pPr>
            <a:r>
              <a:rPr lang="en-US" altLang="en-US" sz="3600" noProof="0" dirty="0">
                <a:ea typeface="+mj-ea"/>
              </a:rPr>
              <a:t>Applying Manufacturing Overhead Costs to Work in</a:t>
            </a:r>
            <a:r>
              <a:rPr lang="en-US" altLang="en-US" sz="3600" b="1" noProof="0" dirty="0">
                <a:ea typeface="+mj-ea"/>
              </a:rPr>
              <a:t> </a:t>
            </a:r>
            <a:r>
              <a:rPr lang="en-US" altLang="en-US" sz="3600" noProof="0" dirty="0">
                <a:ea typeface="+mj-ea"/>
              </a:rPr>
              <a:t>Process: T-Account</a:t>
            </a:r>
            <a:endParaRPr lang="en-US" altLang="en-US" sz="3600" noProof="0" dirty="0">
              <a:ea typeface="MS PGothic" pitchFamily="34" charset="-128"/>
            </a:endParaRPr>
          </a:p>
        </p:txBody>
      </p:sp>
      <p:pic>
        <p:nvPicPr>
          <p:cNvPr id="6" name="Picture 5" descr="Same diagram with the three T-accounts only this time in the right column of Manufacturing Overhead is the entry &quot;Overhead Applied to Work in Process.&quot;  Overhead Applied also appears in the left column of the WIP T-account.">
            <a:extLst>
              <a:ext uri="{FF2B5EF4-FFF2-40B4-BE49-F238E27FC236}">
                <a16:creationId xmlns:a16="http://schemas.microsoft.com/office/drawing/2014/main" id="{FCBCDEE4-4446-4C4F-8232-33CFE7D0140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39391" y="1616921"/>
            <a:ext cx="6798339" cy="4125151"/>
          </a:xfrm>
          <a:prstGeom prst="rect">
            <a:avLst/>
          </a:prstGeom>
        </p:spPr>
      </p:pic>
      <p:sp>
        <p:nvSpPr>
          <p:cNvPr id="3" name="Content Placeholder 2">
            <a:extLst>
              <a:ext uri="{FF2B5EF4-FFF2-40B4-BE49-F238E27FC236}">
                <a16:creationId xmlns:a16="http://schemas.microsoft.com/office/drawing/2014/main" id="{C91FC91F-74F0-44F0-91DB-E8382D320472}"/>
              </a:ext>
            </a:extLst>
          </p:cNvPr>
          <p:cNvSpPr>
            <a:spLocks noGrp="1"/>
          </p:cNvSpPr>
          <p:nvPr>
            <p:ph idx="1"/>
          </p:nvPr>
        </p:nvSpPr>
        <p:spPr>
          <a:xfrm>
            <a:off x="5410200" y="4503237"/>
            <a:ext cx="2590800" cy="1220762"/>
          </a:xfrm>
          <a:ln>
            <a:solidFill>
              <a:schemeClr val="tx1"/>
            </a:solidFill>
          </a:ln>
        </p:spPr>
        <p:txBody>
          <a:bodyPr/>
          <a:lstStyle/>
          <a:p>
            <a:pPr marL="85725"/>
            <a:r>
              <a:rPr lang="en-US" sz="1800" b="1" noProof="0" dirty="0">
                <a:ea typeface="ＭＳ Ｐゴシック" pitchFamily="34" charset="-128"/>
              </a:rPr>
              <a:t>If actual and applied manufacturing overhead are not equal, a year-end adjustment is required.</a:t>
            </a:r>
          </a:p>
        </p:txBody>
      </p:sp>
      <p:sp>
        <p:nvSpPr>
          <p:cNvPr id="5" name="Content Placeholder 4">
            <a:extLst>
              <a:ext uri="{FF2B5EF4-FFF2-40B4-BE49-F238E27FC236}">
                <a16:creationId xmlns:a16="http://schemas.microsoft.com/office/drawing/2014/main" id="{DB153167-4467-41E4-BA50-9E3D1DA26694}"/>
              </a:ext>
            </a:extLst>
          </p:cNvPr>
          <p:cNvSpPr>
            <a:spLocks noGrp="1"/>
          </p:cNvSpPr>
          <p:nvPr>
            <p:ph sz="quarter" idx="10"/>
          </p:nvPr>
        </p:nvSpPr>
        <p:spPr/>
        <p:txBody>
          <a:bodyPr/>
          <a:lstStyle/>
          <a:p>
            <a:r>
              <a:rPr lang="en-US" dirty="0">
                <a:hlinkClick r:id="rId4" action="ppaction://hlinksldjump"/>
              </a:rPr>
              <a:t>Access the text alternative for slide images.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noProof="0" dirty="0">
                <a:solidFill>
                  <a:srgbClr val="000000"/>
                </a:solidFill>
                <a:ea typeface="+mj-ea"/>
              </a:rPr>
              <a:t>Applying Manufacturing Overhead Costs to Work in</a:t>
            </a:r>
            <a:r>
              <a:rPr lang="en-US" b="1" noProof="0" dirty="0">
                <a:solidFill>
                  <a:srgbClr val="000000"/>
                </a:solidFill>
                <a:ea typeface="+mj-ea"/>
              </a:rPr>
              <a:t> </a:t>
            </a:r>
            <a:r>
              <a:rPr lang="en-US" noProof="0" dirty="0">
                <a:solidFill>
                  <a:srgbClr val="000000"/>
                </a:solidFill>
                <a:ea typeface="+mj-ea"/>
              </a:rPr>
              <a:t>Process: Journal Entry</a:t>
            </a:r>
          </a:p>
        </p:txBody>
      </p:sp>
      <p:sp>
        <p:nvSpPr>
          <p:cNvPr id="3" name="Content Placeholder 2">
            <a:extLst>
              <a:ext uri="{FF2B5EF4-FFF2-40B4-BE49-F238E27FC236}">
                <a16:creationId xmlns:a16="http://schemas.microsoft.com/office/drawing/2014/main" id="{AD280074-6868-4FDB-A6FD-F6B6B6929148}"/>
              </a:ext>
            </a:extLst>
          </p:cNvPr>
          <p:cNvSpPr>
            <a:spLocks noGrp="1"/>
          </p:cNvSpPr>
          <p:nvPr>
            <p:ph idx="1"/>
          </p:nvPr>
        </p:nvSpPr>
        <p:spPr>
          <a:xfrm>
            <a:off x="822325" y="1447800"/>
            <a:ext cx="7543800" cy="3048000"/>
          </a:xfrm>
        </p:spPr>
        <p:txBody>
          <a:bodyPr/>
          <a:lstStyle/>
          <a:p>
            <a:r>
              <a:rPr lang="en-US" sz="2400" noProof="0" dirty="0">
                <a:solidFill>
                  <a:srgbClr val="000000"/>
                </a:solidFill>
                <a:latin typeface="Calibri" charset="0"/>
              </a:rPr>
              <a:t>Assume that Ruger Corporation’s predetermined overhead rate is $6 per machine-hour. Also assume that during April, 10,000 machine-hours were worked on Job A and 5,000 machine-hours were worked on Job B (a total of 15,000 machine-hours). Thus, $90,000 in overhead cost ($6 per machine-hour×15,000 machine-hours = $90,000) would be applied to Work in Process. The following entry records the application of manufacturing </a:t>
            </a:r>
            <a:r>
              <a:rPr lang="en-US" sz="2400" dirty="0">
                <a:solidFill>
                  <a:srgbClr val="000000"/>
                </a:solidFill>
                <a:latin typeface="Calibri" charset="0"/>
              </a:rPr>
              <a:t>o</a:t>
            </a:r>
            <a:r>
              <a:rPr lang="en-US" sz="2400" noProof="0" dirty="0" err="1">
                <a:solidFill>
                  <a:srgbClr val="000000"/>
                </a:solidFill>
                <a:latin typeface="Calibri" charset="0"/>
              </a:rPr>
              <a:t>verhead</a:t>
            </a:r>
            <a:r>
              <a:rPr lang="en-US" sz="2400" noProof="0" dirty="0">
                <a:solidFill>
                  <a:srgbClr val="000000"/>
                </a:solidFill>
                <a:latin typeface="Calibri" charset="0"/>
              </a:rPr>
              <a:t> to Work in Process:</a:t>
            </a:r>
            <a:endParaRPr lang="en-US" sz="2400" noProof="0" dirty="0"/>
          </a:p>
        </p:txBody>
      </p:sp>
      <p:sp>
        <p:nvSpPr>
          <p:cNvPr id="5" name="Content Placeholder 4">
            <a:extLst>
              <a:ext uri="{FF2B5EF4-FFF2-40B4-BE49-F238E27FC236}">
                <a16:creationId xmlns:a16="http://schemas.microsoft.com/office/drawing/2014/main" id="{DBA60B31-B39E-4644-B01C-EBFBF933162C}"/>
              </a:ext>
            </a:extLst>
          </p:cNvPr>
          <p:cNvSpPr>
            <a:spLocks noGrp="1"/>
          </p:cNvSpPr>
          <p:nvPr>
            <p:ph idx="10"/>
          </p:nvPr>
        </p:nvSpPr>
        <p:spPr>
          <a:xfrm>
            <a:off x="822325" y="4648200"/>
            <a:ext cx="6645275" cy="396942"/>
          </a:xfrm>
        </p:spPr>
        <p:txBody>
          <a:bodyPr/>
          <a:lstStyle/>
          <a:p>
            <a:pPr algn="ctr"/>
            <a:r>
              <a:rPr lang="en-US" sz="2400" noProof="0" dirty="0"/>
              <a:t>(5)</a:t>
            </a:r>
          </a:p>
        </p:txBody>
      </p:sp>
      <p:graphicFrame>
        <p:nvGraphicFramePr>
          <p:cNvPr id="7" name="Table 7">
            <a:extLst>
              <a:ext uri="{FF2B5EF4-FFF2-40B4-BE49-F238E27FC236}">
                <a16:creationId xmlns:a16="http://schemas.microsoft.com/office/drawing/2014/main" id="{99CC418B-1FC7-4E45-AFD6-ECA4EF7638F1}"/>
              </a:ext>
            </a:extLst>
          </p:cNvPr>
          <p:cNvGraphicFramePr>
            <a:graphicFrameLocks noGrp="1"/>
          </p:cNvGraphicFramePr>
          <p:nvPr>
            <p:extLst>
              <p:ext uri="{D42A27DB-BD31-4B8C-83A1-F6EECF244321}">
                <p14:modId xmlns:p14="http://schemas.microsoft.com/office/powerpoint/2010/main" val="2590400046"/>
              </p:ext>
            </p:extLst>
          </p:nvPr>
        </p:nvGraphicFramePr>
        <p:xfrm>
          <a:off x="832958" y="5260271"/>
          <a:ext cx="6634642" cy="914400"/>
        </p:xfrm>
        <a:graphic>
          <a:graphicData uri="http://schemas.openxmlformats.org/drawingml/2006/table">
            <a:tbl>
              <a:tblPr firstRow="1" bandRow="1">
                <a:tableStyleId>{5C22544A-7EE6-4342-B048-85BDC9FD1C3A}</a:tableStyleId>
              </a:tblPr>
              <a:tblGrid>
                <a:gridCol w="4006297">
                  <a:extLst>
                    <a:ext uri="{9D8B030D-6E8A-4147-A177-3AD203B41FA5}">
                      <a16:colId xmlns:a16="http://schemas.microsoft.com/office/drawing/2014/main" val="2556298047"/>
                    </a:ext>
                  </a:extLst>
                </a:gridCol>
                <a:gridCol w="1246300">
                  <a:extLst>
                    <a:ext uri="{9D8B030D-6E8A-4147-A177-3AD203B41FA5}">
                      <a16:colId xmlns:a16="http://schemas.microsoft.com/office/drawing/2014/main" val="2681274286"/>
                    </a:ext>
                  </a:extLst>
                </a:gridCol>
                <a:gridCol w="1382045">
                  <a:extLst>
                    <a:ext uri="{9D8B030D-6E8A-4147-A177-3AD203B41FA5}">
                      <a16:colId xmlns:a16="http://schemas.microsoft.com/office/drawing/2014/main" val="3077158678"/>
                    </a:ext>
                  </a:extLst>
                </a:gridCol>
              </a:tblGrid>
              <a:tr h="370138">
                <a:tc>
                  <a:txBody>
                    <a:bodyPr/>
                    <a:lstStyle/>
                    <a:p>
                      <a:r>
                        <a:rPr lang="en-IN" sz="2400" b="0" dirty="0">
                          <a:solidFill>
                            <a:schemeClr val="tx1"/>
                          </a:solidFill>
                        </a:rPr>
                        <a:t>Work in Process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IN" sz="2400" b="0" dirty="0">
                          <a:solidFill>
                            <a:schemeClr val="tx1"/>
                          </a:solidFill>
                        </a:rPr>
                        <a:t>90,000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IN"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340353"/>
                  </a:ext>
                </a:extLst>
              </a:tr>
              <a:tr h="370840">
                <a:tc>
                  <a:txBody>
                    <a:bodyPr/>
                    <a:lstStyle/>
                    <a:p>
                      <a:pPr marL="0" indent="265113"/>
                      <a:r>
                        <a:rPr lang="en-IN" sz="2400" b="0" dirty="0">
                          <a:solidFill>
                            <a:schemeClr val="tx1"/>
                          </a:solidFill>
                        </a:rPr>
                        <a:t>Manufacturing Overhead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IN"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IN" sz="2400" b="0" dirty="0">
                          <a:solidFill>
                            <a:schemeClr val="tx1"/>
                          </a:solidFill>
                        </a:rPr>
                        <a:t>90,000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00243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fontScale="90000"/>
          </a:bodyPr>
          <a:lstStyle/>
          <a:p>
            <a:pPr eaLnBrk="1" hangingPunct="1">
              <a:defRPr/>
            </a:pPr>
            <a:r>
              <a:rPr lang="en-US" noProof="0" dirty="0">
                <a:solidFill>
                  <a:schemeClr val="tx1"/>
                </a:solidFill>
                <a:ea typeface="ＭＳ Ｐゴシック" charset="-128"/>
              </a:rPr>
              <a:t>Accounting for Nonmanufacturing Costs</a:t>
            </a:r>
          </a:p>
        </p:txBody>
      </p:sp>
      <p:sp>
        <p:nvSpPr>
          <p:cNvPr id="2" name="Content Placeholder 1">
            <a:extLst>
              <a:ext uri="{FF2B5EF4-FFF2-40B4-BE49-F238E27FC236}">
                <a16:creationId xmlns:a16="http://schemas.microsoft.com/office/drawing/2014/main" id="{B90C019B-D357-48D4-AFA1-359F83BF36A0}"/>
              </a:ext>
            </a:extLst>
          </p:cNvPr>
          <p:cNvSpPr>
            <a:spLocks noGrp="1"/>
          </p:cNvSpPr>
          <p:nvPr>
            <p:ph idx="1"/>
          </p:nvPr>
        </p:nvSpPr>
        <p:spPr>
          <a:xfrm>
            <a:off x="822325" y="1447800"/>
            <a:ext cx="7543800" cy="1295400"/>
          </a:xfrm>
        </p:spPr>
        <p:txBody>
          <a:bodyPr/>
          <a:lstStyle/>
          <a:p>
            <a:r>
              <a:rPr lang="en-US" sz="2800" noProof="0" dirty="0"/>
              <a:t>Nonmanufacturing costs are not assigned to individual jobs; rather they are expensed in the period incurred.</a:t>
            </a:r>
          </a:p>
        </p:txBody>
      </p:sp>
      <p:sp>
        <p:nvSpPr>
          <p:cNvPr id="3" name="Content Placeholder 2">
            <a:extLst>
              <a:ext uri="{FF2B5EF4-FFF2-40B4-BE49-F238E27FC236}">
                <a16:creationId xmlns:a16="http://schemas.microsoft.com/office/drawing/2014/main" id="{57511F5F-2776-47EB-BA7F-EA97A967B4E3}"/>
              </a:ext>
            </a:extLst>
          </p:cNvPr>
          <p:cNvSpPr>
            <a:spLocks noGrp="1"/>
          </p:cNvSpPr>
          <p:nvPr>
            <p:ph idx="10"/>
          </p:nvPr>
        </p:nvSpPr>
        <p:spPr>
          <a:xfrm>
            <a:off x="811212" y="3018390"/>
            <a:ext cx="7521575" cy="3001409"/>
          </a:xfrm>
          <a:ln>
            <a:solidFill>
              <a:schemeClr val="tx1"/>
            </a:solidFill>
          </a:ln>
        </p:spPr>
        <p:txBody>
          <a:bodyPr/>
          <a:lstStyle/>
          <a:p>
            <a:pPr indent="85725" eaLnBrk="1" hangingPunct="1"/>
            <a:r>
              <a:rPr lang="en-US" sz="2800" noProof="0" dirty="0">
                <a:solidFill>
                  <a:srgbClr val="000000"/>
                </a:solidFill>
                <a:latin typeface="Calibri" charset="0"/>
              </a:rPr>
              <a:t>Examples:</a:t>
            </a:r>
          </a:p>
          <a:p>
            <a:pPr marL="447675" indent="-361950" eaLnBrk="1" hangingPunct="1">
              <a:spcBef>
                <a:spcPts val="1000"/>
              </a:spcBef>
              <a:spcAft>
                <a:spcPts val="0"/>
              </a:spcAft>
              <a:buClr>
                <a:schemeClr val="tx1"/>
              </a:buClr>
              <a:buFont typeface="+mj-lt"/>
              <a:buAutoNum type="arabicPeriod"/>
            </a:pPr>
            <a:r>
              <a:rPr lang="en-US" sz="2800" noProof="0" dirty="0">
                <a:solidFill>
                  <a:srgbClr val="000000"/>
                </a:solidFill>
                <a:latin typeface="Calibri" charset="0"/>
              </a:rPr>
              <a:t>Salary expense of employees who work in a marketing, selling, or administrative capacity are expensed in the period incurred.</a:t>
            </a:r>
          </a:p>
          <a:p>
            <a:pPr marL="447675" indent="-361950" eaLnBrk="1" hangingPunct="1">
              <a:spcBef>
                <a:spcPts val="1000"/>
              </a:spcBef>
              <a:spcAft>
                <a:spcPts val="0"/>
              </a:spcAft>
              <a:buClr>
                <a:schemeClr val="tx1"/>
              </a:buClr>
              <a:buFont typeface="+mj-lt"/>
              <a:buAutoNum type="arabicPeriod"/>
            </a:pPr>
            <a:r>
              <a:rPr lang="en-US" sz="2800" noProof="0" dirty="0">
                <a:solidFill>
                  <a:srgbClr val="000000"/>
                </a:solidFill>
                <a:latin typeface="Calibri" charset="0"/>
              </a:rPr>
              <a:t>Advertising expenses are expensed in the period incurred.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title"/>
          </p:nvPr>
        </p:nvSpPr>
        <p:spPr/>
        <p:txBody>
          <a:bodyPr/>
          <a:lstStyle/>
          <a:p>
            <a:pPr eaLnBrk="1" hangingPunct="1">
              <a:defRPr/>
            </a:pPr>
            <a:r>
              <a:rPr lang="en-US" noProof="0" dirty="0">
                <a:ea typeface="ＭＳ Ｐゴシック" charset="-128"/>
              </a:rPr>
              <a:t>Nonmanufacturing Costs </a:t>
            </a:r>
            <a:r>
              <a:rPr lang="en-US" sz="1000" noProof="0" dirty="0">
                <a:ea typeface="ＭＳ Ｐゴシック" charset="-128"/>
              </a:rPr>
              <a:t>1</a:t>
            </a:r>
          </a:p>
        </p:txBody>
      </p:sp>
      <p:sp>
        <p:nvSpPr>
          <p:cNvPr id="6" name="Content Placeholder 5">
            <a:extLst>
              <a:ext uri="{FF2B5EF4-FFF2-40B4-BE49-F238E27FC236}">
                <a16:creationId xmlns:a16="http://schemas.microsoft.com/office/drawing/2014/main" id="{ECE8B7BE-41DF-4F2A-939A-CAE0D0E3644E}"/>
              </a:ext>
            </a:extLst>
          </p:cNvPr>
          <p:cNvSpPr>
            <a:spLocks noGrp="1"/>
          </p:cNvSpPr>
          <p:nvPr>
            <p:ph idx="1"/>
          </p:nvPr>
        </p:nvSpPr>
        <p:spPr>
          <a:xfrm>
            <a:off x="822324" y="1447800"/>
            <a:ext cx="8016875" cy="711017"/>
          </a:xfrm>
        </p:spPr>
        <p:txBody>
          <a:bodyPr/>
          <a:lstStyle/>
          <a:p>
            <a:r>
              <a:rPr lang="en-US" noProof="0" dirty="0">
                <a:cs typeface="Arial" charset="0"/>
              </a:rPr>
              <a:t>Ruger</a:t>
            </a:r>
            <a:r>
              <a:rPr lang="en-US" noProof="0" dirty="0"/>
              <a:t> Corporation incurred $30,000 in selling and administrative salary costs during April. The following entry summarizes the accrual of those salaries:</a:t>
            </a:r>
          </a:p>
        </p:txBody>
      </p:sp>
      <p:sp>
        <p:nvSpPr>
          <p:cNvPr id="7" name="Content Placeholder 6">
            <a:extLst>
              <a:ext uri="{FF2B5EF4-FFF2-40B4-BE49-F238E27FC236}">
                <a16:creationId xmlns:a16="http://schemas.microsoft.com/office/drawing/2014/main" id="{8EF04872-3E75-4789-BC27-53D417B9CA61}"/>
              </a:ext>
            </a:extLst>
          </p:cNvPr>
          <p:cNvSpPr>
            <a:spLocks noGrp="1"/>
          </p:cNvSpPr>
          <p:nvPr>
            <p:ph idx="10"/>
          </p:nvPr>
        </p:nvSpPr>
        <p:spPr>
          <a:xfrm>
            <a:off x="3505200" y="2326459"/>
            <a:ext cx="1143000" cy="466543"/>
          </a:xfrm>
        </p:spPr>
        <p:txBody>
          <a:bodyPr/>
          <a:lstStyle/>
          <a:p>
            <a:pPr algn="ctr"/>
            <a:r>
              <a:rPr lang="en-US" noProof="0" dirty="0"/>
              <a:t>(6)</a:t>
            </a:r>
          </a:p>
        </p:txBody>
      </p:sp>
      <p:graphicFrame>
        <p:nvGraphicFramePr>
          <p:cNvPr id="14" name="Table 7">
            <a:extLst>
              <a:ext uri="{FF2B5EF4-FFF2-40B4-BE49-F238E27FC236}">
                <a16:creationId xmlns:a16="http://schemas.microsoft.com/office/drawing/2014/main" id="{1E9E9303-A7C5-4D9D-A99B-6F0BF7DC5AF9}"/>
              </a:ext>
            </a:extLst>
          </p:cNvPr>
          <p:cNvGraphicFramePr>
            <a:graphicFrameLocks noGrp="1"/>
          </p:cNvGraphicFramePr>
          <p:nvPr>
            <p:extLst>
              <p:ext uri="{D42A27DB-BD31-4B8C-83A1-F6EECF244321}">
                <p14:modId xmlns:p14="http://schemas.microsoft.com/office/powerpoint/2010/main" val="92268346"/>
              </p:ext>
            </p:extLst>
          </p:nvPr>
        </p:nvGraphicFramePr>
        <p:xfrm>
          <a:off x="918017" y="2956266"/>
          <a:ext cx="6634642" cy="792480"/>
        </p:xfrm>
        <a:graphic>
          <a:graphicData uri="http://schemas.openxmlformats.org/drawingml/2006/table">
            <a:tbl>
              <a:tblPr firstRow="1" bandRow="1">
                <a:tableStyleId>{5C22544A-7EE6-4342-B048-85BDC9FD1C3A}</a:tableStyleId>
              </a:tblPr>
              <a:tblGrid>
                <a:gridCol w="4644583">
                  <a:extLst>
                    <a:ext uri="{9D8B030D-6E8A-4147-A177-3AD203B41FA5}">
                      <a16:colId xmlns:a16="http://schemas.microsoft.com/office/drawing/2014/main" val="2556298047"/>
                    </a:ext>
                  </a:extLst>
                </a:gridCol>
                <a:gridCol w="990600">
                  <a:extLst>
                    <a:ext uri="{9D8B030D-6E8A-4147-A177-3AD203B41FA5}">
                      <a16:colId xmlns:a16="http://schemas.microsoft.com/office/drawing/2014/main" val="2681274286"/>
                    </a:ext>
                  </a:extLst>
                </a:gridCol>
                <a:gridCol w="999459">
                  <a:extLst>
                    <a:ext uri="{9D8B030D-6E8A-4147-A177-3AD203B41FA5}">
                      <a16:colId xmlns:a16="http://schemas.microsoft.com/office/drawing/2014/main" val="3077158678"/>
                    </a:ext>
                  </a:extLst>
                </a:gridCol>
              </a:tblGrid>
              <a:tr h="332796">
                <a:tc>
                  <a:txBody>
                    <a:bodyPr/>
                    <a:lstStyle/>
                    <a:p>
                      <a:r>
                        <a:rPr lang="en-IN" sz="2000" b="0" dirty="0">
                          <a:solidFill>
                            <a:schemeClr val="tx1"/>
                          </a:solidFill>
                        </a:rPr>
                        <a:t>Salaries Expense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IN" sz="2000" b="0" dirty="0">
                          <a:solidFill>
                            <a:schemeClr val="tx1"/>
                          </a:solidFill>
                        </a:rPr>
                        <a:t>30,000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IN"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340353"/>
                  </a:ext>
                </a:extLst>
              </a:tr>
              <a:tr h="332796">
                <a:tc>
                  <a:txBody>
                    <a:bodyPr/>
                    <a:lstStyle/>
                    <a:p>
                      <a:pPr marL="0" indent="265113"/>
                      <a:r>
                        <a:rPr lang="en-IN" sz="2000" b="0" dirty="0">
                          <a:solidFill>
                            <a:schemeClr val="tx1"/>
                          </a:solidFill>
                        </a:rPr>
                        <a:t>Salaries and Wages Payable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IN"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IN" sz="2000" b="0" dirty="0">
                          <a:solidFill>
                            <a:schemeClr val="tx1"/>
                          </a:solidFill>
                        </a:rPr>
                        <a:t>30,000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002433"/>
                  </a:ext>
                </a:extLst>
              </a:tr>
            </a:tbl>
          </a:graphicData>
        </a:graphic>
      </p:graphicFrame>
      <p:sp>
        <p:nvSpPr>
          <p:cNvPr id="8" name="Content Placeholder 7">
            <a:extLst>
              <a:ext uri="{FF2B5EF4-FFF2-40B4-BE49-F238E27FC236}">
                <a16:creationId xmlns:a16="http://schemas.microsoft.com/office/drawing/2014/main" id="{6E71220D-1901-4A00-B72C-67FFB3C5584F}"/>
              </a:ext>
            </a:extLst>
          </p:cNvPr>
          <p:cNvSpPr>
            <a:spLocks noGrp="1"/>
          </p:cNvSpPr>
          <p:nvPr>
            <p:ph idx="11"/>
          </p:nvPr>
        </p:nvSpPr>
        <p:spPr>
          <a:xfrm>
            <a:off x="822323" y="4064998"/>
            <a:ext cx="7639495" cy="711017"/>
          </a:xfrm>
        </p:spPr>
        <p:txBody>
          <a:bodyPr/>
          <a:lstStyle/>
          <a:p>
            <a:r>
              <a:rPr lang="en-US" noProof="0" dirty="0">
                <a:ea typeface="MS PGothic" pitchFamily="34" charset="-128"/>
              </a:rPr>
              <a:t>Depreciation on office equipment during April was $7,000. The entry is as follows:</a:t>
            </a:r>
          </a:p>
        </p:txBody>
      </p:sp>
      <p:sp>
        <p:nvSpPr>
          <p:cNvPr id="10" name="Content Placeholder 9">
            <a:extLst>
              <a:ext uri="{FF2B5EF4-FFF2-40B4-BE49-F238E27FC236}">
                <a16:creationId xmlns:a16="http://schemas.microsoft.com/office/drawing/2014/main" id="{50B8E669-C3D4-47B3-9782-281992EE3290}"/>
              </a:ext>
            </a:extLst>
          </p:cNvPr>
          <p:cNvSpPr>
            <a:spLocks noGrp="1"/>
          </p:cNvSpPr>
          <p:nvPr>
            <p:ph idx="13"/>
          </p:nvPr>
        </p:nvSpPr>
        <p:spPr>
          <a:xfrm>
            <a:off x="3505200" y="4849300"/>
            <a:ext cx="1066800" cy="414375"/>
          </a:xfrm>
        </p:spPr>
        <p:txBody>
          <a:bodyPr/>
          <a:lstStyle/>
          <a:p>
            <a:pPr algn="ctr"/>
            <a:r>
              <a:rPr lang="en-US" noProof="0" dirty="0"/>
              <a:t>(7)</a:t>
            </a:r>
          </a:p>
        </p:txBody>
      </p:sp>
      <p:graphicFrame>
        <p:nvGraphicFramePr>
          <p:cNvPr id="15" name="Table 7">
            <a:extLst>
              <a:ext uri="{FF2B5EF4-FFF2-40B4-BE49-F238E27FC236}">
                <a16:creationId xmlns:a16="http://schemas.microsoft.com/office/drawing/2014/main" id="{3803E76C-361E-46F5-A539-BC39D14092B8}"/>
              </a:ext>
            </a:extLst>
          </p:cNvPr>
          <p:cNvGraphicFramePr>
            <a:graphicFrameLocks noGrp="1"/>
          </p:cNvGraphicFramePr>
          <p:nvPr>
            <p:extLst>
              <p:ext uri="{D42A27DB-BD31-4B8C-83A1-F6EECF244321}">
                <p14:modId xmlns:p14="http://schemas.microsoft.com/office/powerpoint/2010/main" val="981309698"/>
              </p:ext>
            </p:extLst>
          </p:nvPr>
        </p:nvGraphicFramePr>
        <p:xfrm>
          <a:off x="918017" y="5327679"/>
          <a:ext cx="6634642" cy="792480"/>
        </p:xfrm>
        <a:graphic>
          <a:graphicData uri="http://schemas.openxmlformats.org/drawingml/2006/table">
            <a:tbl>
              <a:tblPr firstRow="1" bandRow="1">
                <a:tableStyleId>{5C22544A-7EE6-4342-B048-85BDC9FD1C3A}</a:tableStyleId>
              </a:tblPr>
              <a:tblGrid>
                <a:gridCol w="4644583">
                  <a:extLst>
                    <a:ext uri="{9D8B030D-6E8A-4147-A177-3AD203B41FA5}">
                      <a16:colId xmlns:a16="http://schemas.microsoft.com/office/drawing/2014/main" val="2556298047"/>
                    </a:ext>
                  </a:extLst>
                </a:gridCol>
                <a:gridCol w="990600">
                  <a:extLst>
                    <a:ext uri="{9D8B030D-6E8A-4147-A177-3AD203B41FA5}">
                      <a16:colId xmlns:a16="http://schemas.microsoft.com/office/drawing/2014/main" val="2681274286"/>
                    </a:ext>
                  </a:extLst>
                </a:gridCol>
                <a:gridCol w="999459">
                  <a:extLst>
                    <a:ext uri="{9D8B030D-6E8A-4147-A177-3AD203B41FA5}">
                      <a16:colId xmlns:a16="http://schemas.microsoft.com/office/drawing/2014/main" val="3077158678"/>
                    </a:ext>
                  </a:extLst>
                </a:gridCol>
              </a:tblGrid>
              <a:tr h="332796">
                <a:tc>
                  <a:txBody>
                    <a:bodyPr/>
                    <a:lstStyle/>
                    <a:p>
                      <a:r>
                        <a:rPr lang="en-IN" sz="2000" b="0" dirty="0">
                          <a:solidFill>
                            <a:schemeClr val="tx1"/>
                          </a:solidFill>
                        </a:rPr>
                        <a:t>Depreciation Expense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IN" sz="2000" b="0" dirty="0">
                          <a:solidFill>
                            <a:schemeClr val="tx1"/>
                          </a:solidFill>
                        </a:rPr>
                        <a:t>7,000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IN"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340353"/>
                  </a:ext>
                </a:extLst>
              </a:tr>
              <a:tr h="332796">
                <a:tc>
                  <a:txBody>
                    <a:bodyPr/>
                    <a:lstStyle/>
                    <a:p>
                      <a:pPr marL="0" indent="265113"/>
                      <a:r>
                        <a:rPr lang="en-IN" sz="2000" b="0" dirty="0">
                          <a:solidFill>
                            <a:schemeClr val="tx1"/>
                          </a:solidFill>
                        </a:rPr>
                        <a:t>Accumulated Depreciation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IN"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IN" sz="2000" b="0" dirty="0">
                          <a:solidFill>
                            <a:schemeClr val="tx1"/>
                          </a:solidFill>
                        </a:rPr>
                        <a:t>7,000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00243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wrap="square" numCol="1" anchorCtr="0" compatLnSpc="1">
            <a:prstTxWarp prst="textNoShape">
              <a:avLst/>
            </a:prstTxWarp>
            <a:noAutofit/>
          </a:bodyPr>
          <a:lstStyle/>
          <a:p>
            <a:r>
              <a:rPr lang="en-US" noProof="0" dirty="0">
                <a:solidFill>
                  <a:schemeClr val="tx1"/>
                </a:solidFill>
              </a:rPr>
              <a:t>Important Vocabulary Terms</a:t>
            </a:r>
            <a:r>
              <a:rPr lang="en-US" noProof="0" dirty="0"/>
              <a:t> </a:t>
            </a:r>
            <a:r>
              <a:rPr lang="en-US" sz="1000" noProof="0" dirty="0"/>
              <a:t>1</a:t>
            </a:r>
          </a:p>
        </p:txBody>
      </p:sp>
      <p:sp>
        <p:nvSpPr>
          <p:cNvPr id="10243" name="Content Placeholder 2"/>
          <p:cNvSpPr>
            <a:spLocks noGrp="1"/>
          </p:cNvSpPr>
          <p:nvPr>
            <p:ph idx="1"/>
          </p:nvPr>
        </p:nvSpPr>
        <p:spPr/>
        <p:txBody>
          <a:bodyPr/>
          <a:lstStyle/>
          <a:p>
            <a:pPr marL="0" indent="0">
              <a:buNone/>
            </a:pPr>
            <a:r>
              <a:rPr lang="en-US" sz="3000" noProof="0" dirty="0">
                <a:solidFill>
                  <a:srgbClr val="000000"/>
                </a:solidFill>
                <a:latin typeface="Calibri" charset="0"/>
              </a:rPr>
              <a:t>There are seven important vocabulary terms that were introduced in the previous chapter.</a:t>
            </a:r>
          </a:p>
          <a:p>
            <a:pPr marL="0" indent="0">
              <a:buNone/>
            </a:pPr>
            <a:r>
              <a:rPr lang="en-US" sz="2400" b="1" noProof="0" dirty="0">
                <a:latin typeface="Calibri" charset="0"/>
              </a:rPr>
              <a:t>Job-order costing </a:t>
            </a:r>
            <a:r>
              <a:rPr lang="en-US" sz="2400" noProof="0" dirty="0">
                <a:latin typeface="Calibri" charset="0"/>
              </a:rPr>
              <a:t>– A costing system used in situations where many different products, jobs, or services are produced each period.</a:t>
            </a:r>
          </a:p>
          <a:p>
            <a:pPr marL="0" indent="0">
              <a:buNone/>
            </a:pPr>
            <a:r>
              <a:rPr lang="en-US" sz="2400" b="1" noProof="0" dirty="0">
                <a:latin typeface="Calibri" charset="0"/>
              </a:rPr>
              <a:t>Absorption costing </a:t>
            </a:r>
            <a:r>
              <a:rPr lang="en-US" sz="2400" noProof="0" dirty="0">
                <a:latin typeface="Calibri" charset="0"/>
              </a:rPr>
              <a:t>– A costing method that includes all manufacturing costs—direct materials, direct labor, and both variable and fixed manufacturing overhead—in the cost of a product.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title"/>
          </p:nvPr>
        </p:nvSpPr>
        <p:spPr/>
        <p:txBody>
          <a:bodyPr/>
          <a:lstStyle/>
          <a:p>
            <a:pPr eaLnBrk="1" hangingPunct="1">
              <a:defRPr/>
            </a:pPr>
            <a:r>
              <a:rPr lang="en-US" noProof="0" dirty="0">
                <a:ea typeface="ＭＳ Ｐゴシック" charset="-128"/>
              </a:rPr>
              <a:t>Nonmanufacturing Costs </a:t>
            </a:r>
            <a:r>
              <a:rPr lang="en-US" sz="1000" noProof="0" dirty="0">
                <a:ea typeface="ＭＳ Ｐゴシック" charset="-128"/>
              </a:rPr>
              <a:t>2</a:t>
            </a:r>
            <a:endParaRPr lang="en-US" noProof="0" dirty="0">
              <a:ea typeface="ＭＳ Ｐゴシック" charset="-128"/>
            </a:endParaRPr>
          </a:p>
        </p:txBody>
      </p:sp>
      <p:sp>
        <p:nvSpPr>
          <p:cNvPr id="6" name="Content Placeholder 5">
            <a:extLst>
              <a:ext uri="{FF2B5EF4-FFF2-40B4-BE49-F238E27FC236}">
                <a16:creationId xmlns:a16="http://schemas.microsoft.com/office/drawing/2014/main" id="{ECE8B7BE-41DF-4F2A-939A-CAE0D0E3644E}"/>
              </a:ext>
            </a:extLst>
          </p:cNvPr>
          <p:cNvSpPr>
            <a:spLocks noGrp="1"/>
          </p:cNvSpPr>
          <p:nvPr>
            <p:ph idx="1"/>
          </p:nvPr>
        </p:nvSpPr>
        <p:spPr>
          <a:xfrm>
            <a:off x="822325" y="1447800"/>
            <a:ext cx="7543800" cy="762000"/>
          </a:xfrm>
        </p:spPr>
        <p:txBody>
          <a:bodyPr/>
          <a:lstStyle/>
          <a:p>
            <a:r>
              <a:rPr lang="en-US" noProof="0" dirty="0">
                <a:ea typeface="MS PGothic" pitchFamily="34" charset="-128"/>
              </a:rPr>
              <a:t>Advertising was $42,000, and other selling and administrative expenses in April totaled $8,000. The following entry records these items:</a:t>
            </a:r>
          </a:p>
        </p:txBody>
      </p:sp>
      <p:sp>
        <p:nvSpPr>
          <p:cNvPr id="7" name="Content Placeholder 6">
            <a:extLst>
              <a:ext uri="{FF2B5EF4-FFF2-40B4-BE49-F238E27FC236}">
                <a16:creationId xmlns:a16="http://schemas.microsoft.com/office/drawing/2014/main" id="{8EF04872-3E75-4789-BC27-53D417B9CA61}"/>
              </a:ext>
            </a:extLst>
          </p:cNvPr>
          <p:cNvSpPr>
            <a:spLocks noGrp="1"/>
          </p:cNvSpPr>
          <p:nvPr>
            <p:ph idx="10"/>
          </p:nvPr>
        </p:nvSpPr>
        <p:spPr>
          <a:xfrm>
            <a:off x="4114800" y="2403475"/>
            <a:ext cx="838200" cy="431578"/>
          </a:xfrm>
        </p:spPr>
        <p:txBody>
          <a:bodyPr/>
          <a:lstStyle/>
          <a:p>
            <a:pPr algn="ctr"/>
            <a:r>
              <a:rPr lang="en-US" noProof="0" dirty="0"/>
              <a:t>(8)</a:t>
            </a:r>
          </a:p>
        </p:txBody>
      </p:sp>
      <p:graphicFrame>
        <p:nvGraphicFramePr>
          <p:cNvPr id="14" name="Table 7">
            <a:extLst>
              <a:ext uri="{FF2B5EF4-FFF2-40B4-BE49-F238E27FC236}">
                <a16:creationId xmlns:a16="http://schemas.microsoft.com/office/drawing/2014/main" id="{A1A753F9-D027-42B8-94BB-839B6A11740E}"/>
              </a:ext>
            </a:extLst>
          </p:cNvPr>
          <p:cNvGraphicFramePr>
            <a:graphicFrameLocks noGrp="1"/>
          </p:cNvGraphicFramePr>
          <p:nvPr>
            <p:extLst>
              <p:ext uri="{D42A27DB-BD31-4B8C-83A1-F6EECF244321}">
                <p14:modId xmlns:p14="http://schemas.microsoft.com/office/powerpoint/2010/main" val="923240186"/>
              </p:ext>
            </p:extLst>
          </p:nvPr>
        </p:nvGraphicFramePr>
        <p:xfrm>
          <a:off x="918016" y="2906751"/>
          <a:ext cx="7444491" cy="1188720"/>
        </p:xfrm>
        <a:graphic>
          <a:graphicData uri="http://schemas.openxmlformats.org/drawingml/2006/table">
            <a:tbl>
              <a:tblPr firstRow="1" bandRow="1">
                <a:tableStyleId>{5C22544A-7EE6-4342-B048-85BDC9FD1C3A}</a:tableStyleId>
              </a:tblPr>
              <a:tblGrid>
                <a:gridCol w="5211518">
                  <a:extLst>
                    <a:ext uri="{9D8B030D-6E8A-4147-A177-3AD203B41FA5}">
                      <a16:colId xmlns:a16="http://schemas.microsoft.com/office/drawing/2014/main" val="2556298047"/>
                    </a:ext>
                  </a:extLst>
                </a:gridCol>
                <a:gridCol w="1111516">
                  <a:extLst>
                    <a:ext uri="{9D8B030D-6E8A-4147-A177-3AD203B41FA5}">
                      <a16:colId xmlns:a16="http://schemas.microsoft.com/office/drawing/2014/main" val="2681274286"/>
                    </a:ext>
                  </a:extLst>
                </a:gridCol>
                <a:gridCol w="1121457">
                  <a:extLst>
                    <a:ext uri="{9D8B030D-6E8A-4147-A177-3AD203B41FA5}">
                      <a16:colId xmlns:a16="http://schemas.microsoft.com/office/drawing/2014/main" val="3077158678"/>
                    </a:ext>
                  </a:extLst>
                </a:gridCol>
              </a:tblGrid>
              <a:tr h="332796">
                <a:tc>
                  <a:txBody>
                    <a:bodyPr/>
                    <a:lstStyle/>
                    <a:p>
                      <a:r>
                        <a:rPr lang="en-IN" sz="2000" b="0" dirty="0">
                          <a:solidFill>
                            <a:schemeClr val="tx1"/>
                          </a:solidFill>
                        </a:rPr>
                        <a:t>Advertising Expense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IN" sz="2000" b="0" dirty="0">
                          <a:solidFill>
                            <a:schemeClr val="tx1"/>
                          </a:solidFill>
                        </a:rPr>
                        <a:t>42,000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IN"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340353"/>
                  </a:ext>
                </a:extLst>
              </a:tr>
              <a:tr h="332796">
                <a:tc>
                  <a:txBody>
                    <a:bodyPr/>
                    <a:lstStyle/>
                    <a:p>
                      <a:pPr marL="0" indent="0"/>
                      <a:r>
                        <a:rPr lang="en-IN" sz="2000" b="0" dirty="0">
                          <a:solidFill>
                            <a:schemeClr val="tx1"/>
                          </a:solidFill>
                        </a:rPr>
                        <a:t>Other Selling and Administrative Expense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IN" sz="2000" b="0" dirty="0">
                          <a:solidFill>
                            <a:schemeClr val="tx1"/>
                          </a:solidFill>
                        </a:rPr>
                        <a:t>8,000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IN"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002433"/>
                  </a:ext>
                </a:extLst>
              </a:tr>
              <a:tr h="332796">
                <a:tc>
                  <a:txBody>
                    <a:bodyPr/>
                    <a:lstStyle/>
                    <a:p>
                      <a:pPr marL="0" indent="265113"/>
                      <a:r>
                        <a:rPr lang="en-IN" sz="2000" b="0" dirty="0">
                          <a:solidFill>
                            <a:schemeClr val="tx1"/>
                          </a:solidFill>
                        </a:rPr>
                        <a:t>Accounts Payable*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IN"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IN" sz="2000" b="0" dirty="0">
                          <a:solidFill>
                            <a:schemeClr val="tx1"/>
                          </a:solidFill>
                        </a:rPr>
                        <a:t>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703313"/>
                  </a:ext>
                </a:extLst>
              </a:tr>
            </a:tbl>
          </a:graphicData>
        </a:graphic>
      </p:graphicFrame>
      <p:sp>
        <p:nvSpPr>
          <p:cNvPr id="3" name="Content Placeholder 2">
            <a:extLst>
              <a:ext uri="{FF2B5EF4-FFF2-40B4-BE49-F238E27FC236}">
                <a16:creationId xmlns:a16="http://schemas.microsoft.com/office/drawing/2014/main" id="{CAEB97C6-E1FF-4EEF-925D-9DF711780701}"/>
              </a:ext>
            </a:extLst>
          </p:cNvPr>
          <p:cNvSpPr>
            <a:spLocks noGrp="1"/>
          </p:cNvSpPr>
          <p:nvPr>
            <p:ph idx="11"/>
          </p:nvPr>
        </p:nvSpPr>
        <p:spPr>
          <a:xfrm>
            <a:off x="818708" y="4405341"/>
            <a:ext cx="7543800" cy="547659"/>
          </a:xfrm>
        </p:spPr>
        <p:txBody>
          <a:bodyPr/>
          <a:lstStyle/>
          <a:p>
            <a:r>
              <a:rPr lang="en-US" noProof="0" dirty="0"/>
              <a:t>*Other accounts such as Cash may also be credited.</a:t>
            </a:r>
          </a:p>
        </p:txBody>
      </p:sp>
    </p:spTree>
    <p:extLst>
      <p:ext uri="{BB962C8B-B14F-4D97-AF65-F5344CB8AC3E}">
        <p14:creationId xmlns:p14="http://schemas.microsoft.com/office/powerpoint/2010/main" val="136340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noProof="0" dirty="0">
                <a:solidFill>
                  <a:srgbClr val="000000"/>
                </a:solidFill>
                <a:ea typeface="+mj-ea"/>
              </a:rPr>
              <a:t>Transferring Completed Jobs from Work in Process to Finished Goods: T-Account</a:t>
            </a:r>
          </a:p>
        </p:txBody>
      </p:sp>
      <p:pic>
        <p:nvPicPr>
          <p:cNvPr id="5" name="Picture 4" descr="Two T-accounts illustrate the transferring of completed jobs from Work in Process to Finished Goods. ">
            <a:extLst>
              <a:ext uri="{FF2B5EF4-FFF2-40B4-BE49-F238E27FC236}">
                <a16:creationId xmlns:a16="http://schemas.microsoft.com/office/drawing/2014/main" id="{27B1F7BC-B338-44E5-BC39-1D1B4357B7C2}"/>
              </a:ext>
            </a:extLst>
          </p:cNvPr>
          <p:cNvPicPr>
            <a:picLocks noChangeAspect="1"/>
          </p:cNvPicPr>
          <p:nvPr/>
        </p:nvPicPr>
        <p:blipFill>
          <a:blip r:embed="rId2"/>
          <a:stretch>
            <a:fillRect/>
          </a:stretch>
        </p:blipFill>
        <p:spPr>
          <a:xfrm>
            <a:off x="811910" y="2057354"/>
            <a:ext cx="7520180" cy="2743292"/>
          </a:xfrm>
          <a:prstGeom prst="rect">
            <a:avLst/>
          </a:prstGeom>
        </p:spPr>
      </p:pic>
      <p:sp>
        <p:nvSpPr>
          <p:cNvPr id="4" name="Content Placeholder 3">
            <a:extLst>
              <a:ext uri="{FF2B5EF4-FFF2-40B4-BE49-F238E27FC236}">
                <a16:creationId xmlns:a16="http://schemas.microsoft.com/office/drawing/2014/main" id="{E122755C-3D9A-4C3A-8ECA-891B102DC607}"/>
              </a:ext>
            </a:extLst>
          </p:cNvPr>
          <p:cNvSpPr>
            <a:spLocks noGrp="1"/>
          </p:cNvSpPr>
          <p:nvPr>
            <p:ph sz="quarter" idx="10"/>
          </p:nvPr>
        </p:nvSpPr>
        <p:spPr/>
        <p:txBody>
          <a:bodyPr/>
          <a:lstStyle/>
          <a:p>
            <a:r>
              <a:rPr lang="en-US" dirty="0">
                <a:hlinkClick r:id="rId3" action="ppaction://hlinksldjump"/>
              </a:rPr>
              <a:t>Access the text alternative for slide images.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p:txBody>
          <a:bodyPr>
            <a:normAutofit/>
          </a:bodyPr>
          <a:lstStyle/>
          <a:p>
            <a:pPr eaLnBrk="1" hangingPunct="1">
              <a:defRPr/>
            </a:pPr>
            <a:r>
              <a:rPr lang="en-US" sz="3200" noProof="0" dirty="0">
                <a:ea typeface="+mj-ea"/>
              </a:rPr>
              <a:t>Transferring Completed Jobs from Work in Process to Finished Goods: Journal Entry</a:t>
            </a:r>
            <a:endParaRPr lang="en-US" sz="3200" noProof="0" dirty="0">
              <a:ea typeface="ＭＳ Ｐゴシック" charset="-128"/>
            </a:endParaRPr>
          </a:p>
        </p:txBody>
      </p:sp>
      <p:sp>
        <p:nvSpPr>
          <p:cNvPr id="6" name="Content Placeholder 5">
            <a:extLst>
              <a:ext uri="{FF2B5EF4-FFF2-40B4-BE49-F238E27FC236}">
                <a16:creationId xmlns:a16="http://schemas.microsoft.com/office/drawing/2014/main" id="{5702B4B1-8223-4666-9E07-D27F8191E09F}"/>
              </a:ext>
            </a:extLst>
          </p:cNvPr>
          <p:cNvSpPr>
            <a:spLocks noGrp="1"/>
          </p:cNvSpPr>
          <p:nvPr>
            <p:ph idx="1"/>
          </p:nvPr>
        </p:nvSpPr>
        <p:spPr>
          <a:xfrm>
            <a:off x="822325" y="1447800"/>
            <a:ext cx="7543800" cy="1184692"/>
          </a:xfrm>
        </p:spPr>
        <p:txBody>
          <a:bodyPr/>
          <a:lstStyle/>
          <a:p>
            <a:r>
              <a:rPr lang="en-US" sz="2400" noProof="0" dirty="0">
                <a:solidFill>
                  <a:srgbClr val="000000"/>
                </a:solidFill>
                <a:latin typeface="Calibri" charset="0"/>
              </a:rPr>
              <a:t>Job A was completed during April, and Job B was incomplete at the end of the month. Thus, the following entry transfers the cost of Job A from Work in Process to Finished Goods:</a:t>
            </a:r>
          </a:p>
        </p:txBody>
      </p:sp>
      <p:sp>
        <p:nvSpPr>
          <p:cNvPr id="7" name="Content Placeholder 6">
            <a:extLst>
              <a:ext uri="{FF2B5EF4-FFF2-40B4-BE49-F238E27FC236}">
                <a16:creationId xmlns:a16="http://schemas.microsoft.com/office/drawing/2014/main" id="{958B8FE4-87E4-4811-BAAA-7E0FF51F8DFF}"/>
              </a:ext>
            </a:extLst>
          </p:cNvPr>
          <p:cNvSpPr>
            <a:spLocks noGrp="1"/>
          </p:cNvSpPr>
          <p:nvPr>
            <p:ph idx="10"/>
          </p:nvPr>
        </p:nvSpPr>
        <p:spPr>
          <a:xfrm>
            <a:off x="822325" y="2632492"/>
            <a:ext cx="6264275" cy="491708"/>
          </a:xfrm>
        </p:spPr>
        <p:txBody>
          <a:bodyPr/>
          <a:lstStyle/>
          <a:p>
            <a:pPr algn="ctr"/>
            <a:r>
              <a:rPr lang="en-US" sz="2400" noProof="0" dirty="0"/>
              <a:t>(9)</a:t>
            </a:r>
          </a:p>
        </p:txBody>
      </p:sp>
      <p:graphicFrame>
        <p:nvGraphicFramePr>
          <p:cNvPr id="14" name="Table 7">
            <a:extLst>
              <a:ext uri="{FF2B5EF4-FFF2-40B4-BE49-F238E27FC236}">
                <a16:creationId xmlns:a16="http://schemas.microsoft.com/office/drawing/2014/main" id="{0D667AF8-9F52-4112-847A-81C0B75B18B7}"/>
              </a:ext>
            </a:extLst>
          </p:cNvPr>
          <p:cNvGraphicFramePr>
            <a:graphicFrameLocks noGrp="1"/>
          </p:cNvGraphicFramePr>
          <p:nvPr>
            <p:extLst>
              <p:ext uri="{D42A27DB-BD31-4B8C-83A1-F6EECF244321}">
                <p14:modId xmlns:p14="http://schemas.microsoft.com/office/powerpoint/2010/main" val="2076651077"/>
              </p:ext>
            </p:extLst>
          </p:nvPr>
        </p:nvGraphicFramePr>
        <p:xfrm>
          <a:off x="909158" y="3265967"/>
          <a:ext cx="7015642" cy="914400"/>
        </p:xfrm>
        <a:graphic>
          <a:graphicData uri="http://schemas.openxmlformats.org/drawingml/2006/table">
            <a:tbl>
              <a:tblPr firstRow="1" bandRow="1">
                <a:tableStyleId>{5C22544A-7EE6-4342-B048-85BDC9FD1C3A}</a:tableStyleId>
              </a:tblPr>
              <a:tblGrid>
                <a:gridCol w="3586642">
                  <a:extLst>
                    <a:ext uri="{9D8B030D-6E8A-4147-A177-3AD203B41FA5}">
                      <a16:colId xmlns:a16="http://schemas.microsoft.com/office/drawing/2014/main" val="2556298047"/>
                    </a:ext>
                  </a:extLst>
                </a:gridCol>
                <a:gridCol w="1905000">
                  <a:extLst>
                    <a:ext uri="{9D8B030D-6E8A-4147-A177-3AD203B41FA5}">
                      <a16:colId xmlns:a16="http://schemas.microsoft.com/office/drawing/2014/main" val="2681274286"/>
                    </a:ext>
                  </a:extLst>
                </a:gridCol>
                <a:gridCol w="1524000">
                  <a:extLst>
                    <a:ext uri="{9D8B030D-6E8A-4147-A177-3AD203B41FA5}">
                      <a16:colId xmlns:a16="http://schemas.microsoft.com/office/drawing/2014/main" val="3077158678"/>
                    </a:ext>
                  </a:extLst>
                </a:gridCol>
              </a:tblGrid>
              <a:tr h="370138">
                <a:tc>
                  <a:txBody>
                    <a:bodyPr/>
                    <a:lstStyle/>
                    <a:p>
                      <a:r>
                        <a:rPr lang="en-IN" sz="2400" b="0" dirty="0">
                          <a:solidFill>
                            <a:schemeClr val="tx1"/>
                          </a:solidFill>
                        </a:rPr>
                        <a:t>Finished Goods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IN" sz="2400" b="0" dirty="0">
                          <a:solidFill>
                            <a:schemeClr val="tx1"/>
                          </a:solidFill>
                        </a:rPr>
                        <a:t>158,000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IN"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340353"/>
                  </a:ext>
                </a:extLst>
              </a:tr>
              <a:tr h="370840">
                <a:tc>
                  <a:txBody>
                    <a:bodyPr/>
                    <a:lstStyle/>
                    <a:p>
                      <a:pPr marL="0" indent="265113"/>
                      <a:r>
                        <a:rPr lang="en-IN" sz="2400" b="0" dirty="0">
                          <a:solidFill>
                            <a:schemeClr val="tx1"/>
                          </a:solidFill>
                        </a:rPr>
                        <a:t>Work in 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IN"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IN" sz="2400" b="0" dirty="0">
                          <a:solidFill>
                            <a:schemeClr val="tx1"/>
                          </a:solidFill>
                        </a:rPr>
                        <a:t>158,000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002433"/>
                  </a:ext>
                </a:extLst>
              </a:tr>
            </a:tbl>
          </a:graphicData>
        </a:graphic>
      </p:graphicFrame>
      <p:sp>
        <p:nvSpPr>
          <p:cNvPr id="9" name="Content Placeholder 8">
            <a:extLst>
              <a:ext uri="{FF2B5EF4-FFF2-40B4-BE49-F238E27FC236}">
                <a16:creationId xmlns:a16="http://schemas.microsoft.com/office/drawing/2014/main" id="{4C6934D5-32EB-4512-AC8B-6C255194A04B}"/>
              </a:ext>
            </a:extLst>
          </p:cNvPr>
          <p:cNvSpPr>
            <a:spLocks noGrp="1"/>
          </p:cNvSpPr>
          <p:nvPr>
            <p:ph idx="11"/>
          </p:nvPr>
        </p:nvSpPr>
        <p:spPr>
          <a:xfrm>
            <a:off x="822324" y="4375253"/>
            <a:ext cx="7940676" cy="1884899"/>
          </a:xfrm>
        </p:spPr>
        <p:txBody>
          <a:bodyPr/>
          <a:lstStyle/>
          <a:p>
            <a:r>
              <a:rPr lang="en-US" sz="2400" noProof="0" dirty="0">
                <a:solidFill>
                  <a:srgbClr val="000000"/>
                </a:solidFill>
                <a:latin typeface="Calibri" charset="0"/>
              </a:rPr>
              <a:t>Because Job B was not completed by the end of the month, its assigned costs will remain in Work in Process and carry over to the next month. If a balance sheet were prepared at the end of April, the cost accumulated thus far on Job B ($72,000) would appear in the asset account Work in Process.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noProof="0" dirty="0">
                <a:solidFill>
                  <a:srgbClr val="000000"/>
                </a:solidFill>
                <a:ea typeface="+mj-ea"/>
              </a:rPr>
              <a:t>Transferring Finished Goods to Cost of Goods</a:t>
            </a:r>
            <a:r>
              <a:rPr lang="en-US" b="1" noProof="0" dirty="0">
                <a:solidFill>
                  <a:srgbClr val="000000"/>
                </a:solidFill>
                <a:ea typeface="+mj-ea"/>
              </a:rPr>
              <a:t> </a:t>
            </a:r>
            <a:r>
              <a:rPr lang="en-US" noProof="0" dirty="0">
                <a:solidFill>
                  <a:srgbClr val="000000"/>
                </a:solidFill>
                <a:ea typeface="+mj-ea"/>
              </a:rPr>
              <a:t>Sold: T-Account</a:t>
            </a:r>
          </a:p>
        </p:txBody>
      </p:sp>
      <p:pic>
        <p:nvPicPr>
          <p:cNvPr id="5" name="Picture 4" descr="Three T-accounts illustrate the transferring of Finished Goods to Cost of Goods Sold.">
            <a:extLst>
              <a:ext uri="{FF2B5EF4-FFF2-40B4-BE49-F238E27FC236}">
                <a16:creationId xmlns:a16="http://schemas.microsoft.com/office/drawing/2014/main" id="{A38D7C55-6F78-41D1-922E-C8AA3B49E6EA}"/>
              </a:ext>
            </a:extLst>
          </p:cNvPr>
          <p:cNvPicPr>
            <a:picLocks noChangeAspect="1"/>
          </p:cNvPicPr>
          <p:nvPr/>
        </p:nvPicPr>
        <p:blipFill>
          <a:blip r:embed="rId2"/>
          <a:stretch>
            <a:fillRect/>
          </a:stretch>
        </p:blipFill>
        <p:spPr>
          <a:xfrm>
            <a:off x="1165957" y="1548101"/>
            <a:ext cx="6812087" cy="4179773"/>
          </a:xfrm>
          <a:prstGeom prst="rect">
            <a:avLst/>
          </a:prstGeom>
        </p:spPr>
      </p:pic>
      <p:sp>
        <p:nvSpPr>
          <p:cNvPr id="4" name="Content Placeholder 3">
            <a:extLst>
              <a:ext uri="{FF2B5EF4-FFF2-40B4-BE49-F238E27FC236}">
                <a16:creationId xmlns:a16="http://schemas.microsoft.com/office/drawing/2014/main" id="{F962DD83-24E5-4A55-A371-F27A6C701419}"/>
              </a:ext>
            </a:extLst>
          </p:cNvPr>
          <p:cNvSpPr>
            <a:spLocks noGrp="1"/>
          </p:cNvSpPr>
          <p:nvPr>
            <p:ph sz="quarter" idx="10"/>
          </p:nvPr>
        </p:nvSpPr>
        <p:spPr/>
        <p:txBody>
          <a:bodyPr/>
          <a:lstStyle/>
          <a:p>
            <a:r>
              <a:rPr lang="en-US" dirty="0">
                <a:hlinkClick r:id="rId3" action="ppaction://hlinksldjump"/>
              </a:rPr>
              <a:t>Access the text alternative for slide images.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p:txBody>
          <a:bodyPr wrap="square" numCol="1" anchorCtr="0" compatLnSpc="1">
            <a:prstTxWarp prst="textNoShape">
              <a:avLst/>
            </a:prstTxWarp>
            <a:noAutofit/>
          </a:bodyPr>
          <a:lstStyle/>
          <a:p>
            <a:pPr eaLnBrk="1" hangingPunct="1">
              <a:defRPr/>
            </a:pPr>
            <a:r>
              <a:rPr lang="en-US" altLang="en-US" sz="3600" noProof="0" dirty="0">
                <a:solidFill>
                  <a:schemeClr val="tx1"/>
                </a:solidFill>
                <a:ea typeface="+mj-ea"/>
              </a:rPr>
              <a:t>Transferring Finished Goods to Cost of Goods</a:t>
            </a:r>
            <a:r>
              <a:rPr lang="en-US" altLang="en-US" sz="3600" b="1" noProof="0" dirty="0">
                <a:solidFill>
                  <a:schemeClr val="tx1"/>
                </a:solidFill>
                <a:ea typeface="+mj-ea"/>
              </a:rPr>
              <a:t> </a:t>
            </a:r>
            <a:r>
              <a:rPr lang="en-US" altLang="en-US" sz="3600" noProof="0" dirty="0">
                <a:solidFill>
                  <a:schemeClr val="tx1"/>
                </a:solidFill>
                <a:ea typeface="+mj-ea"/>
              </a:rPr>
              <a:t>Sold: Journal Entry</a:t>
            </a:r>
          </a:p>
        </p:txBody>
      </p:sp>
      <p:sp>
        <p:nvSpPr>
          <p:cNvPr id="9" name="Content Placeholder 8">
            <a:extLst>
              <a:ext uri="{FF2B5EF4-FFF2-40B4-BE49-F238E27FC236}">
                <a16:creationId xmlns:a16="http://schemas.microsoft.com/office/drawing/2014/main" id="{CD96C41E-4FA3-4876-B8E2-8AC919110992}"/>
              </a:ext>
            </a:extLst>
          </p:cNvPr>
          <p:cNvSpPr>
            <a:spLocks noGrp="1"/>
          </p:cNvSpPr>
          <p:nvPr>
            <p:ph idx="1"/>
          </p:nvPr>
        </p:nvSpPr>
        <p:spPr>
          <a:xfrm>
            <a:off x="822324" y="1447799"/>
            <a:ext cx="7712075" cy="1906769"/>
          </a:xfrm>
        </p:spPr>
        <p:txBody>
          <a:bodyPr/>
          <a:lstStyle/>
          <a:p>
            <a:r>
              <a:rPr lang="en-US" noProof="0" dirty="0">
                <a:solidFill>
                  <a:srgbClr val="000000"/>
                </a:solidFill>
              </a:rPr>
              <a:t>For Ruger Corporation, we will assume 750 of the 1,000 gold medallions in Job A were shipped to customers by the end of the month for total sales revenue of $225,000. Because 1,000 units were produced and the total cost of the job from the job cost sheet was $158,000, the unit product cost was $158. The following journal entries would record the sale (all sales were on account):</a:t>
            </a:r>
            <a:endParaRPr lang="en-US" noProof="0" dirty="0">
              <a:solidFill>
                <a:srgbClr val="000000"/>
              </a:solidFill>
              <a:cs typeface="Arial" charset="0"/>
            </a:endParaRPr>
          </a:p>
        </p:txBody>
      </p:sp>
      <p:sp>
        <p:nvSpPr>
          <p:cNvPr id="10" name="Content Placeholder 9">
            <a:extLst>
              <a:ext uri="{FF2B5EF4-FFF2-40B4-BE49-F238E27FC236}">
                <a16:creationId xmlns:a16="http://schemas.microsoft.com/office/drawing/2014/main" id="{E852B559-F222-4F8D-B23C-BE26130F9990}"/>
              </a:ext>
            </a:extLst>
          </p:cNvPr>
          <p:cNvSpPr>
            <a:spLocks noGrp="1"/>
          </p:cNvSpPr>
          <p:nvPr>
            <p:ph idx="10"/>
          </p:nvPr>
        </p:nvSpPr>
        <p:spPr>
          <a:xfrm>
            <a:off x="822325" y="3386468"/>
            <a:ext cx="5273675" cy="376663"/>
          </a:xfrm>
        </p:spPr>
        <p:txBody>
          <a:bodyPr/>
          <a:lstStyle/>
          <a:p>
            <a:pPr algn="ctr"/>
            <a:r>
              <a:rPr lang="en-US" noProof="0" dirty="0"/>
              <a:t>(10)</a:t>
            </a:r>
          </a:p>
        </p:txBody>
      </p:sp>
      <p:graphicFrame>
        <p:nvGraphicFramePr>
          <p:cNvPr id="16" name="Table 7">
            <a:extLst>
              <a:ext uri="{FF2B5EF4-FFF2-40B4-BE49-F238E27FC236}">
                <a16:creationId xmlns:a16="http://schemas.microsoft.com/office/drawing/2014/main" id="{0E7501BE-C7D1-48E3-B0CE-3683D0BC42BF}"/>
              </a:ext>
            </a:extLst>
          </p:cNvPr>
          <p:cNvGraphicFramePr>
            <a:graphicFrameLocks noGrp="1"/>
          </p:cNvGraphicFramePr>
          <p:nvPr>
            <p:extLst>
              <p:ext uri="{D42A27DB-BD31-4B8C-83A1-F6EECF244321}">
                <p14:modId xmlns:p14="http://schemas.microsoft.com/office/powerpoint/2010/main" val="2975711026"/>
              </p:ext>
            </p:extLst>
          </p:nvPr>
        </p:nvGraphicFramePr>
        <p:xfrm>
          <a:off x="909158" y="3822052"/>
          <a:ext cx="6253642" cy="792480"/>
        </p:xfrm>
        <a:graphic>
          <a:graphicData uri="http://schemas.openxmlformats.org/drawingml/2006/table">
            <a:tbl>
              <a:tblPr firstRow="1" bandRow="1">
                <a:tableStyleId>{5C22544A-7EE6-4342-B048-85BDC9FD1C3A}</a:tableStyleId>
              </a:tblPr>
              <a:tblGrid>
                <a:gridCol w="3281842">
                  <a:extLst>
                    <a:ext uri="{9D8B030D-6E8A-4147-A177-3AD203B41FA5}">
                      <a16:colId xmlns:a16="http://schemas.microsoft.com/office/drawing/2014/main" val="2556298047"/>
                    </a:ext>
                  </a:extLst>
                </a:gridCol>
                <a:gridCol w="1447800">
                  <a:extLst>
                    <a:ext uri="{9D8B030D-6E8A-4147-A177-3AD203B41FA5}">
                      <a16:colId xmlns:a16="http://schemas.microsoft.com/office/drawing/2014/main" val="2681274286"/>
                    </a:ext>
                  </a:extLst>
                </a:gridCol>
                <a:gridCol w="1524000">
                  <a:extLst>
                    <a:ext uri="{9D8B030D-6E8A-4147-A177-3AD203B41FA5}">
                      <a16:colId xmlns:a16="http://schemas.microsoft.com/office/drawing/2014/main" val="3077158678"/>
                    </a:ext>
                  </a:extLst>
                </a:gridCol>
              </a:tblGrid>
              <a:tr h="370138">
                <a:tc>
                  <a:txBody>
                    <a:bodyPr/>
                    <a:lstStyle/>
                    <a:p>
                      <a:r>
                        <a:rPr lang="en-IN" sz="2000" b="0" dirty="0">
                          <a:solidFill>
                            <a:schemeClr val="tx1"/>
                          </a:solidFill>
                        </a:rPr>
                        <a:t>Accounts Receivable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IN" sz="2000" b="0" dirty="0">
                          <a:solidFill>
                            <a:schemeClr val="tx1"/>
                          </a:solidFill>
                        </a:rPr>
                        <a:t>225,000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IN"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340353"/>
                  </a:ext>
                </a:extLst>
              </a:tr>
              <a:tr h="370840">
                <a:tc>
                  <a:txBody>
                    <a:bodyPr/>
                    <a:lstStyle/>
                    <a:p>
                      <a:pPr marL="0" indent="265113"/>
                      <a:r>
                        <a:rPr lang="en-IN" sz="2000" b="0" dirty="0">
                          <a:solidFill>
                            <a:schemeClr val="tx1"/>
                          </a:solidFill>
                        </a:rPr>
                        <a:t>Sales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IN"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IN" sz="2000" b="0" dirty="0">
                          <a:solidFill>
                            <a:schemeClr val="tx1"/>
                          </a:solidFill>
                        </a:rPr>
                        <a:t>225,000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002433"/>
                  </a:ext>
                </a:extLst>
              </a:tr>
            </a:tbl>
          </a:graphicData>
        </a:graphic>
      </p:graphicFrame>
      <p:sp>
        <p:nvSpPr>
          <p:cNvPr id="11" name="Content Placeholder 10">
            <a:extLst>
              <a:ext uri="{FF2B5EF4-FFF2-40B4-BE49-F238E27FC236}">
                <a16:creationId xmlns:a16="http://schemas.microsoft.com/office/drawing/2014/main" id="{7FDF8542-766A-4C18-9227-96ACC84045A6}"/>
              </a:ext>
            </a:extLst>
          </p:cNvPr>
          <p:cNvSpPr>
            <a:spLocks noGrp="1"/>
          </p:cNvSpPr>
          <p:nvPr>
            <p:ph idx="11"/>
          </p:nvPr>
        </p:nvSpPr>
        <p:spPr>
          <a:xfrm>
            <a:off x="822323" y="4724625"/>
            <a:ext cx="5273675" cy="376663"/>
          </a:xfrm>
        </p:spPr>
        <p:txBody>
          <a:bodyPr/>
          <a:lstStyle/>
          <a:p>
            <a:pPr algn="ctr"/>
            <a:r>
              <a:rPr lang="en-US" noProof="0" dirty="0"/>
              <a:t>(11)</a:t>
            </a:r>
          </a:p>
        </p:txBody>
      </p:sp>
      <p:graphicFrame>
        <p:nvGraphicFramePr>
          <p:cNvPr id="17" name="Table 7">
            <a:extLst>
              <a:ext uri="{FF2B5EF4-FFF2-40B4-BE49-F238E27FC236}">
                <a16:creationId xmlns:a16="http://schemas.microsoft.com/office/drawing/2014/main" id="{C0B52B5B-0CDD-43E8-9B4F-02C290D16787}"/>
              </a:ext>
            </a:extLst>
          </p:cNvPr>
          <p:cNvGraphicFramePr>
            <a:graphicFrameLocks noGrp="1"/>
          </p:cNvGraphicFramePr>
          <p:nvPr>
            <p:extLst>
              <p:ext uri="{D42A27DB-BD31-4B8C-83A1-F6EECF244321}">
                <p14:modId xmlns:p14="http://schemas.microsoft.com/office/powerpoint/2010/main" val="2582005843"/>
              </p:ext>
            </p:extLst>
          </p:nvPr>
        </p:nvGraphicFramePr>
        <p:xfrm>
          <a:off x="909158" y="5260676"/>
          <a:ext cx="6253642" cy="792480"/>
        </p:xfrm>
        <a:graphic>
          <a:graphicData uri="http://schemas.openxmlformats.org/drawingml/2006/table">
            <a:tbl>
              <a:tblPr firstRow="1" bandRow="1">
                <a:tableStyleId>{5C22544A-7EE6-4342-B048-85BDC9FD1C3A}</a:tableStyleId>
              </a:tblPr>
              <a:tblGrid>
                <a:gridCol w="3281842">
                  <a:extLst>
                    <a:ext uri="{9D8B030D-6E8A-4147-A177-3AD203B41FA5}">
                      <a16:colId xmlns:a16="http://schemas.microsoft.com/office/drawing/2014/main" val="2556298047"/>
                    </a:ext>
                  </a:extLst>
                </a:gridCol>
                <a:gridCol w="1447800">
                  <a:extLst>
                    <a:ext uri="{9D8B030D-6E8A-4147-A177-3AD203B41FA5}">
                      <a16:colId xmlns:a16="http://schemas.microsoft.com/office/drawing/2014/main" val="2681274286"/>
                    </a:ext>
                  </a:extLst>
                </a:gridCol>
                <a:gridCol w="1524000">
                  <a:extLst>
                    <a:ext uri="{9D8B030D-6E8A-4147-A177-3AD203B41FA5}">
                      <a16:colId xmlns:a16="http://schemas.microsoft.com/office/drawing/2014/main" val="3077158678"/>
                    </a:ext>
                  </a:extLst>
                </a:gridCol>
              </a:tblGrid>
              <a:tr h="370138">
                <a:tc>
                  <a:txBody>
                    <a:bodyPr/>
                    <a:lstStyle/>
                    <a:p>
                      <a:r>
                        <a:rPr lang="en-IN" sz="2000" b="0" dirty="0">
                          <a:solidFill>
                            <a:schemeClr val="tx1"/>
                          </a:solidFill>
                        </a:rPr>
                        <a:t>Cost of Goods Sold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IN" sz="2000" b="0" dirty="0">
                          <a:solidFill>
                            <a:schemeClr val="tx1"/>
                          </a:solidFill>
                        </a:rPr>
                        <a:t>118,500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IN"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340353"/>
                  </a:ext>
                </a:extLst>
              </a:tr>
              <a:tr h="370840">
                <a:tc>
                  <a:txBody>
                    <a:bodyPr/>
                    <a:lstStyle/>
                    <a:p>
                      <a:pPr marL="0" indent="265113"/>
                      <a:r>
                        <a:rPr lang="en-IN" sz="2000" b="0" dirty="0">
                          <a:solidFill>
                            <a:schemeClr val="tx1"/>
                          </a:solidFill>
                        </a:rPr>
                        <a:t>Finished Goods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IN"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IN" sz="2000" b="0" dirty="0">
                          <a:solidFill>
                            <a:schemeClr val="tx1"/>
                          </a:solidFill>
                        </a:rPr>
                        <a:t>118,500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002433"/>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p:txBody>
          <a:bodyPr lIns="90488" tIns="44450" rIns="90488" bIns="44450"/>
          <a:lstStyle/>
          <a:p>
            <a:pPr eaLnBrk="1" hangingPunct="1">
              <a:defRPr/>
            </a:pPr>
            <a:r>
              <a:rPr lang="en-US" altLang="en-US" noProof="0" dirty="0">
                <a:ea typeface="+mj-ea"/>
              </a:rPr>
              <a:t>Learning Objective 3</a:t>
            </a:r>
          </a:p>
        </p:txBody>
      </p:sp>
      <p:sp>
        <p:nvSpPr>
          <p:cNvPr id="2" name="Content Placeholder 1">
            <a:extLst>
              <a:ext uri="{FF2B5EF4-FFF2-40B4-BE49-F238E27FC236}">
                <a16:creationId xmlns:a16="http://schemas.microsoft.com/office/drawing/2014/main" id="{215F6779-9004-4ACC-9481-EB4417378A68}"/>
              </a:ext>
            </a:extLst>
          </p:cNvPr>
          <p:cNvSpPr>
            <a:spLocks noGrp="1"/>
          </p:cNvSpPr>
          <p:nvPr>
            <p:ph idx="1"/>
          </p:nvPr>
        </p:nvSpPr>
        <p:spPr>
          <a:xfrm>
            <a:off x="609600" y="1447801"/>
            <a:ext cx="7756525" cy="1752599"/>
          </a:xfrm>
          <a:ln w="28575">
            <a:solidFill>
              <a:srgbClr val="002060"/>
            </a:solidFill>
          </a:ln>
        </p:spPr>
        <p:txBody>
          <a:bodyPr/>
          <a:lstStyle/>
          <a:p>
            <a:pPr algn="ctr"/>
            <a:r>
              <a:rPr lang="en-US" sz="3200" b="1" noProof="0" dirty="0">
                <a:solidFill>
                  <a:srgbClr val="000000"/>
                </a:solidFill>
                <a:ea typeface="ＭＳ Ｐゴシック" pitchFamily="34" charset="-128"/>
              </a:rPr>
              <a:t>Prepare schedules of cost of goods manufactured and cost of goods sold and an income statement.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pPr>
              <a:defRPr/>
            </a:pPr>
            <a:r>
              <a:rPr lang="en-US" noProof="0" dirty="0">
                <a:solidFill>
                  <a:srgbClr val="000000"/>
                </a:solidFill>
                <a:ea typeface="ＭＳ Ｐゴシック" charset="-128"/>
              </a:rPr>
              <a:t>Schedules of Cost of Goods Manufactured and Cost of Goods Sold</a:t>
            </a:r>
          </a:p>
        </p:txBody>
      </p:sp>
      <p:sp>
        <p:nvSpPr>
          <p:cNvPr id="2" name="Content Placeholder 1">
            <a:extLst>
              <a:ext uri="{FF2B5EF4-FFF2-40B4-BE49-F238E27FC236}">
                <a16:creationId xmlns:a16="http://schemas.microsoft.com/office/drawing/2014/main" id="{CCB2EADA-7910-484A-A92B-25CF8A7FBDFE}"/>
              </a:ext>
            </a:extLst>
          </p:cNvPr>
          <p:cNvSpPr>
            <a:spLocks noGrp="1"/>
          </p:cNvSpPr>
          <p:nvPr>
            <p:ph idx="1"/>
          </p:nvPr>
        </p:nvSpPr>
        <p:spPr>
          <a:xfrm>
            <a:off x="822325" y="1447800"/>
            <a:ext cx="7543800" cy="1981200"/>
          </a:xfrm>
          <a:ln>
            <a:noFill/>
          </a:ln>
        </p:spPr>
        <p:txBody>
          <a:bodyPr/>
          <a:lstStyle/>
          <a:p>
            <a:pPr marL="0" lvl="2" indent="92075" eaLnBrk="1" hangingPunct="1">
              <a:lnSpc>
                <a:spcPct val="90000"/>
              </a:lnSpc>
              <a:spcBef>
                <a:spcPts val="0"/>
              </a:spcBef>
              <a:spcAft>
                <a:spcPts val="0"/>
              </a:spcAft>
              <a:defRPr/>
            </a:pPr>
            <a:r>
              <a:rPr lang="en-US" altLang="en-US" sz="2800" noProof="0" dirty="0">
                <a:solidFill>
                  <a:srgbClr val="000000"/>
                </a:solidFill>
              </a:rPr>
              <a:t>The schedules contain three types of costs: </a:t>
            </a:r>
          </a:p>
          <a:p>
            <a:pPr marL="450850" lvl="2" indent="-358775" eaLnBrk="1" hangingPunct="1">
              <a:lnSpc>
                <a:spcPct val="90000"/>
              </a:lnSpc>
              <a:spcBef>
                <a:spcPts val="1000"/>
              </a:spcBef>
              <a:spcAft>
                <a:spcPts val="0"/>
              </a:spcAft>
              <a:buClr>
                <a:schemeClr val="tx1"/>
              </a:buClr>
              <a:buFont typeface="+mj-lt"/>
              <a:buAutoNum type="arabicPeriod"/>
              <a:defRPr/>
            </a:pPr>
            <a:r>
              <a:rPr lang="en-US" altLang="en-US" sz="2800" noProof="0" dirty="0">
                <a:solidFill>
                  <a:srgbClr val="000000"/>
                </a:solidFill>
              </a:rPr>
              <a:t>Direct materials.</a:t>
            </a:r>
          </a:p>
          <a:p>
            <a:pPr marL="450850" lvl="2" indent="-358775" eaLnBrk="1" hangingPunct="1">
              <a:lnSpc>
                <a:spcPct val="90000"/>
              </a:lnSpc>
              <a:spcBef>
                <a:spcPts val="1000"/>
              </a:spcBef>
              <a:spcAft>
                <a:spcPts val="0"/>
              </a:spcAft>
              <a:buClr>
                <a:schemeClr val="tx1"/>
              </a:buClr>
              <a:buFont typeface="+mj-lt"/>
              <a:buAutoNum type="arabicPeriod"/>
              <a:defRPr/>
            </a:pPr>
            <a:r>
              <a:rPr lang="en-US" altLang="en-US" sz="2800" noProof="0" dirty="0">
                <a:solidFill>
                  <a:srgbClr val="000000"/>
                </a:solidFill>
              </a:rPr>
              <a:t>Direct labor.</a:t>
            </a:r>
          </a:p>
          <a:p>
            <a:pPr marL="450850" lvl="2" indent="-358775" eaLnBrk="1" hangingPunct="1">
              <a:lnSpc>
                <a:spcPct val="90000"/>
              </a:lnSpc>
              <a:spcBef>
                <a:spcPts val="1000"/>
              </a:spcBef>
              <a:spcAft>
                <a:spcPts val="0"/>
              </a:spcAft>
              <a:buClr>
                <a:schemeClr val="tx1"/>
              </a:buClr>
              <a:buFont typeface="+mj-lt"/>
              <a:buAutoNum type="arabicPeriod"/>
              <a:defRPr/>
            </a:pPr>
            <a:r>
              <a:rPr lang="en-US" altLang="en-US" sz="2800" noProof="0" dirty="0">
                <a:solidFill>
                  <a:srgbClr val="000000"/>
                </a:solidFill>
              </a:rPr>
              <a:t>Manufacturing overhead.</a:t>
            </a:r>
            <a:endParaRPr lang="en-US" altLang="en-US" sz="2400" noProof="0" dirty="0">
              <a:solidFill>
                <a:srgbClr val="000000"/>
              </a:solidFill>
            </a:endParaRPr>
          </a:p>
        </p:txBody>
      </p:sp>
      <p:sp>
        <p:nvSpPr>
          <p:cNvPr id="3" name="Content Placeholder 2">
            <a:extLst>
              <a:ext uri="{FF2B5EF4-FFF2-40B4-BE49-F238E27FC236}">
                <a16:creationId xmlns:a16="http://schemas.microsoft.com/office/drawing/2014/main" id="{427072F6-A01C-4228-9807-1BE34184BBA0}"/>
              </a:ext>
            </a:extLst>
          </p:cNvPr>
          <p:cNvSpPr>
            <a:spLocks noGrp="1"/>
          </p:cNvSpPr>
          <p:nvPr>
            <p:ph idx="10"/>
          </p:nvPr>
        </p:nvSpPr>
        <p:spPr>
          <a:xfrm>
            <a:off x="822325" y="3591481"/>
            <a:ext cx="7529475" cy="2616708"/>
          </a:xfrm>
          <a:ln>
            <a:noFill/>
          </a:ln>
        </p:spPr>
        <p:txBody>
          <a:bodyPr/>
          <a:lstStyle/>
          <a:p>
            <a:pPr marL="401638" lvl="2" indent="-309563" eaLnBrk="1" hangingPunct="1">
              <a:lnSpc>
                <a:spcPct val="90000"/>
              </a:lnSpc>
              <a:spcBef>
                <a:spcPts val="0"/>
              </a:spcBef>
              <a:spcAft>
                <a:spcPts val="0"/>
              </a:spcAft>
              <a:defRPr/>
            </a:pPr>
            <a:r>
              <a:rPr lang="en-US" sz="2800" noProof="0" dirty="0"/>
              <a:t>The schedules calculate:</a:t>
            </a:r>
          </a:p>
          <a:p>
            <a:pPr marL="450850" lvl="2" indent="-358775" eaLnBrk="1" hangingPunct="1">
              <a:lnSpc>
                <a:spcPct val="90000"/>
              </a:lnSpc>
              <a:spcBef>
                <a:spcPts val="1000"/>
              </a:spcBef>
              <a:spcAft>
                <a:spcPts val="0"/>
              </a:spcAft>
              <a:buClr>
                <a:schemeClr val="tx1"/>
              </a:buClr>
              <a:buFont typeface="+mj-lt"/>
              <a:buAutoNum type="arabicPeriod"/>
              <a:defRPr/>
            </a:pPr>
            <a:r>
              <a:rPr lang="en-US" sz="2800" noProof="0" dirty="0"/>
              <a:t>The cost of raw material and direct labor used in production and the amount of manufacturing overhead </a:t>
            </a:r>
            <a:r>
              <a:rPr lang="en-US" sz="2800" b="1" noProof="0" dirty="0"/>
              <a:t>applied</a:t>
            </a:r>
            <a:r>
              <a:rPr lang="en-US" sz="2800" noProof="0" dirty="0"/>
              <a:t> to production.</a:t>
            </a:r>
          </a:p>
          <a:p>
            <a:pPr marL="450850" lvl="2" indent="-358775" eaLnBrk="1" hangingPunct="1">
              <a:lnSpc>
                <a:spcPct val="90000"/>
              </a:lnSpc>
              <a:spcBef>
                <a:spcPts val="1000"/>
              </a:spcBef>
              <a:spcAft>
                <a:spcPts val="0"/>
              </a:spcAft>
              <a:buClr>
                <a:schemeClr val="tx1"/>
              </a:buClr>
              <a:buFont typeface="+mj-lt"/>
              <a:buAutoNum type="arabicPeriod"/>
              <a:defRPr/>
            </a:pPr>
            <a:r>
              <a:rPr lang="en-US" sz="2800" noProof="0" dirty="0"/>
              <a:t>The manufacturing costs associated with goods that were finished </a:t>
            </a:r>
            <a:r>
              <a:rPr lang="en-US" sz="2800" b="1" noProof="0" dirty="0"/>
              <a:t>during the period</a:t>
            </a:r>
            <a:r>
              <a:rPr lang="en-US" sz="2800" noProof="0"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r>
              <a:rPr lang="en-US" noProof="0" dirty="0">
                <a:solidFill>
                  <a:srgbClr val="000000"/>
                </a:solidFill>
              </a:rPr>
              <a:t>Product Cost Flows </a:t>
            </a:r>
            <a:r>
              <a:rPr lang="en-US" sz="1000" noProof="0" dirty="0">
                <a:solidFill>
                  <a:srgbClr val="000000"/>
                </a:solidFill>
              </a:rPr>
              <a:t>1</a:t>
            </a:r>
          </a:p>
        </p:txBody>
      </p:sp>
      <p:sp>
        <p:nvSpPr>
          <p:cNvPr id="6" name="Content Placeholder 5">
            <a:extLst>
              <a:ext uri="{FF2B5EF4-FFF2-40B4-BE49-F238E27FC236}">
                <a16:creationId xmlns:a16="http://schemas.microsoft.com/office/drawing/2014/main" id="{10DAE11F-2489-469E-8CCE-E80186346FEE}"/>
              </a:ext>
            </a:extLst>
          </p:cNvPr>
          <p:cNvSpPr>
            <a:spLocks noGrp="1"/>
          </p:cNvSpPr>
          <p:nvPr>
            <p:ph idx="1"/>
          </p:nvPr>
        </p:nvSpPr>
        <p:spPr>
          <a:xfrm>
            <a:off x="822325" y="1447801"/>
            <a:ext cx="7543800" cy="1770501"/>
          </a:xfrm>
        </p:spPr>
        <p:txBody>
          <a:bodyPr/>
          <a:lstStyle/>
          <a:p>
            <a:r>
              <a:rPr lang="en-US" noProof="0" dirty="0"/>
              <a:t>Raw material purchases made during the period are added to beginning raw materials inventory. The ending raw materials inventory is deducted to arrive at the </a:t>
            </a:r>
            <a:r>
              <a:rPr lang="en-US" b="1" noProof="0" dirty="0"/>
              <a:t>raw materials used in production.</a:t>
            </a:r>
            <a:endParaRPr lang="en-US" noProof="0" dirty="0"/>
          </a:p>
          <a:p>
            <a:r>
              <a:rPr lang="en-US" noProof="0" dirty="0">
                <a:ea typeface="MS PGothic" pitchFamily="34" charset="-128"/>
              </a:rPr>
              <a:t>As items are removed from raw materials inventory and placed into the production process, they are called </a:t>
            </a:r>
            <a:r>
              <a:rPr lang="en-US" b="1" noProof="0" dirty="0">
                <a:ea typeface="MS PGothic" pitchFamily="34" charset="-128"/>
              </a:rPr>
              <a:t>direct materials</a:t>
            </a:r>
            <a:r>
              <a:rPr lang="en-US" noProof="0" dirty="0">
                <a:ea typeface="MS PGothic" pitchFamily="34" charset="-128"/>
              </a:rPr>
              <a:t>.</a:t>
            </a:r>
          </a:p>
        </p:txBody>
      </p:sp>
      <p:pic>
        <p:nvPicPr>
          <p:cNvPr id="7" name="Picture 6" descr="Summary of product cost flows in production with Raw Materials column filled in. ">
            <a:extLst>
              <a:ext uri="{FF2B5EF4-FFF2-40B4-BE49-F238E27FC236}">
                <a16:creationId xmlns:a16="http://schemas.microsoft.com/office/drawing/2014/main" id="{6E1953BE-2837-4B6A-9D96-B855256BC85B}"/>
              </a:ext>
            </a:extLst>
          </p:cNvPr>
          <p:cNvPicPr>
            <a:picLocks noChangeAspect="1"/>
          </p:cNvPicPr>
          <p:nvPr/>
        </p:nvPicPr>
        <p:blipFill>
          <a:blip r:embed="rId2"/>
          <a:stretch>
            <a:fillRect/>
          </a:stretch>
        </p:blipFill>
        <p:spPr>
          <a:xfrm>
            <a:off x="1164487" y="3329911"/>
            <a:ext cx="7127978" cy="2537489"/>
          </a:xfrm>
          <a:prstGeom prst="rect">
            <a:avLst/>
          </a:prstGeom>
        </p:spPr>
      </p:pic>
      <p:sp>
        <p:nvSpPr>
          <p:cNvPr id="5" name="Content Placeholder 4">
            <a:extLst>
              <a:ext uri="{FF2B5EF4-FFF2-40B4-BE49-F238E27FC236}">
                <a16:creationId xmlns:a16="http://schemas.microsoft.com/office/drawing/2014/main" id="{72B4163A-71D7-4943-9CD1-E5AA971CACE5}"/>
              </a:ext>
            </a:extLst>
          </p:cNvPr>
          <p:cNvSpPr>
            <a:spLocks noGrp="1"/>
          </p:cNvSpPr>
          <p:nvPr>
            <p:ph sz="quarter" idx="10"/>
          </p:nvPr>
        </p:nvSpPr>
        <p:spPr/>
        <p:txBody>
          <a:bodyPr/>
          <a:lstStyle/>
          <a:p>
            <a:r>
              <a:rPr lang="en-US" dirty="0">
                <a:hlinkClick r:id="rId3" action="ppaction://hlinksldjump"/>
              </a:rPr>
              <a:t>Access the text alternative for slide images.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r>
              <a:rPr lang="en-US" noProof="0" dirty="0">
                <a:solidFill>
                  <a:srgbClr val="000000"/>
                </a:solidFill>
              </a:rPr>
              <a:t>Product </a:t>
            </a:r>
            <a:r>
              <a:rPr lang="en-US" noProof="0" dirty="0"/>
              <a:t>Cost Flows </a:t>
            </a:r>
            <a:r>
              <a:rPr lang="en-US" sz="1000" noProof="0" dirty="0"/>
              <a:t>2</a:t>
            </a:r>
          </a:p>
        </p:txBody>
      </p:sp>
      <p:sp>
        <p:nvSpPr>
          <p:cNvPr id="3" name="Content Placeholder 2">
            <a:extLst>
              <a:ext uri="{FF2B5EF4-FFF2-40B4-BE49-F238E27FC236}">
                <a16:creationId xmlns:a16="http://schemas.microsoft.com/office/drawing/2014/main" id="{BA512DD3-D26C-4534-A328-5A7DD551B6BA}"/>
              </a:ext>
            </a:extLst>
          </p:cNvPr>
          <p:cNvSpPr>
            <a:spLocks noGrp="1"/>
          </p:cNvSpPr>
          <p:nvPr>
            <p:ph idx="1"/>
          </p:nvPr>
        </p:nvSpPr>
        <p:spPr>
          <a:xfrm>
            <a:off x="822325" y="1447801"/>
            <a:ext cx="7543800" cy="1295399"/>
          </a:xfrm>
        </p:spPr>
        <p:txBody>
          <a:bodyPr/>
          <a:lstStyle/>
          <a:p>
            <a:r>
              <a:rPr lang="en-US" sz="2800" noProof="0" dirty="0"/>
              <a:t>Direct labor used in production and manufacturing overhead applied to production are added to direct materials to arrive at </a:t>
            </a:r>
            <a:r>
              <a:rPr lang="en-US" sz="2800" b="1" noProof="0" dirty="0"/>
              <a:t>total manufacturing costs</a:t>
            </a:r>
            <a:r>
              <a:rPr lang="en-US" sz="2800" noProof="0" dirty="0"/>
              <a:t>.</a:t>
            </a:r>
          </a:p>
        </p:txBody>
      </p:sp>
      <p:pic>
        <p:nvPicPr>
          <p:cNvPr id="14" name="Picture 13" descr="Summary from previous slide with Raw Materials and Manufacturing columns filled in. ">
            <a:extLst>
              <a:ext uri="{FF2B5EF4-FFF2-40B4-BE49-F238E27FC236}">
                <a16:creationId xmlns:a16="http://schemas.microsoft.com/office/drawing/2014/main" id="{BE228CA3-F96D-4D50-94CC-2F0C715D4263}"/>
              </a:ext>
            </a:extLst>
          </p:cNvPr>
          <p:cNvPicPr>
            <a:picLocks noChangeAspect="1"/>
          </p:cNvPicPr>
          <p:nvPr/>
        </p:nvPicPr>
        <p:blipFill>
          <a:blip r:embed="rId2"/>
          <a:stretch>
            <a:fillRect/>
          </a:stretch>
        </p:blipFill>
        <p:spPr>
          <a:xfrm>
            <a:off x="1020303" y="2971800"/>
            <a:ext cx="7158258" cy="2900856"/>
          </a:xfrm>
          <a:prstGeom prst="rect">
            <a:avLst/>
          </a:prstGeom>
        </p:spPr>
      </p:pic>
      <p:sp>
        <p:nvSpPr>
          <p:cNvPr id="7" name="Content Placeholder 6">
            <a:extLst>
              <a:ext uri="{FF2B5EF4-FFF2-40B4-BE49-F238E27FC236}">
                <a16:creationId xmlns:a16="http://schemas.microsoft.com/office/drawing/2014/main" id="{C5C00740-C4C3-4CB9-A42B-F82F4FF8A311}"/>
              </a:ext>
            </a:extLst>
          </p:cNvPr>
          <p:cNvSpPr>
            <a:spLocks noGrp="1"/>
          </p:cNvSpPr>
          <p:nvPr>
            <p:ph sz="quarter" idx="10"/>
          </p:nvPr>
        </p:nvSpPr>
        <p:spPr/>
        <p:txBody>
          <a:bodyPr/>
          <a:lstStyle/>
          <a:p>
            <a:r>
              <a:rPr lang="en-US" dirty="0">
                <a:hlinkClick r:id="rId3" action="ppaction://hlinksldjump"/>
              </a:rPr>
              <a:t>Access the text alternative for slide images.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r>
              <a:rPr lang="en-US" noProof="0" dirty="0">
                <a:solidFill>
                  <a:srgbClr val="000000"/>
                </a:solidFill>
              </a:rPr>
              <a:t>Product Cost Flows </a:t>
            </a:r>
            <a:r>
              <a:rPr lang="en-US" sz="1000" noProof="0" dirty="0">
                <a:solidFill>
                  <a:srgbClr val="000000"/>
                </a:solidFill>
              </a:rPr>
              <a:t>3</a:t>
            </a:r>
          </a:p>
        </p:txBody>
      </p:sp>
      <p:sp>
        <p:nvSpPr>
          <p:cNvPr id="3" name="Content Placeholder 2">
            <a:extLst>
              <a:ext uri="{FF2B5EF4-FFF2-40B4-BE49-F238E27FC236}">
                <a16:creationId xmlns:a16="http://schemas.microsoft.com/office/drawing/2014/main" id="{7AF23A83-0276-4E9B-8940-BA9B5702328A}"/>
              </a:ext>
            </a:extLst>
          </p:cNvPr>
          <p:cNvSpPr>
            <a:spLocks noGrp="1"/>
          </p:cNvSpPr>
          <p:nvPr>
            <p:ph idx="1"/>
          </p:nvPr>
        </p:nvSpPr>
        <p:spPr>
          <a:xfrm>
            <a:off x="822324" y="1447801"/>
            <a:ext cx="7788275" cy="1025525"/>
          </a:xfrm>
        </p:spPr>
        <p:txBody>
          <a:bodyPr/>
          <a:lstStyle/>
          <a:p>
            <a:r>
              <a:rPr lang="en-US" sz="2800" noProof="0" dirty="0"/>
              <a:t>Total manufacturing costs are added to the beginning work in process to arrive at </a:t>
            </a:r>
            <a:r>
              <a:rPr lang="en-US" sz="2800" b="1" noProof="0" dirty="0"/>
              <a:t>total work in process</a:t>
            </a:r>
            <a:r>
              <a:rPr lang="en-US" sz="2800" noProof="0" dirty="0"/>
              <a:t>.</a:t>
            </a:r>
          </a:p>
        </p:txBody>
      </p:sp>
      <p:pic>
        <p:nvPicPr>
          <p:cNvPr id="6" name="Picture 5" descr="Summary from previous slide with Raw Materials and Manufacturing columns and part of Work in Process column filled in. ">
            <a:extLst>
              <a:ext uri="{FF2B5EF4-FFF2-40B4-BE49-F238E27FC236}">
                <a16:creationId xmlns:a16="http://schemas.microsoft.com/office/drawing/2014/main" id="{EB67C79D-BC0D-406F-B98E-3C98B7E31E59}"/>
              </a:ext>
            </a:extLst>
          </p:cNvPr>
          <p:cNvPicPr>
            <a:picLocks noChangeAspect="1"/>
          </p:cNvPicPr>
          <p:nvPr/>
        </p:nvPicPr>
        <p:blipFill>
          <a:blip r:embed="rId2"/>
          <a:stretch>
            <a:fillRect/>
          </a:stretch>
        </p:blipFill>
        <p:spPr>
          <a:xfrm>
            <a:off x="838200" y="2578720"/>
            <a:ext cx="7656494" cy="3117880"/>
          </a:xfrm>
          <a:prstGeom prst="rect">
            <a:avLst/>
          </a:prstGeom>
        </p:spPr>
      </p:pic>
      <p:sp>
        <p:nvSpPr>
          <p:cNvPr id="11" name="Content Placeholder 10">
            <a:extLst>
              <a:ext uri="{FF2B5EF4-FFF2-40B4-BE49-F238E27FC236}">
                <a16:creationId xmlns:a16="http://schemas.microsoft.com/office/drawing/2014/main" id="{FD38AE20-7392-4AA6-A2B4-AFE22B69679E}"/>
              </a:ext>
            </a:extLst>
          </p:cNvPr>
          <p:cNvSpPr>
            <a:spLocks noGrp="1"/>
          </p:cNvSpPr>
          <p:nvPr>
            <p:ph sz="quarter" idx="10"/>
          </p:nvPr>
        </p:nvSpPr>
        <p:spPr/>
        <p:txBody>
          <a:bodyPr/>
          <a:lstStyle/>
          <a:p>
            <a:r>
              <a:rPr lang="en-US" dirty="0">
                <a:hlinkClick r:id="rId3" action="ppaction://hlinksldjump"/>
              </a:rPr>
              <a:t>Access the text alternative for slide images.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wrap="square" numCol="1" anchorCtr="0" compatLnSpc="1">
            <a:prstTxWarp prst="textNoShape">
              <a:avLst/>
            </a:prstTxWarp>
            <a:noAutofit/>
          </a:bodyPr>
          <a:lstStyle/>
          <a:p>
            <a:r>
              <a:rPr lang="en-US" noProof="0" dirty="0">
                <a:solidFill>
                  <a:schemeClr val="tx1"/>
                </a:solidFill>
              </a:rPr>
              <a:t>Important Vocabulary Terms</a:t>
            </a:r>
            <a:r>
              <a:rPr lang="en-US" noProof="0" dirty="0"/>
              <a:t> </a:t>
            </a:r>
            <a:r>
              <a:rPr lang="en-US" sz="1000" noProof="0" dirty="0"/>
              <a:t>2</a:t>
            </a:r>
          </a:p>
        </p:txBody>
      </p:sp>
      <p:sp>
        <p:nvSpPr>
          <p:cNvPr id="11267" name="Content Placeholder 2"/>
          <p:cNvSpPr>
            <a:spLocks noGrp="1"/>
          </p:cNvSpPr>
          <p:nvPr>
            <p:ph idx="1"/>
          </p:nvPr>
        </p:nvSpPr>
        <p:spPr>
          <a:xfrm>
            <a:off x="822325" y="1447799"/>
            <a:ext cx="7543800" cy="1025525"/>
          </a:xfrm>
        </p:spPr>
        <p:txBody>
          <a:bodyPr/>
          <a:lstStyle/>
          <a:p>
            <a:pPr marL="0" indent="0">
              <a:buNone/>
            </a:pPr>
            <a:r>
              <a:rPr lang="en-US" sz="3000" noProof="0" dirty="0">
                <a:solidFill>
                  <a:srgbClr val="000000"/>
                </a:solidFill>
                <a:latin typeface="Calibri" charset="0"/>
              </a:rPr>
              <a:t>The equation shows how to calculate the predetermined overhead rate.</a:t>
            </a:r>
          </a:p>
        </p:txBody>
      </p:sp>
      <p:sp>
        <p:nvSpPr>
          <p:cNvPr id="2" name="Content Placeholder 1">
            <a:extLst>
              <a:ext uri="{FF2B5EF4-FFF2-40B4-BE49-F238E27FC236}">
                <a16:creationId xmlns:a16="http://schemas.microsoft.com/office/drawing/2014/main" id="{8A7DACD2-89EA-477E-9AB4-577BDE223C1D}"/>
              </a:ext>
            </a:extLst>
          </p:cNvPr>
          <p:cNvSpPr>
            <a:spLocks noGrp="1"/>
          </p:cNvSpPr>
          <p:nvPr>
            <p:ph idx="10"/>
          </p:nvPr>
        </p:nvSpPr>
        <p:spPr>
          <a:xfrm>
            <a:off x="822324" y="2514600"/>
            <a:ext cx="8093076" cy="3657600"/>
          </a:xfrm>
        </p:spPr>
        <p:txBody>
          <a:bodyPr/>
          <a:lstStyle/>
          <a:p>
            <a:pPr marL="0" indent="0">
              <a:buNone/>
            </a:pPr>
            <a:r>
              <a:rPr lang="en-US" sz="2400" b="1" noProof="0" dirty="0">
                <a:latin typeface="Calibri" charset="0"/>
              </a:rPr>
              <a:t>Allocation base </a:t>
            </a:r>
            <a:r>
              <a:rPr lang="en-US" sz="2400" noProof="0" dirty="0">
                <a:latin typeface="Calibri" charset="0"/>
              </a:rPr>
              <a:t>– A measure of activity such as direct labor-hours or machine-hours that is used to assign costs to cost objects.</a:t>
            </a:r>
          </a:p>
          <a:p>
            <a:pPr marL="0" indent="0">
              <a:spcAft>
                <a:spcPts val="600"/>
              </a:spcAft>
              <a:buNone/>
            </a:pPr>
            <a:r>
              <a:rPr lang="en-US" sz="2400" b="1" noProof="0" dirty="0">
                <a:latin typeface="Calibri" charset="0"/>
              </a:rPr>
              <a:t>Predetermined overhead rate </a:t>
            </a:r>
            <a:r>
              <a:rPr lang="en-US" sz="2400" noProof="0" dirty="0">
                <a:latin typeface="Calibri" charset="0"/>
              </a:rPr>
              <a:t>– A rate used to charge manufacturing overhead cost to jobs that is established in advance for each period. It is computed using the following equation:</a:t>
            </a:r>
          </a:p>
          <a:p>
            <a:pPr marL="200025" lvl="1" indent="0">
              <a:spcAft>
                <a:spcPts val="0"/>
              </a:spcAft>
              <a:buNone/>
            </a:pPr>
            <a:r>
              <a:rPr lang="en-US" sz="2400" noProof="0" dirty="0">
                <a:latin typeface="Calibri" charset="0"/>
              </a:rPr>
              <a:t>Predetermined overhead rate = Estimated total</a:t>
            </a:r>
            <a:br>
              <a:rPr lang="en-US" sz="2400" noProof="0" dirty="0">
                <a:latin typeface="Calibri" charset="0"/>
              </a:rPr>
            </a:br>
            <a:r>
              <a:rPr lang="en-US" sz="2400" noProof="0" dirty="0">
                <a:latin typeface="Calibri" charset="0"/>
              </a:rPr>
              <a:t>manufacturing overhead cost ÷ Estimated total </a:t>
            </a:r>
          </a:p>
          <a:p>
            <a:pPr marL="200025" lvl="1" indent="0">
              <a:spcAft>
                <a:spcPts val="0"/>
              </a:spcAft>
              <a:buNone/>
            </a:pPr>
            <a:r>
              <a:rPr lang="en-US" sz="2400" noProof="0" dirty="0">
                <a:latin typeface="Calibri" charset="0"/>
              </a:rPr>
              <a:t>amount of the allocation base</a:t>
            </a:r>
            <a:endParaRPr lang="en-US" sz="2400" b="1" noProof="0" dirty="0">
              <a:latin typeface="Calibri"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r>
              <a:rPr lang="en-US" noProof="0" dirty="0">
                <a:solidFill>
                  <a:srgbClr val="000000"/>
                </a:solidFill>
              </a:rPr>
              <a:t>Product Cost Flows </a:t>
            </a:r>
            <a:r>
              <a:rPr lang="en-US" sz="1000" noProof="0" dirty="0">
                <a:solidFill>
                  <a:srgbClr val="000000"/>
                </a:solidFill>
              </a:rPr>
              <a:t>4</a:t>
            </a:r>
          </a:p>
        </p:txBody>
      </p:sp>
      <p:sp>
        <p:nvSpPr>
          <p:cNvPr id="3" name="Content Placeholder 2">
            <a:extLst>
              <a:ext uri="{FF2B5EF4-FFF2-40B4-BE49-F238E27FC236}">
                <a16:creationId xmlns:a16="http://schemas.microsoft.com/office/drawing/2014/main" id="{DB90F135-E5B0-471C-B983-30CC231106D7}"/>
              </a:ext>
            </a:extLst>
          </p:cNvPr>
          <p:cNvSpPr>
            <a:spLocks noGrp="1"/>
          </p:cNvSpPr>
          <p:nvPr>
            <p:ph idx="1"/>
          </p:nvPr>
        </p:nvSpPr>
        <p:spPr>
          <a:xfrm>
            <a:off x="822325" y="1447801"/>
            <a:ext cx="7543800" cy="1371599"/>
          </a:xfrm>
        </p:spPr>
        <p:txBody>
          <a:bodyPr/>
          <a:lstStyle/>
          <a:p>
            <a:r>
              <a:rPr lang="en-US" sz="2800" noProof="0" dirty="0"/>
              <a:t>The ending work in process inventory is deducted from the total work in process for the period to arrive at the </a:t>
            </a:r>
            <a:r>
              <a:rPr lang="en-US" sz="2800" b="1" noProof="0" dirty="0"/>
              <a:t>cost of goods manufactured</a:t>
            </a:r>
            <a:r>
              <a:rPr lang="en-US" sz="2800" noProof="0" dirty="0"/>
              <a:t>.</a:t>
            </a:r>
          </a:p>
        </p:txBody>
      </p:sp>
      <p:pic>
        <p:nvPicPr>
          <p:cNvPr id="8" name="Picture 7" descr="Summary from previous slide with all three columns filled in. ">
            <a:extLst>
              <a:ext uri="{FF2B5EF4-FFF2-40B4-BE49-F238E27FC236}">
                <a16:creationId xmlns:a16="http://schemas.microsoft.com/office/drawing/2014/main" id="{63C8A18D-532D-4107-92E4-A2900FF7BBAD}"/>
              </a:ext>
            </a:extLst>
          </p:cNvPr>
          <p:cNvPicPr>
            <a:picLocks noChangeAspect="1"/>
          </p:cNvPicPr>
          <p:nvPr/>
        </p:nvPicPr>
        <p:blipFill>
          <a:blip r:embed="rId2"/>
          <a:stretch>
            <a:fillRect/>
          </a:stretch>
        </p:blipFill>
        <p:spPr>
          <a:xfrm>
            <a:off x="1163153" y="3037544"/>
            <a:ext cx="6937136" cy="2776020"/>
          </a:xfrm>
          <a:prstGeom prst="rect">
            <a:avLst/>
          </a:prstGeom>
        </p:spPr>
      </p:pic>
      <p:sp>
        <p:nvSpPr>
          <p:cNvPr id="7" name="Content Placeholder 6">
            <a:extLst>
              <a:ext uri="{FF2B5EF4-FFF2-40B4-BE49-F238E27FC236}">
                <a16:creationId xmlns:a16="http://schemas.microsoft.com/office/drawing/2014/main" id="{2EA25912-099D-446D-A63A-5D69051C987D}"/>
              </a:ext>
            </a:extLst>
          </p:cNvPr>
          <p:cNvSpPr>
            <a:spLocks noGrp="1"/>
          </p:cNvSpPr>
          <p:nvPr>
            <p:ph sz="quarter" idx="10"/>
          </p:nvPr>
        </p:nvSpPr>
        <p:spPr/>
        <p:txBody>
          <a:bodyPr/>
          <a:lstStyle/>
          <a:p>
            <a:r>
              <a:rPr lang="en-US" dirty="0">
                <a:hlinkClick r:id="rId3" action="ppaction://hlinksldjump"/>
              </a:rPr>
              <a:t>Access the text alternative for slide images.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p:txBody>
          <a:bodyPr wrap="square" lIns="90488" tIns="44450" rIns="90488" bIns="44450" numCol="1" anchorCtr="0" compatLnSpc="1">
            <a:prstTxWarp prst="textNoShape">
              <a:avLst/>
            </a:prstTxWarp>
          </a:bodyPr>
          <a:lstStyle/>
          <a:p>
            <a:r>
              <a:rPr lang="en-US" noProof="0" dirty="0">
                <a:solidFill>
                  <a:srgbClr val="000000"/>
                </a:solidFill>
              </a:rPr>
              <a:t>Product Cost Flows </a:t>
            </a:r>
            <a:r>
              <a:rPr lang="en-US" sz="1000" noProof="0" dirty="0">
                <a:solidFill>
                  <a:srgbClr val="000000"/>
                </a:solidFill>
              </a:rPr>
              <a:t>5</a:t>
            </a:r>
          </a:p>
        </p:txBody>
      </p:sp>
      <p:sp>
        <p:nvSpPr>
          <p:cNvPr id="2" name="Content Placeholder 1">
            <a:extLst>
              <a:ext uri="{FF2B5EF4-FFF2-40B4-BE49-F238E27FC236}">
                <a16:creationId xmlns:a16="http://schemas.microsoft.com/office/drawing/2014/main" id="{476EC105-E6B2-411E-B570-137333BD6A52}"/>
              </a:ext>
            </a:extLst>
          </p:cNvPr>
          <p:cNvSpPr>
            <a:spLocks noGrp="1"/>
          </p:cNvSpPr>
          <p:nvPr>
            <p:ph idx="1"/>
          </p:nvPr>
        </p:nvSpPr>
        <p:spPr>
          <a:xfrm>
            <a:off x="822325" y="1447801"/>
            <a:ext cx="7543800" cy="914399"/>
          </a:xfrm>
        </p:spPr>
        <p:txBody>
          <a:bodyPr/>
          <a:lstStyle/>
          <a:p>
            <a:r>
              <a:rPr lang="en-US" sz="1800" noProof="0" dirty="0"/>
              <a:t>The cost of goods manufactured is added to the beginning finished goods inventory to arrive at cost of goods available for sale. The ending finished goods inventory is deducted from this figure to arrive at </a:t>
            </a:r>
            <a:r>
              <a:rPr lang="en-US" sz="1800" b="1" noProof="0" dirty="0"/>
              <a:t>cost of goods sold</a:t>
            </a:r>
            <a:r>
              <a:rPr lang="en-US" sz="1800" noProof="0" dirty="0"/>
              <a:t>.</a:t>
            </a:r>
          </a:p>
        </p:txBody>
      </p:sp>
      <p:pic>
        <p:nvPicPr>
          <p:cNvPr id="7" name="Picture 6" descr="Summary of product cost flows in production with Work in Process and Finished Goods columns filled in. ">
            <a:extLst>
              <a:ext uri="{FF2B5EF4-FFF2-40B4-BE49-F238E27FC236}">
                <a16:creationId xmlns:a16="http://schemas.microsoft.com/office/drawing/2014/main" id="{E4426496-D0E7-4495-9598-C5A8EA6FDC8E}"/>
              </a:ext>
            </a:extLst>
          </p:cNvPr>
          <p:cNvPicPr>
            <a:picLocks noChangeAspect="1"/>
          </p:cNvPicPr>
          <p:nvPr/>
        </p:nvPicPr>
        <p:blipFill>
          <a:blip r:embed="rId3"/>
          <a:stretch>
            <a:fillRect/>
          </a:stretch>
        </p:blipFill>
        <p:spPr>
          <a:xfrm>
            <a:off x="1123959" y="2523537"/>
            <a:ext cx="6957042" cy="3378118"/>
          </a:xfrm>
          <a:prstGeom prst="rect">
            <a:avLst/>
          </a:prstGeom>
        </p:spPr>
      </p:pic>
      <p:sp>
        <p:nvSpPr>
          <p:cNvPr id="6" name="Content Placeholder 5">
            <a:extLst>
              <a:ext uri="{FF2B5EF4-FFF2-40B4-BE49-F238E27FC236}">
                <a16:creationId xmlns:a16="http://schemas.microsoft.com/office/drawing/2014/main" id="{F1BB9886-1384-45EE-A2ED-815392972679}"/>
              </a:ext>
            </a:extLst>
          </p:cNvPr>
          <p:cNvSpPr>
            <a:spLocks noGrp="1"/>
          </p:cNvSpPr>
          <p:nvPr>
            <p:ph sz="quarter" idx="10"/>
          </p:nvPr>
        </p:nvSpPr>
        <p:spPr/>
        <p:txBody>
          <a:bodyPr/>
          <a:lstStyle/>
          <a:p>
            <a:r>
              <a:rPr lang="en-US" dirty="0">
                <a:hlinkClick r:id="rId4" action="ppaction://hlinksldjump"/>
              </a:rPr>
              <a:t>Access the text alternative for slide images.</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lIns="90488" tIns="44450" rIns="90488" bIns="44450"/>
          <a:lstStyle/>
          <a:p>
            <a:pPr>
              <a:defRPr/>
            </a:pPr>
            <a:r>
              <a:rPr lang="en-US" altLang="en-US" noProof="0" dirty="0">
                <a:solidFill>
                  <a:srgbClr val="000000"/>
                </a:solidFill>
                <a:ea typeface="+mj-ea"/>
              </a:rPr>
              <a:t>Quick Check 1</a:t>
            </a:r>
            <a:endParaRPr lang="en-US" altLang="en-US" sz="2800" noProof="0" dirty="0">
              <a:solidFill>
                <a:srgbClr val="000000"/>
              </a:solidFill>
              <a:ea typeface="+mj-ea"/>
              <a:sym typeface="Wingdings" panose="05000000000000000000" pitchFamily="2" charset="2"/>
            </a:endParaRPr>
          </a:p>
        </p:txBody>
      </p:sp>
      <p:sp>
        <p:nvSpPr>
          <p:cNvPr id="4" name="Content Placeholder 3">
            <a:extLst>
              <a:ext uri="{FF2B5EF4-FFF2-40B4-BE49-F238E27FC236}">
                <a16:creationId xmlns:a16="http://schemas.microsoft.com/office/drawing/2014/main" id="{CE831699-BBF5-4D35-8841-368B1AAF339A}"/>
              </a:ext>
            </a:extLst>
          </p:cNvPr>
          <p:cNvSpPr>
            <a:spLocks noGrp="1"/>
          </p:cNvSpPr>
          <p:nvPr>
            <p:ph idx="1"/>
          </p:nvPr>
        </p:nvSpPr>
        <p:spPr>
          <a:xfrm>
            <a:off x="822325" y="1447801"/>
            <a:ext cx="7254875" cy="3809999"/>
          </a:xfrm>
        </p:spPr>
        <p:txBody>
          <a:bodyPr/>
          <a:lstStyle/>
          <a:p>
            <a:pPr>
              <a:lnSpc>
                <a:spcPct val="100000"/>
              </a:lnSpc>
              <a:defRPr/>
            </a:pPr>
            <a:r>
              <a:rPr lang="en-US" noProof="0" dirty="0">
                <a:ea typeface="ＭＳ Ｐゴシック" charset="-128"/>
              </a:rPr>
              <a:t>Beginning raw materials inventory was $32,000. During the month, $276,000 of raw material was purchased. A count at the end of the month revealed that $28,000 of raw material was still present. What is the cost of direct material used?</a:t>
            </a:r>
          </a:p>
          <a:p>
            <a:pPr>
              <a:lnSpc>
                <a:spcPct val="100000"/>
              </a:lnSpc>
              <a:spcBef>
                <a:spcPts val="1000"/>
              </a:spcBef>
              <a:spcAft>
                <a:spcPts val="0"/>
              </a:spcAft>
              <a:defRPr/>
            </a:pPr>
            <a:r>
              <a:rPr lang="en-US" sz="2000" noProof="0" dirty="0">
                <a:ea typeface="ＭＳ Ｐゴシック" charset="-128"/>
              </a:rPr>
              <a:t>a. $276,000.</a:t>
            </a:r>
          </a:p>
          <a:p>
            <a:pPr>
              <a:lnSpc>
                <a:spcPct val="100000"/>
              </a:lnSpc>
              <a:spcBef>
                <a:spcPts val="1000"/>
              </a:spcBef>
              <a:spcAft>
                <a:spcPts val="0"/>
              </a:spcAft>
              <a:defRPr/>
            </a:pPr>
            <a:r>
              <a:rPr lang="en-US" sz="2000" noProof="0" dirty="0">
                <a:ea typeface="ＭＳ Ｐゴシック" charset="-128"/>
              </a:rPr>
              <a:t>b. $272,000.</a:t>
            </a:r>
            <a:endParaRPr lang="en-US" noProof="0" dirty="0">
              <a:ea typeface="ＭＳ Ｐゴシック" charset="-128"/>
            </a:endParaRPr>
          </a:p>
          <a:p>
            <a:pPr>
              <a:lnSpc>
                <a:spcPct val="100000"/>
              </a:lnSpc>
              <a:spcBef>
                <a:spcPts val="1000"/>
              </a:spcBef>
              <a:spcAft>
                <a:spcPts val="0"/>
              </a:spcAft>
              <a:defRPr/>
            </a:pPr>
            <a:r>
              <a:rPr lang="en-US" sz="2000" noProof="0" dirty="0">
                <a:ea typeface="ＭＳ Ｐゴシック" charset="-128"/>
              </a:rPr>
              <a:t>c. $280,000.</a:t>
            </a:r>
            <a:endParaRPr lang="en-US" noProof="0" dirty="0">
              <a:ea typeface="ＭＳ Ｐゴシック" charset="-128"/>
            </a:endParaRPr>
          </a:p>
          <a:p>
            <a:pPr>
              <a:lnSpc>
                <a:spcPct val="100000"/>
              </a:lnSpc>
              <a:spcBef>
                <a:spcPts val="1000"/>
              </a:spcBef>
              <a:spcAft>
                <a:spcPts val="0"/>
              </a:spcAft>
              <a:defRPr/>
            </a:pPr>
            <a:r>
              <a:rPr lang="en-US" sz="2000" noProof="0" dirty="0">
                <a:ea typeface="ＭＳ Ｐゴシック" charset="-128"/>
              </a:rPr>
              <a:t>d. $2,000.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lIns="90488" tIns="44450" rIns="90488" bIns="44450"/>
          <a:lstStyle/>
          <a:p>
            <a:pPr>
              <a:defRPr/>
            </a:pPr>
            <a:r>
              <a:rPr lang="en-US" altLang="en-US" noProof="0" dirty="0">
                <a:ea typeface="+mj-ea"/>
              </a:rPr>
              <a:t>Quick Check 1a</a:t>
            </a:r>
            <a:endParaRPr lang="en-US" altLang="en-US" sz="2800" noProof="0" dirty="0">
              <a:ea typeface="+mj-ea"/>
              <a:sym typeface="Wingdings" panose="05000000000000000000" pitchFamily="2" charset="2"/>
            </a:endParaRPr>
          </a:p>
        </p:txBody>
      </p:sp>
      <p:sp>
        <p:nvSpPr>
          <p:cNvPr id="2" name="Content Placeholder 1">
            <a:extLst>
              <a:ext uri="{FF2B5EF4-FFF2-40B4-BE49-F238E27FC236}">
                <a16:creationId xmlns:a16="http://schemas.microsoft.com/office/drawing/2014/main" id="{6F3E3A67-F00D-4085-9229-7C35B45B3442}"/>
              </a:ext>
            </a:extLst>
          </p:cNvPr>
          <p:cNvSpPr>
            <a:spLocks noGrp="1"/>
          </p:cNvSpPr>
          <p:nvPr>
            <p:ph idx="1"/>
          </p:nvPr>
        </p:nvSpPr>
        <p:spPr>
          <a:xfrm>
            <a:off x="822325" y="1447801"/>
            <a:ext cx="3444875" cy="4373879"/>
          </a:xfrm>
        </p:spPr>
        <p:txBody>
          <a:bodyPr/>
          <a:lstStyle/>
          <a:p>
            <a:pPr>
              <a:defRPr/>
            </a:pPr>
            <a:r>
              <a:rPr lang="en-US" noProof="0" dirty="0">
                <a:ea typeface="ＭＳ Ｐゴシック" charset="-128"/>
              </a:rPr>
              <a:t>Beginning raw materials inventory was $32,000. During the month, $276,000 of raw material was purchased. A count at the end of the month revealed that $28,000 of raw material was still present. What is the cost of direct material used?</a:t>
            </a:r>
          </a:p>
          <a:p>
            <a:pPr>
              <a:spcBef>
                <a:spcPts val="1000"/>
              </a:spcBef>
              <a:spcAft>
                <a:spcPts val="0"/>
              </a:spcAft>
              <a:defRPr/>
            </a:pPr>
            <a:r>
              <a:rPr lang="en-US" noProof="0" dirty="0">
                <a:ea typeface="ＭＳ Ｐゴシック" charset="-128"/>
              </a:rPr>
              <a:t>a. $276,000.</a:t>
            </a:r>
          </a:p>
          <a:p>
            <a:pPr>
              <a:spcBef>
                <a:spcPts val="1000"/>
              </a:spcBef>
              <a:spcAft>
                <a:spcPts val="0"/>
              </a:spcAft>
              <a:defRPr/>
            </a:pPr>
            <a:r>
              <a:rPr lang="en-US" noProof="0" dirty="0">
                <a:ea typeface="ＭＳ Ｐゴシック" charset="-128"/>
              </a:rPr>
              <a:t>b. $272,000.</a:t>
            </a:r>
          </a:p>
          <a:p>
            <a:pPr>
              <a:spcBef>
                <a:spcPts val="1000"/>
              </a:spcBef>
              <a:spcAft>
                <a:spcPts val="0"/>
              </a:spcAft>
              <a:defRPr/>
            </a:pPr>
            <a:r>
              <a:rPr lang="en-US" noProof="0" dirty="0">
                <a:solidFill>
                  <a:srgbClr val="AC0000"/>
                </a:solidFill>
                <a:ea typeface="ＭＳ Ｐゴシック" charset="-128"/>
              </a:rPr>
              <a:t>c. Answer: $280,000.</a:t>
            </a:r>
          </a:p>
          <a:p>
            <a:pPr>
              <a:spcBef>
                <a:spcPts val="1000"/>
              </a:spcBef>
              <a:spcAft>
                <a:spcPts val="0"/>
              </a:spcAft>
              <a:defRPr/>
            </a:pPr>
            <a:r>
              <a:rPr lang="en-US" noProof="0" dirty="0">
                <a:ea typeface="ＭＳ Ｐゴシック" charset="-128"/>
              </a:rPr>
              <a:t>d. $2,000.</a:t>
            </a:r>
          </a:p>
        </p:txBody>
      </p:sp>
      <p:graphicFrame>
        <p:nvGraphicFramePr>
          <p:cNvPr id="8" name="Table 5">
            <a:extLst>
              <a:ext uri="{FF2B5EF4-FFF2-40B4-BE49-F238E27FC236}">
                <a16:creationId xmlns:a16="http://schemas.microsoft.com/office/drawing/2014/main" id="{E2FC7346-9E96-4D0C-B4CE-F299D48FB0B7}"/>
              </a:ext>
            </a:extLst>
          </p:cNvPr>
          <p:cNvGraphicFramePr>
            <a:graphicFrameLocks noGrp="1"/>
          </p:cNvGraphicFramePr>
          <p:nvPr>
            <p:extLst>
              <p:ext uri="{D42A27DB-BD31-4B8C-83A1-F6EECF244321}">
                <p14:modId xmlns:p14="http://schemas.microsoft.com/office/powerpoint/2010/main" val="2526353815"/>
              </p:ext>
            </p:extLst>
          </p:nvPr>
        </p:nvGraphicFramePr>
        <p:xfrm>
          <a:off x="4572000" y="2895600"/>
          <a:ext cx="4267200" cy="292608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3844296619"/>
                    </a:ext>
                  </a:extLst>
                </a:gridCol>
                <a:gridCol w="1600200">
                  <a:extLst>
                    <a:ext uri="{9D8B030D-6E8A-4147-A177-3AD203B41FA5}">
                      <a16:colId xmlns:a16="http://schemas.microsoft.com/office/drawing/2014/main" val="3845355715"/>
                    </a:ext>
                  </a:extLst>
                </a:gridCol>
              </a:tblGrid>
              <a:tr h="295275">
                <a:tc>
                  <a:txBody>
                    <a:bodyPr/>
                    <a:lstStyle/>
                    <a:p>
                      <a:pPr marL="0" indent="180975"/>
                      <a:r>
                        <a:rPr lang="en-IN" sz="1800" b="0" dirty="0">
                          <a:solidFill>
                            <a:schemeClr val="tx1"/>
                          </a:solidFill>
                        </a:rPr>
                        <a:t>Beg. raw materials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IN" sz="1800" b="0" dirty="0">
                          <a:solidFill>
                            <a:schemeClr val="tx1"/>
                          </a:solidFill>
                        </a:rPr>
                        <a:t>$  32,000</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2180081"/>
                  </a:ext>
                </a:extLst>
              </a:tr>
              <a:tr h="516731">
                <a:tc>
                  <a:txBody>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lang="en-IN" sz="1800" b="0" dirty="0">
                          <a:solidFill>
                            <a:schemeClr val="tx1"/>
                          </a:solidFill>
                        </a:rPr>
                        <a:t>+ Raw materials </a:t>
                      </a:r>
                      <a:br>
                        <a:rPr lang="en-IN" sz="1800" b="0" dirty="0">
                          <a:solidFill>
                            <a:schemeClr val="tx1"/>
                          </a:solidFill>
                        </a:rPr>
                      </a:br>
                      <a:r>
                        <a:rPr lang="en-IN" sz="1800" b="0" dirty="0">
                          <a:solidFill>
                            <a:schemeClr val="tx1"/>
                          </a:solidFill>
                        </a:rPr>
                        <a:t> purchased</a:t>
                      </a:r>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IN" sz="1800" b="0" dirty="0">
                          <a:solidFill>
                            <a:schemeClr val="tx1"/>
                          </a:solidFill>
                        </a:rPr>
                        <a:t>276,000</a:t>
                      </a:r>
                    </a:p>
                  </a:txBody>
                  <a:tcPr anchor="b">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4128319"/>
                  </a:ext>
                </a:extLst>
              </a:tr>
              <a:tr h="516731">
                <a:tc>
                  <a:txBody>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lang="en-IN" sz="1800" b="0" dirty="0">
                          <a:solidFill>
                            <a:schemeClr val="tx1"/>
                          </a:solidFill>
                        </a:rPr>
                        <a:t>= Raw materials available</a:t>
                      </a:r>
                      <a:br>
                        <a:rPr lang="en-IN" sz="1800" b="0" dirty="0">
                          <a:solidFill>
                            <a:schemeClr val="tx1"/>
                          </a:solidFill>
                        </a:rPr>
                      </a:br>
                      <a:r>
                        <a:rPr lang="en-IN" sz="1800" b="0" dirty="0">
                          <a:solidFill>
                            <a:schemeClr val="tx1"/>
                          </a:solidFill>
                        </a:rPr>
                        <a:t> for use in production</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IN" sz="1800" b="0" dirty="0">
                          <a:solidFill>
                            <a:schemeClr val="tx1"/>
                          </a:solidFill>
                        </a:rPr>
                        <a:t>$308,000</a:t>
                      </a:r>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1467564"/>
                  </a:ext>
                </a:extLst>
              </a:tr>
              <a:tr h="516731">
                <a:tc>
                  <a:txBody>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lang="en-IN" sz="1800" b="0" dirty="0">
                          <a:solidFill>
                            <a:schemeClr val="tx1"/>
                          </a:solidFill>
                        </a:rPr>
                        <a:t>− Ending raw materials</a:t>
                      </a:r>
                      <a:br>
                        <a:rPr lang="en-IN" sz="1800" b="0" dirty="0">
                          <a:solidFill>
                            <a:schemeClr val="tx1"/>
                          </a:solidFill>
                        </a:rPr>
                      </a:br>
                      <a:r>
                        <a:rPr lang="en-IN" sz="1800" b="0" dirty="0">
                          <a:solidFill>
                            <a:schemeClr val="tx1"/>
                          </a:solidFill>
                        </a:rPr>
                        <a:t> inventory</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IN" sz="1800" b="0" dirty="0">
                          <a:solidFill>
                            <a:schemeClr val="tx1"/>
                          </a:solidFill>
                        </a:rPr>
                        <a:t>28,000</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5890304"/>
                  </a:ext>
                </a:extLst>
              </a:tr>
              <a:tr h="516731">
                <a:tc>
                  <a:txBody>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lang="en-IN" sz="1800" b="0" dirty="0">
                          <a:solidFill>
                            <a:schemeClr val="tx1"/>
                          </a:solidFill>
                        </a:rPr>
                        <a:t>= Raw materials used</a:t>
                      </a:r>
                    </a:p>
                    <a:p>
                      <a:pPr marL="365125" marR="0" lvl="0" indent="-365125" algn="l" defTabSz="914400" rtl="0" eaLnBrk="1" fontAlgn="auto" latinLnBrk="0" hangingPunct="1">
                        <a:lnSpc>
                          <a:spcPct val="100000"/>
                        </a:lnSpc>
                        <a:spcBef>
                          <a:spcPts val="0"/>
                        </a:spcBef>
                        <a:spcAft>
                          <a:spcPts val="0"/>
                        </a:spcAft>
                        <a:buClrTx/>
                        <a:buSzTx/>
                        <a:buFontTx/>
                        <a:buNone/>
                        <a:tabLst/>
                        <a:defRPr/>
                      </a:pPr>
                      <a:r>
                        <a:rPr lang="en-IN" sz="1800" b="0" u="none" baseline="0" dirty="0">
                          <a:solidFill>
                            <a:schemeClr val="tx1"/>
                          </a:solidFill>
                        </a:rPr>
                        <a:t>   </a:t>
                      </a:r>
                      <a:r>
                        <a:rPr lang="en-IN" sz="1800" b="0" u="dbl" baseline="0" dirty="0">
                          <a:solidFill>
                            <a:schemeClr val="tx1"/>
                          </a:solidFill>
                        </a:rPr>
                        <a:t>   in production</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IN" sz="1800" b="0" u="dbl" baseline="0" dirty="0">
                          <a:solidFill>
                            <a:schemeClr val="tx1"/>
                          </a:solidFill>
                        </a:rPr>
                        <a:t>          $280,000</a:t>
                      </a:r>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76082653"/>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lIns="90488" tIns="44450" rIns="90488" bIns="44450"/>
          <a:lstStyle/>
          <a:p>
            <a:pPr>
              <a:defRPr/>
            </a:pPr>
            <a:r>
              <a:rPr lang="en-US" altLang="en-US" noProof="0" dirty="0">
                <a:ea typeface="+mj-ea"/>
              </a:rPr>
              <a:t>Quick Check 2</a:t>
            </a:r>
            <a:endParaRPr lang="en-US" altLang="en-US" sz="2800" noProof="0" dirty="0">
              <a:ea typeface="+mj-ea"/>
              <a:sym typeface="Wingdings" panose="05000000000000000000" pitchFamily="2" charset="2"/>
            </a:endParaRPr>
          </a:p>
        </p:txBody>
      </p:sp>
      <p:sp>
        <p:nvSpPr>
          <p:cNvPr id="4" name="Content Placeholder 3">
            <a:extLst>
              <a:ext uri="{FF2B5EF4-FFF2-40B4-BE49-F238E27FC236}">
                <a16:creationId xmlns:a16="http://schemas.microsoft.com/office/drawing/2014/main" id="{AA103EF8-921D-4CF7-AFF0-E5E0EA4F80D9}"/>
              </a:ext>
            </a:extLst>
          </p:cNvPr>
          <p:cNvSpPr>
            <a:spLocks noGrp="1"/>
          </p:cNvSpPr>
          <p:nvPr>
            <p:ph idx="1"/>
          </p:nvPr>
        </p:nvSpPr>
        <p:spPr>
          <a:xfrm>
            <a:off x="822325" y="1447801"/>
            <a:ext cx="7543800" cy="3276599"/>
          </a:xfrm>
        </p:spPr>
        <p:txBody>
          <a:bodyPr/>
          <a:lstStyle/>
          <a:p>
            <a:pPr>
              <a:defRPr/>
            </a:pPr>
            <a:r>
              <a:rPr lang="en-US" altLang="en-US" noProof="0" dirty="0">
                <a:ea typeface="MS PGothic" pitchFamily="34" charset="-128"/>
                <a:cs typeface="Arial" charset="0"/>
              </a:rPr>
              <a:t>Direct materials used in production totaled $280,000. Direct labor was $375,000, and $180,000 of manufacturing overhead was added to production for the month. What were total manufacturing costs incurred for the month?</a:t>
            </a:r>
          </a:p>
          <a:p>
            <a:pPr>
              <a:spcBef>
                <a:spcPts val="1000"/>
              </a:spcBef>
              <a:spcAft>
                <a:spcPts val="0"/>
              </a:spcAft>
              <a:defRPr/>
            </a:pPr>
            <a:r>
              <a:rPr lang="en-US" altLang="en-US" sz="2000" noProof="0" dirty="0">
                <a:ea typeface="MS PGothic" pitchFamily="34" charset="-128"/>
                <a:cs typeface="Arial" charset="0"/>
              </a:rPr>
              <a:t>a. $555,000.</a:t>
            </a:r>
          </a:p>
          <a:p>
            <a:pPr marL="0" lvl="2">
              <a:spcBef>
                <a:spcPts val="1000"/>
              </a:spcBef>
              <a:spcAft>
                <a:spcPts val="0"/>
              </a:spcAft>
              <a:buClrTx/>
              <a:defRPr/>
            </a:pPr>
            <a:r>
              <a:rPr lang="en-US" altLang="en-US" sz="2000" noProof="0" dirty="0">
                <a:ea typeface="MS PGothic" pitchFamily="34" charset="-128"/>
                <a:cs typeface="Arial" charset="0"/>
              </a:rPr>
              <a:t>b. $835,000.</a:t>
            </a:r>
          </a:p>
          <a:p>
            <a:pPr marL="0" lvl="2">
              <a:spcBef>
                <a:spcPts val="1000"/>
              </a:spcBef>
              <a:spcAft>
                <a:spcPts val="0"/>
              </a:spcAft>
              <a:buClrTx/>
              <a:defRPr/>
            </a:pPr>
            <a:r>
              <a:rPr lang="en-US" altLang="en-US" sz="2000" noProof="0" dirty="0">
                <a:ea typeface="MS PGothic" pitchFamily="34" charset="-128"/>
                <a:cs typeface="Arial" charset="0"/>
              </a:rPr>
              <a:t>c. $655,000.</a:t>
            </a:r>
          </a:p>
          <a:p>
            <a:pPr marL="0" lvl="2">
              <a:spcBef>
                <a:spcPts val="1000"/>
              </a:spcBef>
              <a:buClrTx/>
              <a:defRPr/>
            </a:pPr>
            <a:r>
              <a:rPr lang="en-US" altLang="en-US" sz="2000" noProof="0" dirty="0">
                <a:ea typeface="MS PGothic" pitchFamily="34" charset="-128"/>
                <a:cs typeface="Arial" charset="0"/>
              </a:rPr>
              <a:t>d. Cannot be determined.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p:txBody>
          <a:bodyPr lIns="90488" tIns="44450" rIns="90488" bIns="44450"/>
          <a:lstStyle/>
          <a:p>
            <a:pPr>
              <a:defRPr/>
            </a:pPr>
            <a:r>
              <a:rPr lang="en-US" altLang="en-US" noProof="0" dirty="0">
                <a:ea typeface="+mj-ea"/>
              </a:rPr>
              <a:t>Quick Check 2a</a:t>
            </a:r>
            <a:endParaRPr lang="en-US" altLang="en-US" sz="2800" noProof="0" dirty="0">
              <a:ea typeface="+mj-ea"/>
              <a:sym typeface="Wingdings" panose="05000000000000000000" pitchFamily="2" charset="2"/>
            </a:endParaRPr>
          </a:p>
        </p:txBody>
      </p:sp>
      <p:sp>
        <p:nvSpPr>
          <p:cNvPr id="2" name="Content Placeholder 1">
            <a:extLst>
              <a:ext uri="{FF2B5EF4-FFF2-40B4-BE49-F238E27FC236}">
                <a16:creationId xmlns:a16="http://schemas.microsoft.com/office/drawing/2014/main" id="{FABECE80-6528-49EF-91AC-379E7500D3BC}"/>
              </a:ext>
            </a:extLst>
          </p:cNvPr>
          <p:cNvSpPr>
            <a:spLocks noGrp="1"/>
          </p:cNvSpPr>
          <p:nvPr>
            <p:ph idx="1"/>
          </p:nvPr>
        </p:nvSpPr>
        <p:spPr>
          <a:xfrm>
            <a:off x="822325" y="1447801"/>
            <a:ext cx="7543800" cy="3428999"/>
          </a:xfrm>
        </p:spPr>
        <p:txBody>
          <a:bodyPr/>
          <a:lstStyle/>
          <a:p>
            <a:pPr>
              <a:defRPr/>
            </a:pPr>
            <a:r>
              <a:rPr lang="en-US" altLang="en-US" noProof="0" dirty="0">
                <a:ea typeface="MS PGothic" pitchFamily="34" charset="-128"/>
                <a:cs typeface="Arial" charset="0"/>
              </a:rPr>
              <a:t>Direct materials used in production totaled $280,000. Direct labor was $375,000, and $180,000 of manufacturing overhead was added to production for the month. What were total manufacturing costs incurred for the month?</a:t>
            </a:r>
          </a:p>
          <a:p>
            <a:pPr>
              <a:spcBef>
                <a:spcPts val="1000"/>
              </a:spcBef>
              <a:spcAft>
                <a:spcPts val="0"/>
              </a:spcAft>
              <a:defRPr/>
            </a:pPr>
            <a:r>
              <a:rPr lang="en-US" altLang="en-US" noProof="0" dirty="0">
                <a:ea typeface="MS PGothic" pitchFamily="34" charset="-128"/>
                <a:cs typeface="Arial" charset="0"/>
              </a:rPr>
              <a:t>a. $555,000.</a:t>
            </a:r>
          </a:p>
          <a:p>
            <a:pPr marL="0" lvl="2">
              <a:spcBef>
                <a:spcPts val="1000"/>
              </a:spcBef>
              <a:spcAft>
                <a:spcPts val="0"/>
              </a:spcAft>
              <a:buClrTx/>
              <a:defRPr/>
            </a:pPr>
            <a:r>
              <a:rPr lang="en-US" altLang="en-US" sz="2000" noProof="0" dirty="0">
                <a:solidFill>
                  <a:srgbClr val="AC0000"/>
                </a:solidFill>
                <a:ea typeface="MS PGothic" pitchFamily="34" charset="-128"/>
                <a:cs typeface="Arial" charset="0"/>
              </a:rPr>
              <a:t>b. Answer: $835,000.</a:t>
            </a:r>
          </a:p>
          <a:p>
            <a:pPr marL="0" lvl="2">
              <a:spcBef>
                <a:spcPts val="1000"/>
              </a:spcBef>
              <a:spcAft>
                <a:spcPts val="0"/>
              </a:spcAft>
              <a:buClrTx/>
              <a:defRPr/>
            </a:pPr>
            <a:r>
              <a:rPr lang="en-US" altLang="en-US" sz="2000" noProof="0" dirty="0">
                <a:ea typeface="MS PGothic" pitchFamily="34" charset="-128"/>
                <a:cs typeface="Arial" charset="0"/>
              </a:rPr>
              <a:t>c. $655,000.</a:t>
            </a:r>
          </a:p>
          <a:p>
            <a:pPr marL="0" lvl="2">
              <a:spcBef>
                <a:spcPts val="1000"/>
              </a:spcBef>
              <a:buClrTx/>
              <a:defRPr/>
            </a:pPr>
            <a:r>
              <a:rPr lang="en-US" altLang="en-US" sz="2000" noProof="0" dirty="0">
                <a:ea typeface="MS PGothic" pitchFamily="34" charset="-128"/>
                <a:cs typeface="Arial" charset="0"/>
              </a:rPr>
              <a:t>d. Cannot be determined.</a:t>
            </a:r>
          </a:p>
        </p:txBody>
      </p:sp>
      <p:graphicFrame>
        <p:nvGraphicFramePr>
          <p:cNvPr id="8" name="Table 5">
            <a:extLst>
              <a:ext uri="{FF2B5EF4-FFF2-40B4-BE49-F238E27FC236}">
                <a16:creationId xmlns:a16="http://schemas.microsoft.com/office/drawing/2014/main" id="{70246AF1-80F1-474D-8E6B-3EAD1628FC53}"/>
              </a:ext>
            </a:extLst>
          </p:cNvPr>
          <p:cNvGraphicFramePr>
            <a:graphicFrameLocks noGrp="1"/>
          </p:cNvGraphicFramePr>
          <p:nvPr>
            <p:extLst>
              <p:ext uri="{D42A27DB-BD31-4B8C-83A1-F6EECF244321}">
                <p14:modId xmlns:p14="http://schemas.microsoft.com/office/powerpoint/2010/main" val="479708681"/>
              </p:ext>
            </p:extLst>
          </p:nvPr>
        </p:nvGraphicFramePr>
        <p:xfrm>
          <a:off x="3973149" y="3962400"/>
          <a:ext cx="4419600" cy="1889760"/>
        </p:xfrm>
        <a:graphic>
          <a:graphicData uri="http://schemas.openxmlformats.org/drawingml/2006/table">
            <a:tbl>
              <a:tblPr firstRow="1" bandRow="1">
                <a:tableStyleId>{5C22544A-7EE6-4342-B048-85BDC9FD1C3A}</a:tableStyleId>
              </a:tblPr>
              <a:tblGrid>
                <a:gridCol w="2973185">
                  <a:extLst>
                    <a:ext uri="{9D8B030D-6E8A-4147-A177-3AD203B41FA5}">
                      <a16:colId xmlns:a16="http://schemas.microsoft.com/office/drawing/2014/main" val="3844296619"/>
                    </a:ext>
                  </a:extLst>
                </a:gridCol>
                <a:gridCol w="1446415">
                  <a:extLst>
                    <a:ext uri="{9D8B030D-6E8A-4147-A177-3AD203B41FA5}">
                      <a16:colId xmlns:a16="http://schemas.microsoft.com/office/drawing/2014/main" val="3845355715"/>
                    </a:ext>
                  </a:extLst>
                </a:gridCol>
              </a:tblGrid>
              <a:tr h="383458">
                <a:tc>
                  <a:txBody>
                    <a:bodyPr/>
                    <a:lstStyle/>
                    <a:p>
                      <a:pPr marL="0" indent="177800"/>
                      <a:r>
                        <a:rPr lang="en-IN" sz="2000" b="0" dirty="0">
                          <a:solidFill>
                            <a:schemeClr val="tx1"/>
                          </a:solidFill>
                        </a:rPr>
                        <a:t>Direct materials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IN" sz="2000" b="0" dirty="0">
                          <a:solidFill>
                            <a:schemeClr val="tx1"/>
                          </a:solidFill>
                        </a:rPr>
                        <a:t>$280,000</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2180081"/>
                  </a:ext>
                </a:extLst>
              </a:tr>
              <a:tr h="383458">
                <a:tc>
                  <a:txBody>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lang="en-IN" sz="2000" b="0" dirty="0">
                          <a:solidFill>
                            <a:schemeClr val="tx1"/>
                          </a:solidFill>
                        </a:rPr>
                        <a:t>+ Direct labor</a:t>
                      </a:r>
                    </a:p>
                  </a:txBody>
                  <a:tcP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IN" sz="2000" b="0" dirty="0">
                          <a:solidFill>
                            <a:schemeClr val="tx1"/>
                          </a:solidFill>
                        </a:rPr>
                        <a:t>375,000</a:t>
                      </a:r>
                    </a:p>
                  </a:txBody>
                  <a:tcPr anchor="b">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4128319"/>
                  </a:ext>
                </a:extLst>
              </a:tr>
              <a:tr h="383458">
                <a:tc>
                  <a:txBody>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lang="en-IN" sz="2000" b="0" dirty="0">
                          <a:solidFill>
                            <a:schemeClr val="tx1"/>
                          </a:solidFill>
                        </a:rPr>
                        <a:t>+ Mfg. overhead applied</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IN" sz="2000" b="0" dirty="0">
                          <a:solidFill>
                            <a:schemeClr val="tx1"/>
                          </a:solidFill>
                        </a:rPr>
                        <a:t>180,000</a:t>
                      </a:r>
                    </a:p>
                  </a:txBody>
                  <a:tcPr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1467564"/>
                  </a:ext>
                </a:extLst>
              </a:tr>
              <a:tr h="678426">
                <a:tc>
                  <a:txBody>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lang="en-IN" sz="2000" b="0" dirty="0">
                          <a:solidFill>
                            <a:schemeClr val="tx1"/>
                          </a:solidFill>
                        </a:rPr>
                        <a:t>= Mfg. costs incurred</a:t>
                      </a:r>
                      <a:endParaRPr lang="en-IN" sz="2000" b="0" u="none" baseline="0" dirty="0">
                        <a:solidFill>
                          <a:schemeClr val="tx1"/>
                        </a:solidFill>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lang="en-IN" sz="2000" b="0" u="none" baseline="0" dirty="0">
                          <a:solidFill>
                            <a:schemeClr val="tx1"/>
                          </a:solidFill>
                        </a:rPr>
                        <a:t>    </a:t>
                      </a:r>
                      <a:r>
                        <a:rPr lang="en-IN" sz="2000" b="0" u="dbl" baseline="0" dirty="0">
                          <a:solidFill>
                            <a:schemeClr val="tx1"/>
                          </a:solidFill>
                        </a:rPr>
                        <a:t>  for the month</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IN" sz="2000" b="0" u="dbl" baseline="0" dirty="0">
                          <a:solidFill>
                            <a:schemeClr val="tx1"/>
                          </a:solidFill>
                        </a:rPr>
                        <a:t>     $835,000</a:t>
                      </a:r>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76082653"/>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lIns="90488" tIns="44450" rIns="90488" bIns="44450"/>
          <a:lstStyle/>
          <a:p>
            <a:pPr>
              <a:defRPr/>
            </a:pPr>
            <a:r>
              <a:rPr lang="en-US" altLang="en-US" noProof="0" dirty="0">
                <a:ea typeface="+mj-ea"/>
              </a:rPr>
              <a:t>Quick Check 3</a:t>
            </a:r>
            <a:endParaRPr lang="en-US" altLang="en-US" sz="2800" noProof="0" dirty="0">
              <a:ea typeface="+mj-ea"/>
              <a:sym typeface="Wingdings" panose="05000000000000000000" pitchFamily="2" charset="2"/>
            </a:endParaRPr>
          </a:p>
        </p:txBody>
      </p:sp>
      <p:sp>
        <p:nvSpPr>
          <p:cNvPr id="4" name="Content Placeholder 3">
            <a:extLst>
              <a:ext uri="{FF2B5EF4-FFF2-40B4-BE49-F238E27FC236}">
                <a16:creationId xmlns:a16="http://schemas.microsoft.com/office/drawing/2014/main" id="{F1A13EB9-110C-4E51-A085-9DD61ABA9819}"/>
              </a:ext>
            </a:extLst>
          </p:cNvPr>
          <p:cNvSpPr>
            <a:spLocks noGrp="1"/>
          </p:cNvSpPr>
          <p:nvPr>
            <p:ph idx="1"/>
          </p:nvPr>
        </p:nvSpPr>
        <p:spPr>
          <a:xfrm>
            <a:off x="822325" y="1447800"/>
            <a:ext cx="7543800" cy="3886200"/>
          </a:xfrm>
        </p:spPr>
        <p:txBody>
          <a:bodyPr/>
          <a:lstStyle/>
          <a:p>
            <a:r>
              <a:rPr lang="en-US" noProof="0" dirty="0">
                <a:ea typeface="MS PGothic" charset="0"/>
                <a:cs typeface="Arial" charset="0"/>
              </a:rPr>
              <a:t>Beginning work in process was $125,000. Manufacturing costs added to production for the month were $835,000. There were $200,000 of partially finished goods remaining in work in process inventory at the end of the month. What was the cost of goods manufactured during the month?</a:t>
            </a:r>
          </a:p>
          <a:p>
            <a:pPr>
              <a:spcBef>
                <a:spcPts val="1000"/>
              </a:spcBef>
              <a:spcAft>
                <a:spcPts val="0"/>
              </a:spcAft>
            </a:pPr>
            <a:r>
              <a:rPr lang="en-US" sz="2000" noProof="0" dirty="0">
                <a:ea typeface="MS PGothic" charset="0"/>
                <a:cs typeface="Arial" charset="0"/>
              </a:rPr>
              <a:t>a. $1,160,000.</a:t>
            </a:r>
          </a:p>
          <a:p>
            <a:pPr>
              <a:spcBef>
                <a:spcPts val="1000"/>
              </a:spcBef>
              <a:spcAft>
                <a:spcPts val="0"/>
              </a:spcAft>
            </a:pPr>
            <a:r>
              <a:rPr lang="en-US" sz="2000" noProof="0" dirty="0">
                <a:ea typeface="MS PGothic" charset="0"/>
                <a:cs typeface="Arial" charset="0"/>
              </a:rPr>
              <a:t>b. $910,000.</a:t>
            </a:r>
          </a:p>
          <a:p>
            <a:pPr marL="0" lvl="2">
              <a:spcBef>
                <a:spcPts val="1000"/>
              </a:spcBef>
              <a:spcAft>
                <a:spcPts val="0"/>
              </a:spcAft>
              <a:buClrTx/>
            </a:pPr>
            <a:r>
              <a:rPr lang="en-US" sz="2000" noProof="0" dirty="0">
                <a:ea typeface="MS PGothic" charset="0"/>
                <a:cs typeface="Arial" charset="0"/>
              </a:rPr>
              <a:t>c. $760,000.</a:t>
            </a:r>
          </a:p>
          <a:p>
            <a:pPr marL="0" lvl="2">
              <a:spcBef>
                <a:spcPts val="1000"/>
              </a:spcBef>
              <a:spcAft>
                <a:spcPts val="0"/>
              </a:spcAft>
              <a:buClrTx/>
            </a:pPr>
            <a:r>
              <a:rPr lang="en-US" sz="2000" noProof="0" dirty="0">
                <a:ea typeface="MS PGothic" charset="0"/>
                <a:cs typeface="Arial" charset="0"/>
              </a:rPr>
              <a:t>d. Cannot be determined.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27"/>
          <p:cNvSpPr>
            <a:spLocks noGrp="1" noChangeArrowheads="1"/>
          </p:cNvSpPr>
          <p:nvPr>
            <p:ph type="title"/>
          </p:nvPr>
        </p:nvSpPr>
        <p:spPr>
          <a:xfrm>
            <a:off x="822325" y="152400"/>
            <a:ext cx="7543800" cy="1025525"/>
          </a:xfrm>
        </p:spPr>
        <p:txBody>
          <a:bodyPr lIns="90488" tIns="44450" rIns="90488" bIns="44450"/>
          <a:lstStyle/>
          <a:p>
            <a:pPr>
              <a:defRPr/>
            </a:pPr>
            <a:r>
              <a:rPr lang="en-US" altLang="en-US" noProof="0" dirty="0">
                <a:ea typeface="+mj-ea"/>
              </a:rPr>
              <a:t>Quick Check 3a</a:t>
            </a:r>
            <a:endParaRPr lang="en-US" altLang="en-US" sz="2800" noProof="0" dirty="0">
              <a:ea typeface="+mj-ea"/>
              <a:sym typeface="Wingdings" panose="05000000000000000000" pitchFamily="2" charset="2"/>
            </a:endParaRPr>
          </a:p>
        </p:txBody>
      </p:sp>
      <p:sp>
        <p:nvSpPr>
          <p:cNvPr id="2" name="Content Placeholder 1">
            <a:extLst>
              <a:ext uri="{FF2B5EF4-FFF2-40B4-BE49-F238E27FC236}">
                <a16:creationId xmlns:a16="http://schemas.microsoft.com/office/drawing/2014/main" id="{10A58983-B2C8-4C1B-B97D-8599754E1EF2}"/>
              </a:ext>
            </a:extLst>
          </p:cNvPr>
          <p:cNvSpPr>
            <a:spLocks noGrp="1"/>
          </p:cNvSpPr>
          <p:nvPr>
            <p:ph idx="1"/>
          </p:nvPr>
        </p:nvSpPr>
        <p:spPr>
          <a:xfrm>
            <a:off x="822325" y="1447800"/>
            <a:ext cx="7543800" cy="3505200"/>
          </a:xfrm>
        </p:spPr>
        <p:txBody>
          <a:bodyPr/>
          <a:lstStyle/>
          <a:p>
            <a:r>
              <a:rPr lang="en-US" noProof="0" dirty="0">
                <a:ea typeface="MS PGothic" charset="0"/>
                <a:cs typeface="Arial" charset="0"/>
              </a:rPr>
              <a:t>Beginning work in process was $125,000. Manufacturing costs added to production for the month were $835,000. There were $200,000 of partially finished goods remaining in work in process inventory at the end of the month. What was the cost of goods manufactured during the month?</a:t>
            </a:r>
          </a:p>
          <a:p>
            <a:pPr>
              <a:spcBef>
                <a:spcPts val="1000"/>
              </a:spcBef>
              <a:spcAft>
                <a:spcPts val="0"/>
              </a:spcAft>
            </a:pPr>
            <a:r>
              <a:rPr lang="en-US" noProof="0" dirty="0">
                <a:ea typeface="MS PGothic" charset="0"/>
                <a:cs typeface="Arial" charset="0"/>
              </a:rPr>
              <a:t>a. $1,160,000.</a:t>
            </a:r>
          </a:p>
          <a:p>
            <a:pPr>
              <a:spcBef>
                <a:spcPts val="1000"/>
              </a:spcBef>
              <a:spcAft>
                <a:spcPts val="0"/>
              </a:spcAft>
            </a:pPr>
            <a:r>
              <a:rPr lang="en-US" noProof="0" dirty="0">
                <a:ea typeface="MS PGothic" charset="0"/>
                <a:cs typeface="Arial" charset="0"/>
              </a:rPr>
              <a:t>b. $910,000.</a:t>
            </a:r>
          </a:p>
          <a:p>
            <a:pPr marL="0" lvl="2">
              <a:spcBef>
                <a:spcPts val="1000"/>
              </a:spcBef>
              <a:spcAft>
                <a:spcPts val="0"/>
              </a:spcAft>
              <a:buClrTx/>
            </a:pPr>
            <a:r>
              <a:rPr lang="en-US" sz="2000" noProof="0" dirty="0">
                <a:solidFill>
                  <a:srgbClr val="AC0000"/>
                </a:solidFill>
                <a:ea typeface="MS PGothic" charset="0"/>
                <a:cs typeface="Arial" charset="0"/>
              </a:rPr>
              <a:t>c. Answer: $760,000.</a:t>
            </a:r>
          </a:p>
          <a:p>
            <a:pPr marL="0" lvl="2">
              <a:spcBef>
                <a:spcPts val="1000"/>
              </a:spcBef>
              <a:spcAft>
                <a:spcPts val="0"/>
              </a:spcAft>
              <a:buClrTx/>
            </a:pPr>
            <a:r>
              <a:rPr lang="en-US" sz="2000" noProof="0" dirty="0">
                <a:ea typeface="MS PGothic" charset="0"/>
                <a:cs typeface="Arial" charset="0"/>
              </a:rPr>
              <a:t>d. Cannot be determined.</a:t>
            </a:r>
          </a:p>
        </p:txBody>
      </p:sp>
      <p:graphicFrame>
        <p:nvGraphicFramePr>
          <p:cNvPr id="5" name="Table 5">
            <a:extLst>
              <a:ext uri="{FF2B5EF4-FFF2-40B4-BE49-F238E27FC236}">
                <a16:creationId xmlns:a16="http://schemas.microsoft.com/office/drawing/2014/main" id="{4DF71561-4FE6-4C4C-A3A2-9D12E96CC020}"/>
              </a:ext>
            </a:extLst>
          </p:cNvPr>
          <p:cNvGraphicFramePr>
            <a:graphicFrameLocks noGrp="1"/>
          </p:cNvGraphicFramePr>
          <p:nvPr>
            <p:extLst>
              <p:ext uri="{D42A27DB-BD31-4B8C-83A1-F6EECF244321}">
                <p14:modId xmlns:p14="http://schemas.microsoft.com/office/powerpoint/2010/main" val="3581355883"/>
              </p:ext>
            </p:extLst>
          </p:nvPr>
        </p:nvGraphicFramePr>
        <p:xfrm>
          <a:off x="4092766" y="3091149"/>
          <a:ext cx="4060634" cy="3200400"/>
        </p:xfrm>
        <a:graphic>
          <a:graphicData uri="http://schemas.openxmlformats.org/drawingml/2006/table">
            <a:tbl>
              <a:tblPr firstRow="1" bandRow="1">
                <a:tableStyleId>{5C22544A-7EE6-4342-B048-85BDC9FD1C3A}</a:tableStyleId>
              </a:tblPr>
              <a:tblGrid>
                <a:gridCol w="2612834">
                  <a:extLst>
                    <a:ext uri="{9D8B030D-6E8A-4147-A177-3AD203B41FA5}">
                      <a16:colId xmlns:a16="http://schemas.microsoft.com/office/drawing/2014/main" val="3844296619"/>
                    </a:ext>
                  </a:extLst>
                </a:gridCol>
                <a:gridCol w="1447800">
                  <a:extLst>
                    <a:ext uri="{9D8B030D-6E8A-4147-A177-3AD203B41FA5}">
                      <a16:colId xmlns:a16="http://schemas.microsoft.com/office/drawing/2014/main" val="3845355715"/>
                    </a:ext>
                  </a:extLst>
                </a:gridCol>
              </a:tblGrid>
              <a:tr h="524770">
                <a:tc>
                  <a:txBody>
                    <a:bodyPr/>
                    <a:lstStyle/>
                    <a:p>
                      <a:pPr marL="0" indent="180975"/>
                      <a:r>
                        <a:rPr lang="en-IN" sz="1800" b="0" dirty="0">
                          <a:solidFill>
                            <a:schemeClr val="tx1"/>
                          </a:solidFill>
                        </a:rPr>
                        <a:t>Beginning work in </a:t>
                      </a:r>
                    </a:p>
                    <a:p>
                      <a:pPr marL="0" marR="0" lvl="0" indent="361950" algn="l" defTabSz="914400" rtl="0" eaLnBrk="1" fontAlgn="auto" latinLnBrk="0" hangingPunct="1">
                        <a:lnSpc>
                          <a:spcPct val="100000"/>
                        </a:lnSpc>
                        <a:spcBef>
                          <a:spcPts val="0"/>
                        </a:spcBef>
                        <a:spcAft>
                          <a:spcPts val="0"/>
                        </a:spcAft>
                        <a:buClrTx/>
                        <a:buSzTx/>
                        <a:buFontTx/>
                        <a:buNone/>
                        <a:tabLst/>
                        <a:defRPr/>
                      </a:pPr>
                      <a:r>
                        <a:rPr lang="en-IN" sz="1800" b="0" dirty="0">
                          <a:solidFill>
                            <a:schemeClr val="tx1"/>
                          </a:solidFill>
                        </a:rPr>
                        <a:t>process inventory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IN" sz="1800" b="0" dirty="0">
                          <a:solidFill>
                            <a:schemeClr val="tx1"/>
                          </a:solidFill>
                        </a:rPr>
                        <a:t>$125,000</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2180081"/>
                  </a:ext>
                </a:extLst>
              </a:tr>
              <a:tr h="524770">
                <a:tc>
                  <a:txBody>
                    <a:bodyPr/>
                    <a:lstStyle/>
                    <a:p>
                      <a:pPr marL="361950" marR="0" lvl="0" indent="-361950" algn="l" defTabSz="914400" rtl="0" eaLnBrk="1" fontAlgn="auto" latinLnBrk="0" hangingPunct="1">
                        <a:lnSpc>
                          <a:spcPct val="100000"/>
                        </a:lnSpc>
                        <a:spcBef>
                          <a:spcPts val="0"/>
                        </a:spcBef>
                        <a:spcAft>
                          <a:spcPts val="0"/>
                        </a:spcAft>
                        <a:buClrTx/>
                        <a:buSzTx/>
                        <a:buFontTx/>
                        <a:buNone/>
                        <a:tabLst/>
                        <a:defRPr/>
                      </a:pPr>
                      <a:r>
                        <a:rPr lang="en-IN" sz="1800" b="0" dirty="0">
                          <a:solidFill>
                            <a:schemeClr val="tx1"/>
                          </a:solidFill>
                        </a:rPr>
                        <a:t>+ Mfg. costs incurred </a:t>
                      </a:r>
                      <a:br>
                        <a:rPr lang="en-IN" sz="1800" b="0" dirty="0">
                          <a:solidFill>
                            <a:schemeClr val="tx1"/>
                          </a:solidFill>
                        </a:rPr>
                      </a:br>
                      <a:r>
                        <a:rPr lang="en-IN" sz="1800" b="0" dirty="0">
                          <a:solidFill>
                            <a:schemeClr val="tx1"/>
                          </a:solidFill>
                        </a:rPr>
                        <a:t>for the period</a:t>
                      </a:r>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IN" sz="1800" b="0" dirty="0">
                          <a:solidFill>
                            <a:schemeClr val="tx1"/>
                          </a:solidFill>
                        </a:rPr>
                        <a:t>835,000</a:t>
                      </a:r>
                    </a:p>
                  </a:txBody>
                  <a:tcPr anchor="b">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4128319"/>
                  </a:ext>
                </a:extLst>
              </a:tr>
              <a:tr h="524770">
                <a:tc>
                  <a:txBody>
                    <a:bodyPr/>
                    <a:lstStyle/>
                    <a:p>
                      <a:pPr marL="361950" marR="0" lvl="0" indent="-361950" algn="l" defTabSz="914400" rtl="0" eaLnBrk="1" fontAlgn="auto" latinLnBrk="0" hangingPunct="1">
                        <a:lnSpc>
                          <a:spcPct val="100000"/>
                        </a:lnSpc>
                        <a:spcBef>
                          <a:spcPts val="0"/>
                        </a:spcBef>
                        <a:spcAft>
                          <a:spcPts val="0"/>
                        </a:spcAft>
                        <a:buClrTx/>
                        <a:buSzTx/>
                        <a:buFontTx/>
                        <a:buNone/>
                        <a:tabLst/>
                        <a:defRPr/>
                      </a:pPr>
                      <a:r>
                        <a:rPr lang="en-IN" sz="1800" b="0" dirty="0">
                          <a:solidFill>
                            <a:schemeClr val="tx1"/>
                          </a:solidFill>
                        </a:rPr>
                        <a:t>= Total work in process</a:t>
                      </a:r>
                    </a:p>
                    <a:p>
                      <a:pPr marL="361950" marR="0" lvl="0" indent="-361950" algn="l" defTabSz="914400" rtl="0" eaLnBrk="1" fontAlgn="auto" latinLnBrk="0" hangingPunct="1">
                        <a:lnSpc>
                          <a:spcPct val="100000"/>
                        </a:lnSpc>
                        <a:spcBef>
                          <a:spcPts val="0"/>
                        </a:spcBef>
                        <a:spcAft>
                          <a:spcPts val="0"/>
                        </a:spcAft>
                        <a:buClrTx/>
                        <a:buSzTx/>
                        <a:buFontTx/>
                        <a:buNone/>
                        <a:tabLst/>
                        <a:defRPr/>
                      </a:pPr>
                      <a:r>
                        <a:rPr lang="en-IN" sz="1800" b="0" dirty="0">
                          <a:solidFill>
                            <a:schemeClr val="tx1"/>
                          </a:solidFill>
                        </a:rPr>
                        <a:t>      during the period</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IN" sz="1800" b="0" dirty="0">
                          <a:solidFill>
                            <a:schemeClr val="tx1"/>
                          </a:solidFill>
                        </a:rPr>
                        <a:t>$960,000</a:t>
                      </a:r>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1467564"/>
                  </a:ext>
                </a:extLst>
              </a:tr>
              <a:tr h="524770">
                <a:tc>
                  <a:txBody>
                    <a:bodyPr/>
                    <a:lstStyle/>
                    <a:p>
                      <a:pPr marL="361950" marR="0" lvl="0" indent="-361950" algn="l" defTabSz="914400" rtl="0" eaLnBrk="1" fontAlgn="auto" latinLnBrk="0" hangingPunct="1">
                        <a:lnSpc>
                          <a:spcPct val="100000"/>
                        </a:lnSpc>
                        <a:spcBef>
                          <a:spcPts val="0"/>
                        </a:spcBef>
                        <a:spcAft>
                          <a:spcPts val="0"/>
                        </a:spcAft>
                        <a:buClrTx/>
                        <a:buSzTx/>
                        <a:buFontTx/>
                        <a:buNone/>
                        <a:tabLst/>
                        <a:defRPr/>
                      </a:pPr>
                      <a:r>
                        <a:rPr lang="en-IN" sz="1800" b="0" dirty="0">
                          <a:solidFill>
                            <a:schemeClr val="tx1"/>
                          </a:solidFill>
                        </a:rPr>
                        <a:t>− Ending work in</a:t>
                      </a:r>
                    </a:p>
                    <a:p>
                      <a:pPr marL="361950" marR="0" lvl="0" indent="-361950" algn="l" defTabSz="914400" rtl="0" eaLnBrk="1" fontAlgn="auto" latinLnBrk="0" hangingPunct="1">
                        <a:lnSpc>
                          <a:spcPct val="100000"/>
                        </a:lnSpc>
                        <a:spcBef>
                          <a:spcPts val="0"/>
                        </a:spcBef>
                        <a:spcAft>
                          <a:spcPts val="0"/>
                        </a:spcAft>
                        <a:buClrTx/>
                        <a:buSzTx/>
                        <a:buFontTx/>
                        <a:buNone/>
                        <a:tabLst/>
                        <a:defRPr/>
                      </a:pPr>
                      <a:r>
                        <a:rPr lang="en-IN" sz="1800" b="0" dirty="0">
                          <a:solidFill>
                            <a:schemeClr val="tx1"/>
                          </a:solidFill>
                        </a:rPr>
                        <a:t>      process inventory</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IN" sz="1800" b="0" dirty="0">
                          <a:solidFill>
                            <a:schemeClr val="tx1"/>
                          </a:solidFill>
                        </a:rPr>
                        <a:t>200,000</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5890304"/>
                  </a:ext>
                </a:extLst>
              </a:tr>
              <a:tr h="524770">
                <a:tc>
                  <a:txBody>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lang="en-IN" sz="1800" b="0" dirty="0">
                          <a:solidFill>
                            <a:schemeClr val="tx1"/>
                          </a:solidFill>
                        </a:rPr>
                        <a:t>= Cost of goods</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u="none" baseline="0" dirty="0">
                          <a:solidFill>
                            <a:schemeClr val="tx1"/>
                          </a:solidFill>
                        </a:rPr>
                        <a:t>   </a:t>
                      </a:r>
                      <a:r>
                        <a:rPr lang="en-IN" sz="1800" b="0" u="dbl" baseline="0" dirty="0">
                          <a:solidFill>
                            <a:schemeClr val="tx1"/>
                          </a:solidFill>
                        </a:rPr>
                        <a:t>   manufactured</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IN" sz="1800" b="0" u="dbl" baseline="0" dirty="0">
                          <a:solidFill>
                            <a:schemeClr val="tx1"/>
                          </a:solidFill>
                        </a:rPr>
                        <a:t>       $760,000</a:t>
                      </a:r>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76082653"/>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lIns="90488" tIns="44450" rIns="90488" bIns="44450"/>
          <a:lstStyle/>
          <a:p>
            <a:pPr>
              <a:defRPr/>
            </a:pPr>
            <a:r>
              <a:rPr lang="en-US" altLang="en-US" noProof="0" dirty="0">
                <a:ea typeface="+mj-ea"/>
              </a:rPr>
              <a:t>Quick Check 4</a:t>
            </a:r>
            <a:endParaRPr lang="en-US" altLang="en-US" sz="2800" noProof="0" dirty="0">
              <a:ea typeface="+mj-ea"/>
              <a:sym typeface="Wingdings" panose="05000000000000000000" pitchFamily="2" charset="2"/>
            </a:endParaRPr>
          </a:p>
        </p:txBody>
      </p:sp>
      <p:sp>
        <p:nvSpPr>
          <p:cNvPr id="4" name="Content Placeholder 3">
            <a:extLst>
              <a:ext uri="{FF2B5EF4-FFF2-40B4-BE49-F238E27FC236}">
                <a16:creationId xmlns:a16="http://schemas.microsoft.com/office/drawing/2014/main" id="{BC2120C6-AA25-4E73-8B7E-80272E2DD673}"/>
              </a:ext>
            </a:extLst>
          </p:cNvPr>
          <p:cNvSpPr>
            <a:spLocks noGrp="1"/>
          </p:cNvSpPr>
          <p:nvPr>
            <p:ph idx="1"/>
          </p:nvPr>
        </p:nvSpPr>
        <p:spPr>
          <a:xfrm>
            <a:off x="822325" y="1447800"/>
            <a:ext cx="7543800" cy="3505200"/>
          </a:xfrm>
        </p:spPr>
        <p:txBody>
          <a:bodyPr/>
          <a:lstStyle/>
          <a:p>
            <a:r>
              <a:rPr lang="en-US" noProof="0" dirty="0">
                <a:cs typeface="Arial" charset="0"/>
              </a:rPr>
              <a:t>Beginning finished goods inventory was $130,000. The cost of goods manufactured for the month was $760,000, </a:t>
            </a:r>
            <a:r>
              <a:rPr lang="en-US" dirty="0">
                <a:cs typeface="Arial" charset="0"/>
              </a:rPr>
              <a:t>a</a:t>
            </a:r>
            <a:r>
              <a:rPr lang="en-US" noProof="0" dirty="0" err="1">
                <a:cs typeface="Arial" charset="0"/>
              </a:rPr>
              <a:t>nd</a:t>
            </a:r>
            <a:r>
              <a:rPr lang="en-US" noProof="0" dirty="0">
                <a:cs typeface="Arial" charset="0"/>
              </a:rPr>
              <a:t> the ending finished goods inventory was $150,000. What was the cost of goods sold for the month?</a:t>
            </a:r>
          </a:p>
          <a:p>
            <a:pPr marL="0" lvl="1">
              <a:spcBef>
                <a:spcPts val="1000"/>
              </a:spcBef>
              <a:spcAft>
                <a:spcPts val="0"/>
              </a:spcAft>
              <a:buClrTx/>
            </a:pPr>
            <a:r>
              <a:rPr lang="en-US" sz="2000" noProof="0" dirty="0">
                <a:cs typeface="Arial" charset="0"/>
              </a:rPr>
              <a:t>a. $20,000.</a:t>
            </a:r>
          </a:p>
          <a:p>
            <a:pPr marL="0" lvl="1">
              <a:spcBef>
                <a:spcPts val="1000"/>
              </a:spcBef>
              <a:spcAft>
                <a:spcPts val="0"/>
              </a:spcAft>
              <a:buClrTx/>
            </a:pPr>
            <a:r>
              <a:rPr lang="en-US" sz="2000" noProof="0" dirty="0">
                <a:cs typeface="Arial" charset="0"/>
              </a:rPr>
              <a:t>b. $740,000.</a:t>
            </a:r>
          </a:p>
          <a:p>
            <a:pPr marL="0" lvl="1">
              <a:spcBef>
                <a:spcPts val="1000"/>
              </a:spcBef>
              <a:spcAft>
                <a:spcPts val="0"/>
              </a:spcAft>
              <a:buClrTx/>
            </a:pPr>
            <a:r>
              <a:rPr lang="en-US" sz="2000" noProof="0" dirty="0">
                <a:cs typeface="Arial" charset="0"/>
              </a:rPr>
              <a:t>c. $780,000.</a:t>
            </a:r>
          </a:p>
          <a:p>
            <a:pPr marL="0" lvl="1">
              <a:spcBef>
                <a:spcPts val="1000"/>
              </a:spcBef>
              <a:spcAft>
                <a:spcPts val="0"/>
              </a:spcAft>
              <a:buClrTx/>
            </a:pPr>
            <a:r>
              <a:rPr lang="en-US" sz="2000" noProof="0" dirty="0">
                <a:cs typeface="Arial" charset="0"/>
              </a:rPr>
              <a:t>d. $760,000.</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CF5134-CC20-4755-BFC5-055C0A682AFD}"/>
              </a:ext>
            </a:extLst>
          </p:cNvPr>
          <p:cNvSpPr>
            <a:spLocks noGrp="1"/>
          </p:cNvSpPr>
          <p:nvPr>
            <p:ph type="title"/>
          </p:nvPr>
        </p:nvSpPr>
        <p:spPr/>
        <p:txBody>
          <a:bodyPr/>
          <a:lstStyle/>
          <a:p>
            <a:r>
              <a:rPr lang="en-US" altLang="en-US" noProof="0" dirty="0"/>
              <a:t>Quick Check 4a</a:t>
            </a:r>
            <a:endParaRPr lang="en-US" noProof="0" dirty="0"/>
          </a:p>
        </p:txBody>
      </p:sp>
      <p:sp>
        <p:nvSpPr>
          <p:cNvPr id="5" name="Content Placeholder 4">
            <a:extLst>
              <a:ext uri="{FF2B5EF4-FFF2-40B4-BE49-F238E27FC236}">
                <a16:creationId xmlns:a16="http://schemas.microsoft.com/office/drawing/2014/main" id="{6BD681DB-50CD-44BB-BDD3-285FFBD54869}"/>
              </a:ext>
            </a:extLst>
          </p:cNvPr>
          <p:cNvSpPr>
            <a:spLocks noGrp="1"/>
          </p:cNvSpPr>
          <p:nvPr>
            <p:ph idx="1"/>
          </p:nvPr>
        </p:nvSpPr>
        <p:spPr>
          <a:xfrm>
            <a:off x="822325" y="1447800"/>
            <a:ext cx="7543800" cy="3124200"/>
          </a:xfrm>
        </p:spPr>
        <p:txBody>
          <a:bodyPr/>
          <a:lstStyle/>
          <a:p>
            <a:r>
              <a:rPr lang="en-US" noProof="0" dirty="0">
                <a:cs typeface="Arial" charset="0"/>
              </a:rPr>
              <a:t>Beginning finished goods inventory was $130,000. The cost of goods manufactured for the month was $760,000, </a:t>
            </a:r>
            <a:r>
              <a:rPr lang="en-US" dirty="0">
                <a:cs typeface="Arial" charset="0"/>
              </a:rPr>
              <a:t>a</a:t>
            </a:r>
            <a:r>
              <a:rPr lang="en-US" noProof="0" dirty="0" err="1">
                <a:cs typeface="Arial" charset="0"/>
              </a:rPr>
              <a:t>nd</a:t>
            </a:r>
            <a:r>
              <a:rPr lang="en-US" noProof="0" dirty="0">
                <a:cs typeface="Arial" charset="0"/>
              </a:rPr>
              <a:t> the ending finished goods inventory was $150,000. What was the cost of goods sold for the month?</a:t>
            </a:r>
          </a:p>
          <a:p>
            <a:pPr marL="0" lvl="1">
              <a:spcBef>
                <a:spcPts val="1000"/>
              </a:spcBef>
              <a:spcAft>
                <a:spcPts val="0"/>
              </a:spcAft>
              <a:buClrTx/>
            </a:pPr>
            <a:r>
              <a:rPr lang="en-US" sz="2000" noProof="0" dirty="0">
                <a:cs typeface="Arial" charset="0"/>
              </a:rPr>
              <a:t>a. $20,000.</a:t>
            </a:r>
          </a:p>
          <a:p>
            <a:pPr marL="0" lvl="1">
              <a:spcBef>
                <a:spcPts val="1000"/>
              </a:spcBef>
              <a:spcAft>
                <a:spcPts val="0"/>
              </a:spcAft>
              <a:buClrTx/>
            </a:pPr>
            <a:r>
              <a:rPr lang="en-US" sz="2000" noProof="0" dirty="0">
                <a:solidFill>
                  <a:srgbClr val="AC0000"/>
                </a:solidFill>
                <a:cs typeface="Arial" charset="0"/>
              </a:rPr>
              <a:t>b. Answer: $740,000.</a:t>
            </a:r>
          </a:p>
          <a:p>
            <a:pPr marL="0" lvl="1">
              <a:spcBef>
                <a:spcPts val="1000"/>
              </a:spcBef>
              <a:spcAft>
                <a:spcPts val="0"/>
              </a:spcAft>
              <a:buClrTx/>
            </a:pPr>
            <a:r>
              <a:rPr lang="en-US" sz="2000" noProof="0" dirty="0">
                <a:cs typeface="Arial" charset="0"/>
              </a:rPr>
              <a:t>c. $780,000.</a:t>
            </a:r>
          </a:p>
          <a:p>
            <a:pPr marL="0" lvl="1">
              <a:spcBef>
                <a:spcPts val="1000"/>
              </a:spcBef>
              <a:spcAft>
                <a:spcPts val="0"/>
              </a:spcAft>
              <a:buClrTx/>
            </a:pPr>
            <a:r>
              <a:rPr lang="en-US" sz="2000" noProof="0" dirty="0">
                <a:cs typeface="Arial" charset="0"/>
              </a:rPr>
              <a:t>d. $760,000.</a:t>
            </a:r>
          </a:p>
        </p:txBody>
      </p:sp>
      <p:sp>
        <p:nvSpPr>
          <p:cNvPr id="7" name="Content Placeholder 6">
            <a:extLst>
              <a:ext uri="{FF2B5EF4-FFF2-40B4-BE49-F238E27FC236}">
                <a16:creationId xmlns:a16="http://schemas.microsoft.com/office/drawing/2014/main" id="{D5B03474-347F-47CA-B174-CE2E2A8A35C1}"/>
              </a:ext>
            </a:extLst>
          </p:cNvPr>
          <p:cNvSpPr>
            <a:spLocks noGrp="1"/>
          </p:cNvSpPr>
          <p:nvPr>
            <p:ph idx="10"/>
          </p:nvPr>
        </p:nvSpPr>
        <p:spPr>
          <a:xfrm>
            <a:off x="800100" y="4855607"/>
            <a:ext cx="3619500" cy="1025525"/>
          </a:xfrm>
          <a:ln>
            <a:solidFill>
              <a:schemeClr val="tx1"/>
            </a:solidFill>
          </a:ln>
        </p:spPr>
        <p:txBody>
          <a:bodyPr/>
          <a:lstStyle/>
          <a:p>
            <a:pPr indent="85725" eaLnBrk="1" hangingPunct="1">
              <a:defRPr/>
            </a:pPr>
            <a:r>
              <a:rPr lang="en-US" altLang="en-US" noProof="0" dirty="0"/>
              <a:t>$130,000 + $760,000 = $890,000</a:t>
            </a:r>
          </a:p>
          <a:p>
            <a:pPr indent="85725" eaLnBrk="1" hangingPunct="1">
              <a:defRPr/>
            </a:pPr>
            <a:r>
              <a:rPr lang="en-US" altLang="en-US" noProof="0" dirty="0"/>
              <a:t>$890,000 − $150,000 = </a:t>
            </a:r>
            <a:r>
              <a:rPr lang="en-US" altLang="en-US" noProof="0" dirty="0">
                <a:solidFill>
                  <a:srgbClr val="AC0000"/>
                </a:solidFill>
              </a:rPr>
              <a:t>$740,000</a:t>
            </a:r>
            <a:endParaRPr lang="en-US" altLang="en-US" noProof="0" dirty="0">
              <a:solidFill>
                <a:srgbClr val="AC0000"/>
              </a:solidFill>
              <a:latin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wrap="square" numCol="1" anchorCtr="0" compatLnSpc="1">
            <a:prstTxWarp prst="textNoShape">
              <a:avLst/>
            </a:prstTxWarp>
            <a:noAutofit/>
          </a:bodyPr>
          <a:lstStyle/>
          <a:p>
            <a:r>
              <a:rPr lang="en-US" noProof="0" dirty="0">
                <a:solidFill>
                  <a:schemeClr val="tx1"/>
                </a:solidFill>
              </a:rPr>
              <a:t>Important Vocabulary Terms</a:t>
            </a:r>
            <a:r>
              <a:rPr lang="en-US" noProof="0" dirty="0"/>
              <a:t> </a:t>
            </a:r>
            <a:r>
              <a:rPr lang="en-US" sz="1000" noProof="0" dirty="0"/>
              <a:t>3</a:t>
            </a:r>
          </a:p>
        </p:txBody>
      </p:sp>
      <p:sp>
        <p:nvSpPr>
          <p:cNvPr id="12291" name="Content Placeholder 2"/>
          <p:cNvSpPr>
            <a:spLocks noGrp="1"/>
          </p:cNvSpPr>
          <p:nvPr>
            <p:ph idx="1"/>
          </p:nvPr>
        </p:nvSpPr>
        <p:spPr>
          <a:xfrm>
            <a:off x="822324" y="1447799"/>
            <a:ext cx="7864475" cy="1807353"/>
          </a:xfrm>
        </p:spPr>
        <p:txBody>
          <a:bodyPr/>
          <a:lstStyle/>
          <a:p>
            <a:r>
              <a:rPr lang="en-US" sz="3000" noProof="0" dirty="0">
                <a:latin typeface="Calibri" charset="0"/>
              </a:rPr>
              <a:t>The equation for applying the overhead is also shown. </a:t>
            </a:r>
          </a:p>
          <a:p>
            <a:r>
              <a:rPr lang="en-US" b="1" noProof="0" dirty="0">
                <a:latin typeface="Calibri" charset="0"/>
              </a:rPr>
              <a:t>Overhead application </a:t>
            </a:r>
            <a:r>
              <a:rPr lang="en-US" noProof="0" dirty="0">
                <a:latin typeface="Calibri" charset="0"/>
              </a:rPr>
              <a:t>– The process of assigning overhead costs to specific jobs using the following formula:</a:t>
            </a:r>
          </a:p>
        </p:txBody>
      </p:sp>
      <p:sp>
        <p:nvSpPr>
          <p:cNvPr id="5" name="Content Placeholder 4">
            <a:extLst>
              <a:ext uri="{FF2B5EF4-FFF2-40B4-BE49-F238E27FC236}">
                <a16:creationId xmlns:a16="http://schemas.microsoft.com/office/drawing/2014/main" id="{491ADB6E-5390-4BCE-93C7-4C5BCEEA6D7C}"/>
              </a:ext>
            </a:extLst>
          </p:cNvPr>
          <p:cNvSpPr>
            <a:spLocks noGrp="1"/>
          </p:cNvSpPr>
          <p:nvPr>
            <p:ph idx="10"/>
          </p:nvPr>
        </p:nvSpPr>
        <p:spPr>
          <a:xfrm>
            <a:off x="1600200" y="3355118"/>
            <a:ext cx="5181600" cy="999433"/>
          </a:xfrm>
          <a:ln w="19050">
            <a:solidFill>
              <a:schemeClr val="tx1"/>
            </a:solidFill>
          </a:ln>
        </p:spPr>
        <p:txBody>
          <a:bodyPr/>
          <a:lstStyle/>
          <a:p>
            <a:pPr marL="92075"/>
            <a:r>
              <a:rPr lang="en-US" noProof="0" dirty="0">
                <a:solidFill>
                  <a:srgbClr val="000000"/>
                </a:solidFill>
                <a:ea typeface="MS PGothic" pitchFamily="34" charset="-128"/>
              </a:rPr>
              <a:t>Overhead applied to a particular job = Predetermined overhead rate </a:t>
            </a:r>
            <a:r>
              <a:rPr lang="en-US" noProof="0" dirty="0">
                <a:solidFill>
                  <a:srgbClr val="000000"/>
                </a:solidFill>
                <a:latin typeface="Arial" panose="020B0604020202020204" pitchFamily="34" charset="0"/>
                <a:ea typeface="MS PGothic" pitchFamily="34" charset="-128"/>
              </a:rPr>
              <a:t>×</a:t>
            </a:r>
            <a:r>
              <a:rPr lang="en-US" noProof="0" dirty="0">
                <a:solidFill>
                  <a:srgbClr val="000000"/>
                </a:solidFill>
                <a:ea typeface="MS PGothic" pitchFamily="34" charset="-128"/>
              </a:rPr>
              <a:t> Amount of allocation base incurred by the job</a:t>
            </a:r>
          </a:p>
        </p:txBody>
      </p:sp>
      <p:sp>
        <p:nvSpPr>
          <p:cNvPr id="6" name="Content Placeholder 5">
            <a:extLst>
              <a:ext uri="{FF2B5EF4-FFF2-40B4-BE49-F238E27FC236}">
                <a16:creationId xmlns:a16="http://schemas.microsoft.com/office/drawing/2014/main" id="{146A17CE-5779-4C23-8EFA-24DC944630D8}"/>
              </a:ext>
            </a:extLst>
          </p:cNvPr>
          <p:cNvSpPr>
            <a:spLocks noGrp="1"/>
          </p:cNvSpPr>
          <p:nvPr>
            <p:ph idx="11"/>
          </p:nvPr>
        </p:nvSpPr>
        <p:spPr>
          <a:xfrm>
            <a:off x="822323" y="4418744"/>
            <a:ext cx="7521575" cy="1807354"/>
          </a:xfrm>
        </p:spPr>
        <p:txBody>
          <a:bodyPr/>
          <a:lstStyle/>
          <a:p>
            <a:r>
              <a:rPr lang="en-US" b="1" noProof="0" dirty="0">
                <a:latin typeface="Calibri" charset="0"/>
              </a:rPr>
              <a:t>Normal costing </a:t>
            </a:r>
            <a:r>
              <a:rPr lang="en-US" noProof="0" dirty="0">
                <a:latin typeface="Calibri" charset="0"/>
              </a:rPr>
              <a:t>– A costing system in which overhead costs are applied to a job by multiplying a predetermined overhead rate by the actual amount of the allocation base incurred by the job.</a:t>
            </a:r>
          </a:p>
          <a:p>
            <a:r>
              <a:rPr lang="en-US" b="1" noProof="0" dirty="0">
                <a:latin typeface="Calibri" charset="0"/>
              </a:rPr>
              <a:t>Job cost sheet</a:t>
            </a:r>
            <a:r>
              <a:rPr lang="en-US" noProof="0" dirty="0">
                <a:latin typeface="Calibri" charset="0"/>
              </a:rPr>
              <a:t> – A form that records the direct materials, direct labor, and manufacturing overhead cost charged to a job.</a:t>
            </a:r>
            <a:endParaRPr lang="en-US" noProof="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Grp="1" noChangeArrowheads="1"/>
          </p:cNvSpPr>
          <p:nvPr>
            <p:ph type="title"/>
          </p:nvPr>
        </p:nvSpPr>
        <p:spPr/>
        <p:txBody>
          <a:bodyPr lIns="90488" tIns="44450" rIns="90488" bIns="44450"/>
          <a:lstStyle/>
          <a:p>
            <a:pPr eaLnBrk="1" hangingPunct="1">
              <a:defRPr/>
            </a:pPr>
            <a:r>
              <a:rPr lang="en-US" altLang="en-US" noProof="0" dirty="0">
                <a:ea typeface="+mj-ea"/>
              </a:rPr>
              <a:t>Learning Objective 4</a:t>
            </a:r>
          </a:p>
        </p:txBody>
      </p:sp>
      <p:sp>
        <p:nvSpPr>
          <p:cNvPr id="2" name="Content Placeholder 1">
            <a:extLst>
              <a:ext uri="{FF2B5EF4-FFF2-40B4-BE49-F238E27FC236}">
                <a16:creationId xmlns:a16="http://schemas.microsoft.com/office/drawing/2014/main" id="{25C6DBAF-AC7F-433B-97E1-21A556862415}"/>
              </a:ext>
            </a:extLst>
          </p:cNvPr>
          <p:cNvSpPr>
            <a:spLocks noGrp="1"/>
          </p:cNvSpPr>
          <p:nvPr>
            <p:ph idx="1"/>
          </p:nvPr>
        </p:nvSpPr>
        <p:spPr>
          <a:xfrm>
            <a:off x="822325" y="1447801"/>
            <a:ext cx="7543800" cy="2743199"/>
          </a:xfrm>
          <a:ln w="28575">
            <a:solidFill>
              <a:srgbClr val="002060"/>
            </a:solidFill>
          </a:ln>
        </p:spPr>
        <p:txBody>
          <a:bodyPr/>
          <a:lstStyle/>
          <a:p>
            <a:pPr algn="ctr"/>
            <a:r>
              <a:rPr lang="en-US" sz="3400" b="1" noProof="0" dirty="0">
                <a:ea typeface="ＭＳ Ｐゴシック" pitchFamily="34" charset="-128"/>
              </a:rPr>
              <a:t>Compute underapplied or overapplied overhead cost and prepare the journal entry to close the balance in Manufacturing Overhead to the appropriate accounts.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en-US" noProof="0" dirty="0">
                <a:ea typeface="+mj-ea"/>
              </a:rPr>
              <a:t>Key Concepts</a:t>
            </a:r>
          </a:p>
        </p:txBody>
      </p:sp>
      <p:sp>
        <p:nvSpPr>
          <p:cNvPr id="2" name="Content Placeholder 1">
            <a:extLst>
              <a:ext uri="{FF2B5EF4-FFF2-40B4-BE49-F238E27FC236}">
                <a16:creationId xmlns:a16="http://schemas.microsoft.com/office/drawing/2014/main" id="{2A5D1A6A-983B-4127-AC7A-542FECE8A92A}"/>
              </a:ext>
            </a:extLst>
          </p:cNvPr>
          <p:cNvSpPr>
            <a:spLocks noGrp="1"/>
          </p:cNvSpPr>
          <p:nvPr>
            <p:ph idx="1"/>
          </p:nvPr>
        </p:nvSpPr>
        <p:spPr>
          <a:xfrm>
            <a:off x="822324" y="1447800"/>
            <a:ext cx="8016875" cy="1295400"/>
          </a:xfrm>
        </p:spPr>
        <p:txBody>
          <a:bodyPr/>
          <a:lstStyle/>
          <a:p>
            <a:r>
              <a:rPr lang="en-US" sz="2600" noProof="0" dirty="0"/>
              <a:t>The difference between the overhead cost applied to Work in Process and the actual overhead costs of a period is referred to as either under- or overapplied overhead.</a:t>
            </a:r>
          </a:p>
        </p:txBody>
      </p:sp>
      <p:sp>
        <p:nvSpPr>
          <p:cNvPr id="3" name="Content Placeholder 2">
            <a:extLst>
              <a:ext uri="{FF2B5EF4-FFF2-40B4-BE49-F238E27FC236}">
                <a16:creationId xmlns:a16="http://schemas.microsoft.com/office/drawing/2014/main" id="{1A921F95-8AB2-4897-857B-55E003CF6AC6}"/>
              </a:ext>
            </a:extLst>
          </p:cNvPr>
          <p:cNvSpPr>
            <a:spLocks noGrp="1"/>
          </p:cNvSpPr>
          <p:nvPr>
            <p:ph idx="10"/>
          </p:nvPr>
        </p:nvSpPr>
        <p:spPr>
          <a:xfrm>
            <a:off x="822324" y="2895600"/>
            <a:ext cx="4054476" cy="3200400"/>
          </a:xfrm>
          <a:ln>
            <a:solidFill>
              <a:schemeClr val="tx1"/>
            </a:solidFill>
          </a:ln>
        </p:spPr>
        <p:txBody>
          <a:bodyPr/>
          <a:lstStyle/>
          <a:p>
            <a:pPr marL="85725"/>
            <a:r>
              <a:rPr lang="en-US" altLang="en-US" sz="2400" i="1" noProof="0" dirty="0">
                <a:solidFill>
                  <a:srgbClr val="AC0000"/>
                </a:solidFill>
              </a:rPr>
              <a:t>Underapplied overhead</a:t>
            </a:r>
            <a:r>
              <a:rPr lang="en-US" altLang="en-US" sz="2400" noProof="0" dirty="0">
                <a:solidFill>
                  <a:srgbClr val="AC0000"/>
                </a:solidFill>
              </a:rPr>
              <a:t> </a:t>
            </a:r>
            <a:r>
              <a:rPr lang="en-US" altLang="en-US" sz="2400" noProof="0" dirty="0"/>
              <a:t>exists when the amount of overhead applied to jobs during the period using the predetermined overhead rate is </a:t>
            </a:r>
            <a:r>
              <a:rPr lang="en-US" altLang="en-US" sz="2400" i="1" noProof="0" dirty="0">
                <a:solidFill>
                  <a:srgbClr val="AC0000"/>
                </a:solidFill>
              </a:rPr>
              <a:t>less than</a:t>
            </a:r>
            <a:r>
              <a:rPr lang="en-US" altLang="en-US" sz="2400" noProof="0" dirty="0">
                <a:solidFill>
                  <a:srgbClr val="AC0000"/>
                </a:solidFill>
              </a:rPr>
              <a:t> </a:t>
            </a:r>
            <a:r>
              <a:rPr lang="en-US" altLang="en-US" sz="2400" noProof="0" dirty="0">
                <a:solidFill>
                  <a:srgbClr val="000000"/>
                </a:solidFill>
              </a:rPr>
              <a:t>the total amount of overhead actually incurred during the period.</a:t>
            </a:r>
          </a:p>
        </p:txBody>
      </p:sp>
      <p:sp>
        <p:nvSpPr>
          <p:cNvPr id="4" name="Content Placeholder 3">
            <a:extLst>
              <a:ext uri="{FF2B5EF4-FFF2-40B4-BE49-F238E27FC236}">
                <a16:creationId xmlns:a16="http://schemas.microsoft.com/office/drawing/2014/main" id="{F3607F37-E7F1-4282-A460-527483FA905D}"/>
              </a:ext>
            </a:extLst>
          </p:cNvPr>
          <p:cNvSpPr>
            <a:spLocks noGrp="1"/>
          </p:cNvSpPr>
          <p:nvPr>
            <p:ph idx="11"/>
          </p:nvPr>
        </p:nvSpPr>
        <p:spPr>
          <a:xfrm>
            <a:off x="4953001" y="2895600"/>
            <a:ext cx="3886198" cy="3124200"/>
          </a:xfrm>
          <a:ln>
            <a:solidFill>
              <a:schemeClr val="tx1"/>
            </a:solidFill>
          </a:ln>
        </p:spPr>
        <p:txBody>
          <a:bodyPr/>
          <a:lstStyle/>
          <a:p>
            <a:pPr marL="85725"/>
            <a:r>
              <a:rPr lang="en-US" sz="2400" i="1" noProof="0" dirty="0"/>
              <a:t>Overapplied overhead</a:t>
            </a:r>
            <a:r>
              <a:rPr lang="en-US" sz="2400" noProof="0" dirty="0"/>
              <a:t> </a:t>
            </a:r>
            <a:r>
              <a:rPr lang="en-US" sz="2400" noProof="0" dirty="0">
                <a:solidFill>
                  <a:srgbClr val="AC0000"/>
                </a:solidFill>
              </a:rPr>
              <a:t>exists when the amount of overhead applied to jobs during the period using the predetermined overhead rate is</a:t>
            </a:r>
            <a:r>
              <a:rPr lang="en-US" sz="2400" noProof="0" dirty="0">
                <a:solidFill>
                  <a:srgbClr val="FF0000"/>
                </a:solidFill>
              </a:rPr>
              <a:t> </a:t>
            </a:r>
            <a:r>
              <a:rPr lang="en-US" sz="2400" i="1" noProof="0" dirty="0">
                <a:solidFill>
                  <a:srgbClr val="000000"/>
                </a:solidFill>
              </a:rPr>
              <a:t>greater than</a:t>
            </a:r>
            <a:r>
              <a:rPr lang="en-US" sz="2400" noProof="0" dirty="0">
                <a:solidFill>
                  <a:srgbClr val="FFFF00"/>
                </a:solidFill>
              </a:rPr>
              <a:t> </a:t>
            </a:r>
            <a:r>
              <a:rPr lang="en-US" sz="2400" noProof="0" dirty="0">
                <a:solidFill>
                  <a:srgbClr val="AC0000"/>
                </a:solidFill>
              </a:rPr>
              <a:t>the total amount of overhead actually incurred during the period.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17F1FC-A2DC-407D-B701-0462627F9753}"/>
              </a:ext>
            </a:extLst>
          </p:cNvPr>
          <p:cNvSpPr>
            <a:spLocks noGrp="1"/>
          </p:cNvSpPr>
          <p:nvPr>
            <p:ph type="title"/>
          </p:nvPr>
        </p:nvSpPr>
        <p:spPr/>
        <p:txBody>
          <a:bodyPr/>
          <a:lstStyle/>
          <a:p>
            <a:r>
              <a:rPr lang="en-US" noProof="0" dirty="0">
                <a:solidFill>
                  <a:schemeClr val="tx1"/>
                </a:solidFill>
              </a:rPr>
              <a:t>Overhead Application </a:t>
            </a:r>
            <a:r>
              <a:rPr lang="en-US" sz="1000" noProof="0" dirty="0">
                <a:solidFill>
                  <a:schemeClr val="tx1"/>
                </a:solidFill>
              </a:rPr>
              <a:t>1</a:t>
            </a:r>
            <a:endParaRPr lang="en-US" sz="1000" noProof="0" dirty="0"/>
          </a:p>
        </p:txBody>
      </p:sp>
      <p:sp>
        <p:nvSpPr>
          <p:cNvPr id="8" name="Content Placeholder 7">
            <a:extLst>
              <a:ext uri="{FF2B5EF4-FFF2-40B4-BE49-F238E27FC236}">
                <a16:creationId xmlns:a16="http://schemas.microsoft.com/office/drawing/2014/main" id="{8B1DAC3F-4280-4297-9A1C-B5B700DFADBF}"/>
              </a:ext>
            </a:extLst>
          </p:cNvPr>
          <p:cNvSpPr>
            <a:spLocks noGrp="1"/>
          </p:cNvSpPr>
          <p:nvPr>
            <p:ph idx="1"/>
          </p:nvPr>
        </p:nvSpPr>
        <p:spPr>
          <a:xfrm>
            <a:off x="822325" y="1447800"/>
            <a:ext cx="7543800" cy="1676400"/>
          </a:xfrm>
          <a:ln>
            <a:solidFill>
              <a:schemeClr val="tx1"/>
            </a:solidFill>
          </a:ln>
        </p:spPr>
        <p:txBody>
          <a:bodyPr/>
          <a:lstStyle/>
          <a:p>
            <a:pPr marL="85725" eaLnBrk="1" hangingPunct="1">
              <a:lnSpc>
                <a:spcPct val="90000"/>
              </a:lnSpc>
            </a:pPr>
            <a:r>
              <a:rPr lang="en-US" sz="2400" noProof="0" dirty="0">
                <a:solidFill>
                  <a:srgbClr val="000000"/>
                </a:solidFill>
                <a:ea typeface="MS PGothic" charset="0"/>
                <a:cs typeface="Arial" charset="0"/>
              </a:rPr>
              <a:t>PearCo’s </a:t>
            </a:r>
            <a:r>
              <a:rPr lang="en-US" sz="2400" i="1" noProof="0" dirty="0">
                <a:solidFill>
                  <a:srgbClr val="AC0000"/>
                </a:solidFill>
                <a:ea typeface="MS PGothic" charset="0"/>
                <a:cs typeface="Arial" charset="0"/>
              </a:rPr>
              <a:t>actual overhead</a:t>
            </a:r>
            <a:r>
              <a:rPr lang="en-US" sz="2400" noProof="0" dirty="0">
                <a:solidFill>
                  <a:srgbClr val="AC0000"/>
                </a:solidFill>
                <a:ea typeface="MS PGothic" charset="0"/>
                <a:cs typeface="Arial" charset="0"/>
              </a:rPr>
              <a:t> </a:t>
            </a:r>
            <a:r>
              <a:rPr lang="en-US" sz="2400" noProof="0" dirty="0">
                <a:solidFill>
                  <a:srgbClr val="000000"/>
                </a:solidFill>
                <a:ea typeface="MS PGothic" charset="0"/>
                <a:cs typeface="Arial" charset="0"/>
              </a:rPr>
              <a:t>for the year was </a:t>
            </a:r>
            <a:r>
              <a:rPr lang="en-US" sz="2400" i="1" noProof="0" dirty="0">
                <a:solidFill>
                  <a:srgbClr val="AC0000"/>
                </a:solidFill>
                <a:ea typeface="MS PGothic" charset="0"/>
                <a:cs typeface="Arial" charset="0"/>
              </a:rPr>
              <a:t>$650,000</a:t>
            </a:r>
            <a:r>
              <a:rPr lang="en-US" sz="2400" noProof="0" dirty="0">
                <a:solidFill>
                  <a:srgbClr val="AC0000"/>
                </a:solidFill>
                <a:ea typeface="MS PGothic" charset="0"/>
                <a:cs typeface="Arial" charset="0"/>
              </a:rPr>
              <a:t> </a:t>
            </a:r>
            <a:r>
              <a:rPr lang="en-US" sz="2400" noProof="0" dirty="0">
                <a:solidFill>
                  <a:srgbClr val="000000"/>
                </a:solidFill>
                <a:ea typeface="MS PGothic" charset="0"/>
                <a:cs typeface="Arial" charset="0"/>
              </a:rPr>
              <a:t>with a total of </a:t>
            </a:r>
            <a:r>
              <a:rPr lang="en-US" sz="2400" i="1" noProof="0" dirty="0">
                <a:solidFill>
                  <a:srgbClr val="AC0000"/>
                </a:solidFill>
                <a:ea typeface="MS PGothic" charset="0"/>
                <a:cs typeface="Arial" charset="0"/>
              </a:rPr>
              <a:t>170,000</a:t>
            </a:r>
            <a:r>
              <a:rPr lang="en-US" sz="2400" noProof="0" dirty="0">
                <a:solidFill>
                  <a:srgbClr val="000000"/>
                </a:solidFill>
                <a:ea typeface="MS PGothic" charset="0"/>
                <a:cs typeface="Arial" charset="0"/>
              </a:rPr>
              <a:t> direct labor-hours worked on jobs.</a:t>
            </a:r>
          </a:p>
          <a:p>
            <a:pPr marL="85725" eaLnBrk="1" hangingPunct="1">
              <a:lnSpc>
                <a:spcPct val="90000"/>
              </a:lnSpc>
            </a:pPr>
            <a:r>
              <a:rPr lang="en-US" sz="2400" noProof="0" dirty="0">
                <a:solidFill>
                  <a:srgbClr val="000000"/>
                </a:solidFill>
                <a:ea typeface="MS PGothic" charset="0"/>
                <a:cs typeface="Arial" charset="0"/>
              </a:rPr>
              <a:t>PearCo’s predetermined overhead rate is $4.00 per direct labor-hour.</a:t>
            </a:r>
          </a:p>
        </p:txBody>
      </p:sp>
      <p:sp>
        <p:nvSpPr>
          <p:cNvPr id="15" name="Content Placeholder 14">
            <a:extLst>
              <a:ext uri="{FF2B5EF4-FFF2-40B4-BE49-F238E27FC236}">
                <a16:creationId xmlns:a16="http://schemas.microsoft.com/office/drawing/2014/main" id="{0C93A928-BCC4-4E57-A84C-AF3F9041AFCB}"/>
              </a:ext>
            </a:extLst>
          </p:cNvPr>
          <p:cNvSpPr>
            <a:spLocks noGrp="1"/>
          </p:cNvSpPr>
          <p:nvPr>
            <p:ph idx="11"/>
          </p:nvPr>
        </p:nvSpPr>
        <p:spPr>
          <a:xfrm>
            <a:off x="822325" y="3581400"/>
            <a:ext cx="8016877" cy="1257300"/>
          </a:xfrm>
          <a:ln>
            <a:solidFill>
              <a:schemeClr val="tx1"/>
            </a:solidFill>
          </a:ln>
        </p:spPr>
        <p:txBody>
          <a:bodyPr/>
          <a:lstStyle/>
          <a:p>
            <a:pPr marL="85725" eaLnBrk="1" hangingPunct="1">
              <a:spcBef>
                <a:spcPct val="50000"/>
              </a:spcBef>
            </a:pPr>
            <a:r>
              <a:rPr lang="en-US" sz="2400" noProof="0" dirty="0"/>
              <a:t>Overhead applied </a:t>
            </a:r>
            <a:r>
              <a:rPr lang="en-US" sz="2400" dirty="0"/>
              <a:t>d</a:t>
            </a:r>
            <a:r>
              <a:rPr lang="en-US" sz="2400" noProof="0" dirty="0"/>
              <a:t>uring the period:</a:t>
            </a:r>
            <a:br>
              <a:rPr lang="en-US" sz="2400" noProof="0" dirty="0"/>
            </a:br>
            <a:r>
              <a:rPr lang="en-US" sz="2400" noProof="0" dirty="0"/>
              <a:t>Applied overhead = P</a:t>
            </a:r>
            <a:r>
              <a:rPr lang="en-US" sz="100" noProof="0" dirty="0"/>
              <a:t> </a:t>
            </a:r>
            <a:r>
              <a:rPr lang="en-US" sz="2400" noProof="0" dirty="0"/>
              <a:t>O</a:t>
            </a:r>
            <a:r>
              <a:rPr lang="en-US" sz="100" noProof="0" dirty="0"/>
              <a:t> </a:t>
            </a:r>
            <a:r>
              <a:rPr lang="en-US" sz="2400" noProof="0" dirty="0"/>
              <a:t>H</a:t>
            </a:r>
            <a:r>
              <a:rPr lang="en-US" sz="100" noProof="0" dirty="0"/>
              <a:t> </a:t>
            </a:r>
            <a:r>
              <a:rPr lang="en-US" sz="2400" noProof="0" dirty="0"/>
              <a:t>R×Actual direct </a:t>
            </a:r>
            <a:r>
              <a:rPr lang="en-US" sz="2400" dirty="0"/>
              <a:t>l</a:t>
            </a:r>
            <a:r>
              <a:rPr lang="en-US" sz="2400" noProof="0" dirty="0"/>
              <a:t>abor-hours</a:t>
            </a:r>
            <a:br>
              <a:rPr lang="en-US" sz="2400" noProof="0" dirty="0"/>
            </a:br>
            <a:r>
              <a:rPr lang="en-US" sz="2400" noProof="0" dirty="0"/>
              <a:t>Applied overhead = $4.00 per D</a:t>
            </a:r>
            <a:r>
              <a:rPr lang="en-US" sz="100" noProof="0" dirty="0"/>
              <a:t> </a:t>
            </a:r>
            <a:r>
              <a:rPr lang="en-US" sz="2400" noProof="0" dirty="0"/>
              <a:t>L</a:t>
            </a:r>
            <a:r>
              <a:rPr lang="en-US" sz="100" noProof="0" dirty="0"/>
              <a:t> </a:t>
            </a:r>
            <a:r>
              <a:rPr lang="en-US" sz="2400" noProof="0" dirty="0"/>
              <a:t>H×170,000 D</a:t>
            </a:r>
            <a:r>
              <a:rPr lang="en-US" sz="100" noProof="0" dirty="0"/>
              <a:t> </a:t>
            </a:r>
            <a:r>
              <a:rPr lang="en-US" sz="2400" noProof="0" dirty="0"/>
              <a:t>L</a:t>
            </a:r>
            <a:r>
              <a:rPr lang="en-US" sz="100" noProof="0" dirty="0"/>
              <a:t> </a:t>
            </a:r>
            <a:r>
              <a:rPr lang="en-US" sz="2400" noProof="0" dirty="0"/>
              <a:t>H = </a:t>
            </a:r>
            <a:r>
              <a:rPr lang="en-US" sz="2400" noProof="0" dirty="0">
                <a:solidFill>
                  <a:srgbClr val="AC0000"/>
                </a:solidFill>
              </a:rPr>
              <a:t>$680,000</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17F1FC-A2DC-407D-B701-0462627F9753}"/>
              </a:ext>
            </a:extLst>
          </p:cNvPr>
          <p:cNvSpPr>
            <a:spLocks noGrp="1"/>
          </p:cNvSpPr>
          <p:nvPr>
            <p:ph type="title"/>
          </p:nvPr>
        </p:nvSpPr>
        <p:spPr/>
        <p:txBody>
          <a:bodyPr/>
          <a:lstStyle/>
          <a:p>
            <a:r>
              <a:rPr lang="en-US" noProof="0" dirty="0">
                <a:solidFill>
                  <a:schemeClr val="tx1"/>
                </a:solidFill>
              </a:rPr>
              <a:t>Overhead Application </a:t>
            </a:r>
            <a:r>
              <a:rPr lang="en-US" sz="1000" noProof="0" dirty="0">
                <a:solidFill>
                  <a:schemeClr val="tx1"/>
                </a:solidFill>
              </a:rPr>
              <a:t>2</a:t>
            </a:r>
            <a:endParaRPr lang="en-US" sz="1000" noProof="0" dirty="0"/>
          </a:p>
        </p:txBody>
      </p:sp>
      <p:sp>
        <p:nvSpPr>
          <p:cNvPr id="8" name="Content Placeholder 7">
            <a:extLst>
              <a:ext uri="{FF2B5EF4-FFF2-40B4-BE49-F238E27FC236}">
                <a16:creationId xmlns:a16="http://schemas.microsoft.com/office/drawing/2014/main" id="{8B1DAC3F-4280-4297-9A1C-B5B700DFADBF}"/>
              </a:ext>
            </a:extLst>
          </p:cNvPr>
          <p:cNvSpPr>
            <a:spLocks noGrp="1"/>
          </p:cNvSpPr>
          <p:nvPr>
            <p:ph idx="1"/>
          </p:nvPr>
        </p:nvSpPr>
        <p:spPr>
          <a:xfrm>
            <a:off x="822325" y="1447800"/>
            <a:ext cx="7543800" cy="1600200"/>
          </a:xfrm>
          <a:ln>
            <a:solidFill>
              <a:schemeClr val="tx1"/>
            </a:solidFill>
          </a:ln>
        </p:spPr>
        <p:txBody>
          <a:bodyPr/>
          <a:lstStyle/>
          <a:p>
            <a:pPr marL="85725" eaLnBrk="1" hangingPunct="1">
              <a:lnSpc>
                <a:spcPct val="90000"/>
              </a:lnSpc>
            </a:pPr>
            <a:r>
              <a:rPr lang="en-US" sz="2400" noProof="0" dirty="0">
                <a:solidFill>
                  <a:srgbClr val="000000"/>
                </a:solidFill>
                <a:ea typeface="MS PGothic" charset="0"/>
                <a:cs typeface="Arial" charset="0"/>
              </a:rPr>
              <a:t>PearCo’s </a:t>
            </a:r>
            <a:r>
              <a:rPr lang="en-US" sz="2400" i="1" noProof="0" dirty="0">
                <a:solidFill>
                  <a:srgbClr val="AC0000"/>
                </a:solidFill>
                <a:ea typeface="MS PGothic" charset="0"/>
                <a:cs typeface="Arial" charset="0"/>
              </a:rPr>
              <a:t>actual overhead</a:t>
            </a:r>
            <a:r>
              <a:rPr lang="en-US" sz="2400" noProof="0" dirty="0">
                <a:solidFill>
                  <a:srgbClr val="AC0000"/>
                </a:solidFill>
                <a:ea typeface="MS PGothic" charset="0"/>
                <a:cs typeface="Arial" charset="0"/>
              </a:rPr>
              <a:t> </a:t>
            </a:r>
            <a:r>
              <a:rPr lang="en-US" sz="2400" noProof="0" dirty="0">
                <a:solidFill>
                  <a:srgbClr val="000000"/>
                </a:solidFill>
                <a:ea typeface="MS PGothic" charset="0"/>
                <a:cs typeface="Arial" charset="0"/>
              </a:rPr>
              <a:t>for the year was </a:t>
            </a:r>
            <a:r>
              <a:rPr lang="en-US" sz="2400" i="1" noProof="0" dirty="0">
                <a:solidFill>
                  <a:srgbClr val="AC0000"/>
                </a:solidFill>
                <a:ea typeface="MS PGothic" charset="0"/>
                <a:cs typeface="Arial" charset="0"/>
              </a:rPr>
              <a:t>$650,000</a:t>
            </a:r>
            <a:r>
              <a:rPr lang="en-US" sz="2400" noProof="0" dirty="0">
                <a:solidFill>
                  <a:srgbClr val="AC0000"/>
                </a:solidFill>
                <a:ea typeface="MS PGothic" charset="0"/>
                <a:cs typeface="Arial" charset="0"/>
              </a:rPr>
              <a:t> </a:t>
            </a:r>
            <a:r>
              <a:rPr lang="en-US" sz="2400" noProof="0" dirty="0">
                <a:solidFill>
                  <a:srgbClr val="000000"/>
                </a:solidFill>
                <a:ea typeface="MS PGothic" charset="0"/>
                <a:cs typeface="Arial" charset="0"/>
              </a:rPr>
              <a:t>with a total of </a:t>
            </a:r>
            <a:r>
              <a:rPr lang="en-US" sz="2400" i="1" noProof="0" dirty="0">
                <a:solidFill>
                  <a:srgbClr val="AC0000"/>
                </a:solidFill>
                <a:ea typeface="MS PGothic" charset="0"/>
                <a:cs typeface="Arial" charset="0"/>
              </a:rPr>
              <a:t>170,000</a:t>
            </a:r>
            <a:r>
              <a:rPr lang="en-US" sz="2400" noProof="0" dirty="0">
                <a:solidFill>
                  <a:srgbClr val="000000"/>
                </a:solidFill>
                <a:ea typeface="MS PGothic" charset="0"/>
                <a:cs typeface="Arial" charset="0"/>
              </a:rPr>
              <a:t> direct labor-hours worked on jobs.</a:t>
            </a:r>
          </a:p>
          <a:p>
            <a:pPr marL="85725" eaLnBrk="1" hangingPunct="1">
              <a:lnSpc>
                <a:spcPct val="90000"/>
              </a:lnSpc>
            </a:pPr>
            <a:r>
              <a:rPr lang="en-US" sz="2400" noProof="0" dirty="0">
                <a:solidFill>
                  <a:srgbClr val="000000"/>
                </a:solidFill>
                <a:ea typeface="MS PGothic" charset="0"/>
                <a:cs typeface="Arial" charset="0"/>
              </a:rPr>
              <a:t>PearCo’s predetermined overhead rate is $4.00 per direct labor-hour.</a:t>
            </a:r>
          </a:p>
        </p:txBody>
      </p:sp>
      <p:sp>
        <p:nvSpPr>
          <p:cNvPr id="12" name="Content Placeholder 11">
            <a:extLst>
              <a:ext uri="{FF2B5EF4-FFF2-40B4-BE49-F238E27FC236}">
                <a16:creationId xmlns:a16="http://schemas.microsoft.com/office/drawing/2014/main" id="{1E35D597-7081-4A26-A196-E826C70E3FE8}"/>
              </a:ext>
            </a:extLst>
          </p:cNvPr>
          <p:cNvSpPr>
            <a:spLocks noGrp="1"/>
          </p:cNvSpPr>
          <p:nvPr>
            <p:ph idx="10"/>
          </p:nvPr>
        </p:nvSpPr>
        <p:spPr>
          <a:xfrm>
            <a:off x="1635447" y="3110199"/>
            <a:ext cx="4536753" cy="1233201"/>
          </a:xfrm>
          <a:ln>
            <a:solidFill>
              <a:schemeClr val="tx1"/>
            </a:solidFill>
          </a:ln>
        </p:spPr>
        <p:txBody>
          <a:bodyPr/>
          <a:lstStyle/>
          <a:p>
            <a:pPr marL="85725"/>
            <a:r>
              <a:rPr lang="en-US" sz="2400" noProof="0" dirty="0">
                <a:solidFill>
                  <a:srgbClr val="000000"/>
                </a:solidFill>
                <a:ea typeface="ＭＳ Ｐゴシック" pitchFamily="34" charset="-128"/>
              </a:rPr>
              <a:t>PearCo has </a:t>
            </a:r>
            <a:r>
              <a:rPr lang="en-US" sz="2400" i="1" noProof="0" dirty="0">
                <a:solidFill>
                  <a:srgbClr val="AC0000"/>
                </a:solidFill>
                <a:ea typeface="ＭＳ Ｐゴシック" pitchFamily="34" charset="-128"/>
              </a:rPr>
              <a:t>overapplied</a:t>
            </a:r>
            <a:r>
              <a:rPr lang="en-US" sz="2400" i="1" noProof="0" dirty="0">
                <a:solidFill>
                  <a:srgbClr val="FF0000"/>
                </a:solidFill>
                <a:ea typeface="ＭＳ Ｐゴシック" pitchFamily="34" charset="-128"/>
              </a:rPr>
              <a:t> </a:t>
            </a:r>
            <a:r>
              <a:rPr lang="en-US" sz="2400" noProof="0" dirty="0">
                <a:solidFill>
                  <a:srgbClr val="000000"/>
                </a:solidFill>
                <a:ea typeface="ＭＳ Ｐゴシック" pitchFamily="34" charset="-128"/>
              </a:rPr>
              <a:t>overhead for the year by $30,000. What will PearCo do?</a:t>
            </a:r>
          </a:p>
        </p:txBody>
      </p:sp>
      <p:sp>
        <p:nvSpPr>
          <p:cNvPr id="15" name="Content Placeholder 14">
            <a:extLst>
              <a:ext uri="{FF2B5EF4-FFF2-40B4-BE49-F238E27FC236}">
                <a16:creationId xmlns:a16="http://schemas.microsoft.com/office/drawing/2014/main" id="{0C93A928-BCC4-4E57-A84C-AF3F9041AFCB}"/>
              </a:ext>
            </a:extLst>
          </p:cNvPr>
          <p:cNvSpPr>
            <a:spLocks noGrp="1"/>
          </p:cNvSpPr>
          <p:nvPr>
            <p:ph idx="11"/>
          </p:nvPr>
        </p:nvSpPr>
        <p:spPr>
          <a:xfrm>
            <a:off x="822323" y="4419599"/>
            <a:ext cx="8016877" cy="1233201"/>
          </a:xfrm>
          <a:ln>
            <a:solidFill>
              <a:schemeClr val="tx1"/>
            </a:solidFill>
          </a:ln>
        </p:spPr>
        <p:txBody>
          <a:bodyPr/>
          <a:lstStyle/>
          <a:p>
            <a:pPr marL="85725" eaLnBrk="1" hangingPunct="1">
              <a:spcBef>
                <a:spcPct val="50000"/>
              </a:spcBef>
            </a:pPr>
            <a:r>
              <a:rPr lang="en-US" sz="2400" noProof="0" dirty="0"/>
              <a:t>Overhead applied </a:t>
            </a:r>
            <a:r>
              <a:rPr lang="en-US" sz="2400" dirty="0"/>
              <a:t>d</a:t>
            </a:r>
            <a:r>
              <a:rPr lang="en-US" sz="2400" noProof="0" dirty="0"/>
              <a:t>uring the period:</a:t>
            </a:r>
            <a:br>
              <a:rPr lang="en-US" sz="2400" noProof="0" dirty="0"/>
            </a:br>
            <a:r>
              <a:rPr lang="en-US" sz="2400" noProof="0" dirty="0"/>
              <a:t>Applied overhead = P</a:t>
            </a:r>
            <a:r>
              <a:rPr lang="en-US" sz="100" noProof="0" dirty="0"/>
              <a:t> </a:t>
            </a:r>
            <a:r>
              <a:rPr lang="en-US" sz="2400" noProof="0" dirty="0"/>
              <a:t>O</a:t>
            </a:r>
            <a:r>
              <a:rPr lang="en-US" sz="100" noProof="0" dirty="0"/>
              <a:t> </a:t>
            </a:r>
            <a:r>
              <a:rPr lang="en-US" sz="2400" noProof="0" dirty="0"/>
              <a:t>H</a:t>
            </a:r>
            <a:r>
              <a:rPr lang="en-US" sz="100" noProof="0" dirty="0"/>
              <a:t> </a:t>
            </a:r>
            <a:r>
              <a:rPr lang="en-US" sz="2400" noProof="0" dirty="0"/>
              <a:t>R×Actual direct </a:t>
            </a:r>
            <a:r>
              <a:rPr lang="en-US" sz="2400" dirty="0"/>
              <a:t>l</a:t>
            </a:r>
            <a:r>
              <a:rPr lang="en-US" sz="2400" noProof="0" dirty="0"/>
              <a:t>abor-hours</a:t>
            </a:r>
            <a:br>
              <a:rPr lang="en-US" sz="2400" noProof="0" dirty="0"/>
            </a:br>
            <a:r>
              <a:rPr lang="en-US" sz="2400" noProof="0" dirty="0"/>
              <a:t>Applied overhead = $4.00 per D</a:t>
            </a:r>
            <a:r>
              <a:rPr lang="en-US" sz="100" noProof="0" dirty="0"/>
              <a:t> </a:t>
            </a:r>
            <a:r>
              <a:rPr lang="en-US" sz="2400" noProof="0" dirty="0"/>
              <a:t>L</a:t>
            </a:r>
            <a:r>
              <a:rPr lang="en-US" sz="100" noProof="0" dirty="0"/>
              <a:t> </a:t>
            </a:r>
            <a:r>
              <a:rPr lang="en-US" sz="2400" noProof="0" dirty="0"/>
              <a:t>H×170,000 D</a:t>
            </a:r>
            <a:r>
              <a:rPr lang="en-US" sz="100" noProof="0" dirty="0"/>
              <a:t> </a:t>
            </a:r>
            <a:r>
              <a:rPr lang="en-US" sz="2400" noProof="0" dirty="0"/>
              <a:t>L</a:t>
            </a:r>
            <a:r>
              <a:rPr lang="en-US" sz="100" noProof="0" dirty="0"/>
              <a:t> </a:t>
            </a:r>
            <a:r>
              <a:rPr lang="en-US" sz="2400" noProof="0" dirty="0"/>
              <a:t>H = </a:t>
            </a:r>
            <a:r>
              <a:rPr lang="en-US" sz="2400" noProof="0" dirty="0">
                <a:solidFill>
                  <a:srgbClr val="AC0000"/>
                </a:solidFill>
              </a:rPr>
              <a:t>$680,000</a:t>
            </a:r>
          </a:p>
        </p:txBody>
      </p:sp>
      <p:grpSp>
        <p:nvGrpSpPr>
          <p:cNvPr id="2" name="Group 1" descr="An arrow connects the $650,000 in the top row to the $680,000 in the bottom equation.">
            <a:extLst>
              <a:ext uri="{FF2B5EF4-FFF2-40B4-BE49-F238E27FC236}">
                <a16:creationId xmlns:a16="http://schemas.microsoft.com/office/drawing/2014/main" id="{747B7789-CA14-4C33-B16F-3BE4B65FD3EF}"/>
              </a:ext>
            </a:extLst>
          </p:cNvPr>
          <p:cNvGrpSpPr/>
          <p:nvPr/>
        </p:nvGrpSpPr>
        <p:grpSpPr>
          <a:xfrm>
            <a:off x="6082160" y="1339468"/>
            <a:ext cx="2452240" cy="4313333"/>
            <a:chOff x="5079255" y="1339468"/>
            <a:chExt cx="2452240" cy="4313333"/>
          </a:xfrm>
        </p:grpSpPr>
        <p:sp>
          <p:nvSpPr>
            <p:cNvPr id="18" name="Oval 12">
              <a:extLst>
                <a:ext uri="{FF2B5EF4-FFF2-40B4-BE49-F238E27FC236}">
                  <a16:creationId xmlns:a16="http://schemas.microsoft.com/office/drawing/2014/main" id="{99771E2C-26F4-4AFA-8BBC-C631843FD36E}"/>
                </a:ext>
              </a:extLst>
            </p:cNvPr>
            <p:cNvSpPr>
              <a:spLocks noChangeArrowheads="1"/>
            </p:cNvSpPr>
            <p:nvPr/>
          </p:nvSpPr>
          <p:spPr bwMode="auto">
            <a:xfrm>
              <a:off x="6183217" y="5062251"/>
              <a:ext cx="1348278" cy="590550"/>
            </a:xfrm>
            <a:prstGeom prst="ellipse">
              <a:avLst/>
            </a:prstGeom>
            <a:noFill/>
            <a:ln w="38100">
              <a:solidFill>
                <a:srgbClr val="FC0128"/>
              </a:solidFill>
              <a:round/>
              <a:headEnd/>
              <a:tailEnd/>
            </a:ln>
            <a:effectLst>
              <a:outerShdw blurRad="63500" dist="38100" dir="2700000" algn="tl" rotWithShape="0">
                <a:srgbClr val="000000">
                  <a:alpha val="39998"/>
                </a:srgbClr>
              </a:outerShdw>
            </a:effectLst>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a:solidFill>
                  <a:srgbClr val="C00000"/>
                </a:solidFill>
                <a:cs typeface="+mn-cs"/>
              </a:endParaRPr>
            </a:p>
          </p:txBody>
        </p:sp>
        <p:sp>
          <p:nvSpPr>
            <p:cNvPr id="19" name="Oval 17">
              <a:extLst>
                <a:ext uri="{FF2B5EF4-FFF2-40B4-BE49-F238E27FC236}">
                  <a16:creationId xmlns:a16="http://schemas.microsoft.com/office/drawing/2014/main" id="{AB3FAA78-AA6B-47AF-B7D1-0A8358B0CE6E}"/>
                </a:ext>
              </a:extLst>
            </p:cNvPr>
            <p:cNvSpPr>
              <a:spLocks noChangeArrowheads="1"/>
            </p:cNvSpPr>
            <p:nvPr/>
          </p:nvSpPr>
          <p:spPr bwMode="auto">
            <a:xfrm>
              <a:off x="5079255" y="1339468"/>
              <a:ext cx="1250704" cy="590550"/>
            </a:xfrm>
            <a:prstGeom prst="ellipse">
              <a:avLst/>
            </a:prstGeom>
            <a:noFill/>
            <a:ln w="38100">
              <a:solidFill>
                <a:srgbClr val="FC0128"/>
              </a:solidFill>
              <a:round/>
              <a:headEnd/>
              <a:tailEnd/>
            </a:ln>
            <a:effectLst>
              <a:outerShdw blurRad="63500" dist="38100" dir="2700000" algn="tl" rotWithShape="0">
                <a:srgbClr val="000000">
                  <a:alpha val="39998"/>
                </a:srgbClr>
              </a:outerShdw>
            </a:effectLst>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dirty="0">
                <a:solidFill>
                  <a:srgbClr val="C00000"/>
                </a:solidFill>
                <a:cs typeface="+mn-cs"/>
              </a:endParaRPr>
            </a:p>
          </p:txBody>
        </p:sp>
        <p:cxnSp>
          <p:nvCxnSpPr>
            <p:cNvPr id="20" name="Straight Arrow Connector 19" descr="Straight Arrow Connector 19">
              <a:extLst>
                <a:ext uri="{FF2B5EF4-FFF2-40B4-BE49-F238E27FC236}">
                  <a16:creationId xmlns:a16="http://schemas.microsoft.com/office/drawing/2014/main" id="{D2736C49-99E4-4706-8CC3-1F92020A7175}"/>
                </a:ext>
              </a:extLst>
            </p:cNvPr>
            <p:cNvCxnSpPr>
              <a:stCxn id="19" idx="4"/>
              <a:endCxn id="18" idx="0"/>
            </p:cNvCxnSpPr>
            <p:nvPr/>
          </p:nvCxnSpPr>
          <p:spPr>
            <a:xfrm>
              <a:off x="5704607" y="1930018"/>
              <a:ext cx="1152749" cy="3132233"/>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646622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title"/>
          </p:nvPr>
        </p:nvSpPr>
        <p:spPr/>
        <p:txBody>
          <a:bodyPr lIns="90488" tIns="44450" rIns="90488" bIns="44450"/>
          <a:lstStyle/>
          <a:p>
            <a:pPr eaLnBrk="1" hangingPunct="1">
              <a:defRPr/>
            </a:pPr>
            <a:r>
              <a:rPr lang="en-US" altLang="en-US" noProof="0" dirty="0">
                <a:ea typeface="+mj-ea"/>
              </a:rPr>
              <a:t>Quick Check 5</a:t>
            </a:r>
            <a:endParaRPr lang="en-US" altLang="en-US" noProof="0" dirty="0">
              <a:ea typeface="+mj-ea"/>
              <a:sym typeface="Wingdings" panose="05000000000000000000" pitchFamily="2" charset="2"/>
            </a:endParaRPr>
          </a:p>
        </p:txBody>
      </p:sp>
      <p:sp>
        <p:nvSpPr>
          <p:cNvPr id="2" name="Content Placeholder 1">
            <a:extLst>
              <a:ext uri="{FF2B5EF4-FFF2-40B4-BE49-F238E27FC236}">
                <a16:creationId xmlns:a16="http://schemas.microsoft.com/office/drawing/2014/main" id="{5CF3FD13-02CD-473C-AC89-999D33CB3253}"/>
              </a:ext>
            </a:extLst>
          </p:cNvPr>
          <p:cNvSpPr>
            <a:spLocks noGrp="1"/>
          </p:cNvSpPr>
          <p:nvPr>
            <p:ph idx="1"/>
          </p:nvPr>
        </p:nvSpPr>
        <p:spPr/>
        <p:txBody>
          <a:bodyPr/>
          <a:lstStyle/>
          <a:p>
            <a:pPr eaLnBrk="1" hangingPunct="1">
              <a:spcBef>
                <a:spcPct val="30000"/>
              </a:spcBef>
            </a:pPr>
            <a:r>
              <a:rPr lang="en-US" noProof="0" dirty="0">
                <a:ea typeface="MS PGothic" charset="0"/>
                <a:cs typeface="Arial" charset="0"/>
              </a:rPr>
              <a:t>Tiger, Inc., had actual manufacturing overhead costs of $1,210,000 and a predetermined overhead rate of $4.00 per machine-hour. Tiger, Inc., worked 290,000 machine-hours during the period. Tiger’s manufacturing overhead is:</a:t>
            </a:r>
          </a:p>
          <a:p>
            <a:pPr marL="90488" indent="-90488" eaLnBrk="1" hangingPunct="1">
              <a:spcBef>
                <a:spcPts val="1000"/>
              </a:spcBef>
              <a:spcAft>
                <a:spcPts val="0"/>
              </a:spcAft>
            </a:pPr>
            <a:r>
              <a:rPr lang="en-US" noProof="0" dirty="0">
                <a:ea typeface="MS PGothic" charset="0"/>
                <a:cs typeface="Arial" charset="0"/>
              </a:rPr>
              <a:t>a. $50,000 overapplied.</a:t>
            </a:r>
          </a:p>
          <a:p>
            <a:pPr marL="90488" indent="-90488" eaLnBrk="1" hangingPunct="1">
              <a:spcBef>
                <a:spcPts val="1000"/>
              </a:spcBef>
              <a:spcAft>
                <a:spcPts val="0"/>
              </a:spcAft>
            </a:pPr>
            <a:r>
              <a:rPr lang="en-US" noProof="0" dirty="0">
                <a:ea typeface="MS PGothic" charset="0"/>
                <a:cs typeface="Arial" charset="0"/>
              </a:rPr>
              <a:t>b. $50,000 underapplied.</a:t>
            </a:r>
          </a:p>
          <a:p>
            <a:pPr eaLnBrk="1" hangingPunct="1">
              <a:spcBef>
                <a:spcPts val="1000"/>
              </a:spcBef>
              <a:spcAft>
                <a:spcPts val="0"/>
              </a:spcAft>
            </a:pPr>
            <a:r>
              <a:rPr lang="en-US" noProof="0" dirty="0">
                <a:ea typeface="MS PGothic" charset="0"/>
                <a:cs typeface="Arial" charset="0"/>
              </a:rPr>
              <a:t>c. $60,000 overapplied.</a:t>
            </a:r>
          </a:p>
          <a:p>
            <a:pPr eaLnBrk="1" hangingPunct="1">
              <a:spcBef>
                <a:spcPts val="1000"/>
              </a:spcBef>
              <a:spcAft>
                <a:spcPts val="0"/>
              </a:spcAft>
            </a:pPr>
            <a:r>
              <a:rPr lang="en-US" noProof="0" dirty="0">
                <a:ea typeface="MS PGothic" charset="0"/>
                <a:cs typeface="Arial" charset="0"/>
              </a:rPr>
              <a:t>d. $60,000 underapplied.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title"/>
          </p:nvPr>
        </p:nvSpPr>
        <p:spPr/>
        <p:txBody>
          <a:bodyPr lIns="90488" tIns="44450" rIns="90488" bIns="44450"/>
          <a:lstStyle/>
          <a:p>
            <a:pPr eaLnBrk="1" hangingPunct="1">
              <a:defRPr/>
            </a:pPr>
            <a:r>
              <a:rPr lang="en-US" altLang="en-US" noProof="0" dirty="0">
                <a:ea typeface="+mj-ea"/>
              </a:rPr>
              <a:t>Quick Check </a:t>
            </a:r>
            <a:r>
              <a:rPr lang="en-US" altLang="en-US" noProof="0" dirty="0">
                <a:ea typeface="+mj-ea"/>
                <a:sym typeface="Wingdings" panose="05000000000000000000" pitchFamily="2" charset="2"/>
              </a:rPr>
              <a:t>5a</a:t>
            </a:r>
          </a:p>
        </p:txBody>
      </p:sp>
      <p:sp>
        <p:nvSpPr>
          <p:cNvPr id="2" name="Content Placeholder 1">
            <a:extLst>
              <a:ext uri="{FF2B5EF4-FFF2-40B4-BE49-F238E27FC236}">
                <a16:creationId xmlns:a16="http://schemas.microsoft.com/office/drawing/2014/main" id="{DFDF888C-DF79-4588-8EF1-0DB56C4FF12A}"/>
              </a:ext>
            </a:extLst>
          </p:cNvPr>
          <p:cNvSpPr>
            <a:spLocks noGrp="1"/>
          </p:cNvSpPr>
          <p:nvPr>
            <p:ph idx="1"/>
          </p:nvPr>
        </p:nvSpPr>
        <p:spPr>
          <a:xfrm>
            <a:off x="822325" y="1447800"/>
            <a:ext cx="7543800" cy="3048000"/>
          </a:xfrm>
        </p:spPr>
        <p:txBody>
          <a:bodyPr/>
          <a:lstStyle/>
          <a:p>
            <a:pPr eaLnBrk="1" hangingPunct="1">
              <a:spcBef>
                <a:spcPct val="30000"/>
              </a:spcBef>
            </a:pPr>
            <a:r>
              <a:rPr lang="en-US" noProof="0" dirty="0">
                <a:ea typeface="MS PGothic" charset="0"/>
                <a:cs typeface="Arial" charset="0"/>
              </a:rPr>
              <a:t>Tiger, Inc., had actual manufacturing overhead costs of $1,210,000 and a predetermined overhead rate of $4.00 per machine-hour. Tiger, Inc., worked 290,000 machine-hours during the period. Tiger’s manufacturing overhead is:</a:t>
            </a:r>
          </a:p>
          <a:p>
            <a:pPr marL="90488" indent="-90488" eaLnBrk="1" hangingPunct="1">
              <a:spcBef>
                <a:spcPts val="1000"/>
              </a:spcBef>
              <a:spcAft>
                <a:spcPts val="0"/>
              </a:spcAft>
            </a:pPr>
            <a:r>
              <a:rPr lang="en-US" noProof="0" dirty="0">
                <a:ea typeface="MS PGothic" charset="0"/>
                <a:cs typeface="Arial" charset="0"/>
              </a:rPr>
              <a:t>a. $50,000 overapplied.</a:t>
            </a:r>
          </a:p>
          <a:p>
            <a:pPr marL="90488" indent="-90488" eaLnBrk="1" hangingPunct="1">
              <a:spcBef>
                <a:spcPts val="1000"/>
              </a:spcBef>
              <a:spcAft>
                <a:spcPts val="0"/>
              </a:spcAft>
            </a:pPr>
            <a:r>
              <a:rPr lang="en-US" noProof="0" dirty="0">
                <a:solidFill>
                  <a:srgbClr val="AC0000"/>
                </a:solidFill>
                <a:ea typeface="MS PGothic" charset="0"/>
                <a:cs typeface="Arial" charset="0"/>
              </a:rPr>
              <a:t>b. Answer: $50,000 underapplied.</a:t>
            </a:r>
          </a:p>
          <a:p>
            <a:pPr eaLnBrk="1" hangingPunct="1">
              <a:spcBef>
                <a:spcPts val="1000"/>
              </a:spcBef>
              <a:spcAft>
                <a:spcPts val="0"/>
              </a:spcAft>
            </a:pPr>
            <a:r>
              <a:rPr lang="en-US" noProof="0" dirty="0">
                <a:ea typeface="MS PGothic" charset="0"/>
                <a:cs typeface="Arial" charset="0"/>
              </a:rPr>
              <a:t>c. $60,000 overapplied.</a:t>
            </a:r>
          </a:p>
          <a:p>
            <a:pPr eaLnBrk="1" hangingPunct="1">
              <a:spcBef>
                <a:spcPts val="1000"/>
              </a:spcBef>
              <a:spcAft>
                <a:spcPts val="0"/>
              </a:spcAft>
            </a:pPr>
            <a:r>
              <a:rPr lang="en-US" noProof="0" dirty="0">
                <a:ea typeface="MS PGothic" charset="0"/>
                <a:cs typeface="Arial" charset="0"/>
              </a:rPr>
              <a:t>d. $60,000 underapplied.</a:t>
            </a:r>
          </a:p>
        </p:txBody>
      </p:sp>
      <p:sp>
        <p:nvSpPr>
          <p:cNvPr id="3" name="Content Placeholder 2">
            <a:extLst>
              <a:ext uri="{FF2B5EF4-FFF2-40B4-BE49-F238E27FC236}">
                <a16:creationId xmlns:a16="http://schemas.microsoft.com/office/drawing/2014/main" id="{2F417D22-CAC1-4814-8703-0CFBED8C230C}"/>
              </a:ext>
            </a:extLst>
          </p:cNvPr>
          <p:cNvSpPr>
            <a:spLocks noGrp="1"/>
          </p:cNvSpPr>
          <p:nvPr>
            <p:ph idx="10"/>
          </p:nvPr>
        </p:nvSpPr>
        <p:spPr>
          <a:xfrm>
            <a:off x="3581400" y="4706363"/>
            <a:ext cx="4930776" cy="1493972"/>
          </a:xfrm>
          <a:ln>
            <a:solidFill>
              <a:schemeClr val="tx1"/>
            </a:solidFill>
          </a:ln>
        </p:spPr>
        <p:txBody>
          <a:bodyPr/>
          <a:lstStyle/>
          <a:p>
            <a:pPr marL="85725" eaLnBrk="1" hangingPunct="1">
              <a:spcBef>
                <a:spcPts val="0"/>
              </a:spcBef>
              <a:spcAft>
                <a:spcPts val="0"/>
              </a:spcAft>
            </a:pPr>
            <a:r>
              <a:rPr lang="en-US" b="1" u="sng" noProof="0" dirty="0"/>
              <a:t>Overhead applied</a:t>
            </a:r>
          </a:p>
          <a:p>
            <a:pPr marL="85725" eaLnBrk="1" hangingPunct="1">
              <a:spcBef>
                <a:spcPts val="0"/>
              </a:spcBef>
              <a:spcAft>
                <a:spcPts val="1000"/>
              </a:spcAft>
            </a:pPr>
            <a:r>
              <a:rPr lang="en-US" b="1" noProof="0" dirty="0"/>
              <a:t>$4.00 per hour × 290,000 hours = $1,160,000</a:t>
            </a:r>
          </a:p>
          <a:p>
            <a:pPr marL="85725" eaLnBrk="1" hangingPunct="1">
              <a:spcBef>
                <a:spcPts val="0"/>
              </a:spcBef>
              <a:spcAft>
                <a:spcPts val="0"/>
              </a:spcAft>
            </a:pPr>
            <a:r>
              <a:rPr lang="en-US" b="1" u="sng" noProof="0" dirty="0"/>
              <a:t>Underapplied overhead</a:t>
            </a:r>
          </a:p>
          <a:p>
            <a:pPr marL="85725" eaLnBrk="1" hangingPunct="1">
              <a:spcBef>
                <a:spcPts val="0"/>
              </a:spcBef>
              <a:spcAft>
                <a:spcPts val="0"/>
              </a:spcAft>
            </a:pPr>
            <a:r>
              <a:rPr lang="en-US" b="1" noProof="0" dirty="0"/>
              <a:t>$1,210,000 − $1,160,000 = $50,000</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2" name="Rectangle 3"/>
          <p:cNvSpPr>
            <a:spLocks noGrp="1" noChangeArrowheads="1"/>
          </p:cNvSpPr>
          <p:nvPr>
            <p:ph type="title"/>
          </p:nvPr>
        </p:nvSpPr>
        <p:spPr/>
        <p:txBody>
          <a:bodyPr wrap="square" numCol="1" anchorCtr="0" compatLnSpc="1">
            <a:prstTxWarp prst="textNoShape">
              <a:avLst/>
            </a:prstTxWarp>
            <a:noAutofit/>
          </a:bodyPr>
          <a:lstStyle/>
          <a:p>
            <a:pPr eaLnBrk="1" hangingPunct="1"/>
            <a:r>
              <a:rPr lang="en-US" sz="3600" noProof="0" dirty="0">
                <a:solidFill>
                  <a:srgbClr val="000000"/>
                </a:solidFill>
              </a:rPr>
              <a:t>Disposition of Overapplied and Underapplied Overhead </a:t>
            </a:r>
            <a:r>
              <a:rPr lang="en-US" sz="1000" noProof="0" dirty="0">
                <a:solidFill>
                  <a:srgbClr val="000000"/>
                </a:solidFill>
              </a:rPr>
              <a:t>1</a:t>
            </a:r>
          </a:p>
        </p:txBody>
      </p:sp>
      <p:sp>
        <p:nvSpPr>
          <p:cNvPr id="3" name="Content Placeholder 2">
            <a:extLst>
              <a:ext uri="{FF2B5EF4-FFF2-40B4-BE49-F238E27FC236}">
                <a16:creationId xmlns:a16="http://schemas.microsoft.com/office/drawing/2014/main" id="{D3743D59-0606-4E4B-9B5D-DB51285532C9}"/>
              </a:ext>
            </a:extLst>
          </p:cNvPr>
          <p:cNvSpPr>
            <a:spLocks noGrp="1"/>
          </p:cNvSpPr>
          <p:nvPr>
            <p:ph idx="1"/>
          </p:nvPr>
        </p:nvSpPr>
        <p:spPr/>
        <p:txBody>
          <a:bodyPr/>
          <a:lstStyle/>
          <a:p>
            <a:pPr>
              <a:lnSpc>
                <a:spcPct val="100000"/>
              </a:lnSpc>
            </a:pPr>
            <a:r>
              <a:rPr lang="en-US" sz="2800" noProof="0" dirty="0">
                <a:latin typeface="Calibri" charset="0"/>
              </a:rPr>
              <a:t>Any remaining balance in the Manufacturing Overhead account, such as PearCo’s $30,000 of overapplied overhead, is disposed of in one of two ways:</a:t>
            </a:r>
          </a:p>
        </p:txBody>
      </p:sp>
      <p:sp>
        <p:nvSpPr>
          <p:cNvPr id="2" name="Content Placeholder 1">
            <a:extLst>
              <a:ext uri="{FF2B5EF4-FFF2-40B4-BE49-F238E27FC236}">
                <a16:creationId xmlns:a16="http://schemas.microsoft.com/office/drawing/2014/main" id="{F77753EC-8970-4CED-925D-54A863BA6227}"/>
              </a:ext>
            </a:extLst>
          </p:cNvPr>
          <p:cNvSpPr>
            <a:spLocks noGrp="1"/>
          </p:cNvSpPr>
          <p:nvPr>
            <p:ph idx="10"/>
          </p:nvPr>
        </p:nvSpPr>
        <p:spPr>
          <a:xfrm>
            <a:off x="822324" y="3276600"/>
            <a:ext cx="7521575" cy="1905000"/>
          </a:xfrm>
          <a:ln>
            <a:solidFill>
              <a:schemeClr val="tx1"/>
            </a:solidFill>
          </a:ln>
        </p:spPr>
        <p:txBody>
          <a:bodyPr/>
          <a:lstStyle/>
          <a:p>
            <a:pPr marL="447675" indent="-361950">
              <a:spcBef>
                <a:spcPts val="1000"/>
              </a:spcBef>
              <a:spcAft>
                <a:spcPts val="0"/>
              </a:spcAft>
              <a:buClr>
                <a:schemeClr val="tx1"/>
              </a:buClr>
              <a:buFont typeface="+mj-lt"/>
              <a:buAutoNum type="arabicPeriod"/>
              <a:defRPr/>
            </a:pPr>
            <a:r>
              <a:rPr lang="en-US" sz="2800" dirty="0">
                <a:solidFill>
                  <a:srgbClr val="000000"/>
                </a:solidFill>
                <a:ea typeface="MS PGothic" pitchFamily="34" charset="-128"/>
              </a:rPr>
              <a:t>It can be closed to Cost of Goods Sold.</a:t>
            </a:r>
          </a:p>
          <a:p>
            <a:pPr marL="447675" indent="-361950">
              <a:spcBef>
                <a:spcPts val="1000"/>
              </a:spcBef>
              <a:spcAft>
                <a:spcPts val="0"/>
              </a:spcAft>
              <a:buClr>
                <a:schemeClr val="tx1"/>
              </a:buClr>
              <a:buFont typeface="+mj-lt"/>
              <a:buAutoNum type="arabicPeriod"/>
              <a:defRPr/>
            </a:pPr>
            <a:r>
              <a:rPr lang="en-US" sz="2800" dirty="0">
                <a:solidFill>
                  <a:srgbClr val="000000"/>
                </a:solidFill>
                <a:ea typeface="MS PGothic" pitchFamily="34" charset="-128"/>
              </a:rPr>
              <a:t>It can be closed proportionally to Work in Process, Finished Goods, and Cost of Goods Sold.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2" name="Rectangle 3"/>
          <p:cNvSpPr>
            <a:spLocks noGrp="1" noChangeArrowheads="1"/>
          </p:cNvSpPr>
          <p:nvPr>
            <p:ph type="title"/>
          </p:nvPr>
        </p:nvSpPr>
        <p:spPr/>
        <p:txBody>
          <a:bodyPr wrap="square" numCol="1" anchorCtr="0" compatLnSpc="1">
            <a:prstTxWarp prst="textNoShape">
              <a:avLst/>
            </a:prstTxWarp>
            <a:noAutofit/>
          </a:bodyPr>
          <a:lstStyle/>
          <a:p>
            <a:pPr eaLnBrk="1" hangingPunct="1"/>
            <a:r>
              <a:rPr lang="en-US" sz="3600" noProof="0" dirty="0">
                <a:solidFill>
                  <a:srgbClr val="000000"/>
                </a:solidFill>
              </a:rPr>
              <a:t>Disposition of Overapplied and Underapplied Overhead </a:t>
            </a:r>
            <a:r>
              <a:rPr lang="en-US" sz="1000" noProof="0" dirty="0">
                <a:solidFill>
                  <a:srgbClr val="000000"/>
                </a:solidFill>
              </a:rPr>
              <a:t>2</a:t>
            </a:r>
          </a:p>
        </p:txBody>
      </p:sp>
      <p:sp>
        <p:nvSpPr>
          <p:cNvPr id="4" name="Content Placeholder 3">
            <a:extLst>
              <a:ext uri="{FF2B5EF4-FFF2-40B4-BE49-F238E27FC236}">
                <a16:creationId xmlns:a16="http://schemas.microsoft.com/office/drawing/2014/main" id="{1970CBFA-6699-4D4E-B59F-9A8BBE9429F1}"/>
              </a:ext>
            </a:extLst>
          </p:cNvPr>
          <p:cNvSpPr>
            <a:spLocks noGrp="1"/>
          </p:cNvSpPr>
          <p:nvPr>
            <p:ph idx="1"/>
          </p:nvPr>
        </p:nvSpPr>
        <p:spPr>
          <a:xfrm>
            <a:off x="822325" y="1447801"/>
            <a:ext cx="7543800" cy="838199"/>
          </a:xfrm>
        </p:spPr>
        <p:txBody>
          <a:bodyPr/>
          <a:lstStyle/>
          <a:p>
            <a:pPr>
              <a:lnSpc>
                <a:spcPct val="100000"/>
              </a:lnSpc>
            </a:pPr>
            <a:r>
              <a:rPr lang="en-US" sz="2400" noProof="0" dirty="0"/>
              <a:t>The journal entry, in T-account form, to close out PearCo’s $30,000 of overapplied overhead into Cost of Goods Sold:</a:t>
            </a:r>
          </a:p>
        </p:txBody>
      </p:sp>
      <p:pic>
        <p:nvPicPr>
          <p:cNvPr id="7" name="Picture 6" descr="Two T-accounts illustrate closing of overapplied overhead into Cost of Goods Sold.">
            <a:extLst>
              <a:ext uri="{FF2B5EF4-FFF2-40B4-BE49-F238E27FC236}">
                <a16:creationId xmlns:a16="http://schemas.microsoft.com/office/drawing/2014/main" id="{675FF55A-2039-4184-8C44-79937C746FB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0673" y="2692343"/>
            <a:ext cx="7270167" cy="2827286"/>
          </a:xfrm>
          <a:prstGeom prst="rect">
            <a:avLst/>
          </a:prstGeom>
        </p:spPr>
      </p:pic>
      <p:sp>
        <p:nvSpPr>
          <p:cNvPr id="3" name="Content Placeholder 2">
            <a:extLst>
              <a:ext uri="{FF2B5EF4-FFF2-40B4-BE49-F238E27FC236}">
                <a16:creationId xmlns:a16="http://schemas.microsoft.com/office/drawing/2014/main" id="{48794200-58E7-400E-936C-DABBA23BF841}"/>
              </a:ext>
            </a:extLst>
          </p:cNvPr>
          <p:cNvSpPr>
            <a:spLocks noGrp="1"/>
          </p:cNvSpPr>
          <p:nvPr>
            <p:ph sz="quarter" idx="10"/>
          </p:nvPr>
        </p:nvSpPr>
        <p:spPr/>
        <p:txBody>
          <a:bodyPr/>
          <a:lstStyle/>
          <a:p>
            <a:r>
              <a:rPr lang="en-US" dirty="0">
                <a:hlinkClick r:id="rId4" action="ppaction://hlinksldjump"/>
              </a:rPr>
              <a:t>Access the text alternative for slide images.</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noAutofit/>
          </a:bodyPr>
          <a:lstStyle/>
          <a:p>
            <a:r>
              <a:rPr lang="en-US" sz="3600" noProof="0" dirty="0">
                <a:solidFill>
                  <a:srgbClr val="000000"/>
                </a:solidFill>
              </a:rPr>
              <a:t>Disposition of Overapplied and Underapplied Overhead </a:t>
            </a:r>
            <a:r>
              <a:rPr lang="en-US" sz="1000" noProof="0" dirty="0">
                <a:solidFill>
                  <a:srgbClr val="000000"/>
                </a:solidFill>
              </a:rPr>
              <a:t>3</a:t>
            </a:r>
          </a:p>
        </p:txBody>
      </p:sp>
      <p:sp>
        <p:nvSpPr>
          <p:cNvPr id="3" name="Content Placeholder 2">
            <a:extLst>
              <a:ext uri="{FF2B5EF4-FFF2-40B4-BE49-F238E27FC236}">
                <a16:creationId xmlns:a16="http://schemas.microsoft.com/office/drawing/2014/main" id="{C98A2160-05D6-477D-9EC3-F0106528027D}"/>
              </a:ext>
            </a:extLst>
          </p:cNvPr>
          <p:cNvSpPr>
            <a:spLocks noGrp="1"/>
          </p:cNvSpPr>
          <p:nvPr>
            <p:ph idx="1"/>
          </p:nvPr>
        </p:nvSpPr>
        <p:spPr/>
        <p:txBody>
          <a:bodyPr/>
          <a:lstStyle/>
          <a:p>
            <a:pPr>
              <a:lnSpc>
                <a:spcPct val="100000"/>
              </a:lnSpc>
              <a:spcAft>
                <a:spcPts val="800"/>
              </a:spcAft>
            </a:pPr>
            <a:r>
              <a:rPr lang="en-US" sz="2400" noProof="0" dirty="0">
                <a:ea typeface="MS PGothic" pitchFamily="34" charset="-128"/>
              </a:rPr>
              <a:t>Calculating the allocation of under- or overapplied overhead between Work in Process, Finished Goods, and Cost of Goods Sold:</a:t>
            </a:r>
          </a:p>
          <a:p>
            <a:pPr>
              <a:lnSpc>
                <a:spcPct val="100000"/>
              </a:lnSpc>
              <a:spcAft>
                <a:spcPts val="800"/>
              </a:spcAft>
            </a:pPr>
            <a:r>
              <a:rPr lang="en-US" sz="2400" noProof="0" dirty="0"/>
              <a:t>Let’s assume the overhead applied in Ending Work in Process Inventory, Ending Finished Goods Inventory, and Cost of Goods Sold is $68,000, $204,000, and $408,000, respectively (total value of accounts $680,000).</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noAutofit/>
          </a:bodyPr>
          <a:lstStyle/>
          <a:p>
            <a:r>
              <a:rPr lang="en-US" sz="3600" noProof="0" dirty="0">
                <a:solidFill>
                  <a:srgbClr val="000000"/>
                </a:solidFill>
              </a:rPr>
              <a:t>Disposition of Overapplied and Underapplied Overhead </a:t>
            </a:r>
            <a:r>
              <a:rPr lang="en-US" sz="1000" noProof="0" dirty="0">
                <a:solidFill>
                  <a:srgbClr val="000000"/>
                </a:solidFill>
              </a:rPr>
              <a:t>4</a:t>
            </a:r>
          </a:p>
        </p:txBody>
      </p:sp>
      <p:sp>
        <p:nvSpPr>
          <p:cNvPr id="5" name="Content Placeholder 4">
            <a:extLst>
              <a:ext uri="{FF2B5EF4-FFF2-40B4-BE49-F238E27FC236}">
                <a16:creationId xmlns:a16="http://schemas.microsoft.com/office/drawing/2014/main" id="{E9BE858D-0346-42E1-9151-052CDBACEDEA}"/>
              </a:ext>
            </a:extLst>
          </p:cNvPr>
          <p:cNvSpPr>
            <a:spLocks noGrp="1"/>
          </p:cNvSpPr>
          <p:nvPr>
            <p:ph idx="1"/>
          </p:nvPr>
        </p:nvSpPr>
        <p:spPr>
          <a:xfrm>
            <a:off x="822325" y="1447801"/>
            <a:ext cx="7543800" cy="914399"/>
          </a:xfrm>
        </p:spPr>
        <p:txBody>
          <a:bodyPr/>
          <a:lstStyle/>
          <a:p>
            <a:pPr>
              <a:lnSpc>
                <a:spcPct val="100000"/>
              </a:lnSpc>
            </a:pPr>
            <a:r>
              <a:rPr lang="en-US" sz="2400" noProof="0" dirty="0">
                <a:ea typeface="MS PGothic" pitchFamily="34" charset="-128"/>
              </a:rPr>
              <a:t>In this case, the allocation percentages for Work in Process, Finished Goods, and Cost of Goods would be:</a:t>
            </a:r>
          </a:p>
        </p:txBody>
      </p:sp>
      <p:graphicFrame>
        <p:nvGraphicFramePr>
          <p:cNvPr id="7" name="Table 7">
            <a:extLst>
              <a:ext uri="{FF2B5EF4-FFF2-40B4-BE49-F238E27FC236}">
                <a16:creationId xmlns:a16="http://schemas.microsoft.com/office/drawing/2014/main" id="{18FEAE18-4C3C-4729-B57F-40D06259F6C4}"/>
              </a:ext>
            </a:extLst>
          </p:cNvPr>
          <p:cNvGraphicFramePr>
            <a:graphicFrameLocks noGrp="1"/>
          </p:cNvGraphicFramePr>
          <p:nvPr>
            <p:extLst>
              <p:ext uri="{D42A27DB-BD31-4B8C-83A1-F6EECF244321}">
                <p14:modId xmlns:p14="http://schemas.microsoft.com/office/powerpoint/2010/main" val="956552388"/>
              </p:ext>
            </p:extLst>
          </p:nvPr>
        </p:nvGraphicFramePr>
        <p:xfrm>
          <a:off x="822324" y="2632076"/>
          <a:ext cx="7559676" cy="1280160"/>
        </p:xfrm>
        <a:graphic>
          <a:graphicData uri="http://schemas.openxmlformats.org/drawingml/2006/table">
            <a:tbl>
              <a:tblPr firstRow="1" bandRow="1">
                <a:tableStyleId>{5C22544A-7EE6-4342-B048-85BDC9FD1C3A}</a:tableStyleId>
              </a:tblPr>
              <a:tblGrid>
                <a:gridCol w="4130676">
                  <a:extLst>
                    <a:ext uri="{9D8B030D-6E8A-4147-A177-3AD203B41FA5}">
                      <a16:colId xmlns:a16="http://schemas.microsoft.com/office/drawing/2014/main" val="4095815326"/>
                    </a:ext>
                  </a:extLst>
                </a:gridCol>
                <a:gridCol w="3429000">
                  <a:extLst>
                    <a:ext uri="{9D8B030D-6E8A-4147-A177-3AD203B41FA5}">
                      <a16:colId xmlns:a16="http://schemas.microsoft.com/office/drawing/2014/main" val="293126410"/>
                    </a:ext>
                  </a:extLst>
                </a:gridCol>
              </a:tblGrid>
              <a:tr h="370840">
                <a:tc>
                  <a:txBody>
                    <a:bodyPr/>
                    <a:lstStyle/>
                    <a:p>
                      <a:r>
                        <a:rPr lang="en-US" sz="2200" b="0" dirty="0">
                          <a:solidFill>
                            <a:schemeClr val="tx1"/>
                          </a:solidFill>
                          <a:latin typeface="+mn-lt"/>
                        </a:rPr>
                        <a:t>Ending WIP inventory =</a:t>
                      </a:r>
                      <a:endParaRPr lang="en-IN" sz="2200" b="0" dirty="0">
                        <a:solidFill>
                          <a:schemeClr val="tx1"/>
                        </a:solidFill>
                        <a:latin typeface="+mn-lt"/>
                      </a:endParaRPr>
                    </a:p>
                  </a:txBody>
                  <a:tcPr>
                    <a:noFill/>
                  </a:tcPr>
                </a:tc>
                <a:tc>
                  <a:txBody>
                    <a:bodyPr/>
                    <a:lstStyle/>
                    <a:p>
                      <a:r>
                        <a:rPr lang="en-US" sz="2200" b="0" dirty="0">
                          <a:solidFill>
                            <a:schemeClr val="tx1"/>
                          </a:solidFill>
                          <a:latin typeface="+mn-lt"/>
                        </a:rPr>
                        <a:t>$68,000 ÷   $680,000 = 10%</a:t>
                      </a:r>
                      <a:endParaRPr lang="en-IN" sz="2200" b="0" dirty="0">
                        <a:solidFill>
                          <a:schemeClr val="tx1"/>
                        </a:solidFill>
                        <a:latin typeface="+mn-lt"/>
                      </a:endParaRPr>
                    </a:p>
                  </a:txBody>
                  <a:tcPr>
                    <a:noFill/>
                  </a:tcPr>
                </a:tc>
                <a:extLst>
                  <a:ext uri="{0D108BD9-81ED-4DB2-BD59-A6C34878D82A}">
                    <a16:rowId xmlns:a16="http://schemas.microsoft.com/office/drawing/2014/main" val="1496500245"/>
                  </a:ext>
                </a:extLst>
              </a:tr>
              <a:tr h="370840">
                <a:tc>
                  <a:txBody>
                    <a:bodyPr/>
                    <a:lstStyle/>
                    <a:p>
                      <a:r>
                        <a:rPr lang="en-US" sz="2200" dirty="0">
                          <a:solidFill>
                            <a:schemeClr val="tx1"/>
                          </a:solidFill>
                          <a:latin typeface="+mn-lt"/>
                        </a:rPr>
                        <a:t>Ending finished goods inventory =</a:t>
                      </a:r>
                      <a:endParaRPr lang="en-IN" sz="2200" dirty="0">
                        <a:solidFill>
                          <a:schemeClr val="tx1"/>
                        </a:solidFill>
                        <a:latin typeface="+mn-lt"/>
                      </a:endParaRPr>
                    </a:p>
                  </a:txBody>
                  <a:tcPr>
                    <a:noFill/>
                  </a:tcPr>
                </a:tc>
                <a:tc>
                  <a:txBody>
                    <a:bodyPr/>
                    <a:lstStyle/>
                    <a:p>
                      <a:r>
                        <a:rPr lang="en-US" sz="2200" dirty="0">
                          <a:solidFill>
                            <a:schemeClr val="tx1"/>
                          </a:solidFill>
                          <a:latin typeface="+mn-lt"/>
                        </a:rPr>
                        <a:t>$204,000 ÷ $680,000 = 30%</a:t>
                      </a:r>
                      <a:endParaRPr lang="en-IN" sz="2200" dirty="0">
                        <a:solidFill>
                          <a:schemeClr val="tx1"/>
                        </a:solidFill>
                        <a:latin typeface="+mn-lt"/>
                      </a:endParaRPr>
                    </a:p>
                  </a:txBody>
                  <a:tcPr>
                    <a:noFill/>
                  </a:tcPr>
                </a:tc>
                <a:extLst>
                  <a:ext uri="{0D108BD9-81ED-4DB2-BD59-A6C34878D82A}">
                    <a16:rowId xmlns:a16="http://schemas.microsoft.com/office/drawing/2014/main" val="3253358940"/>
                  </a:ext>
                </a:extLst>
              </a:tr>
              <a:tr h="370840">
                <a:tc>
                  <a:txBody>
                    <a:bodyPr/>
                    <a:lstStyle/>
                    <a:p>
                      <a:r>
                        <a:rPr lang="en-US" sz="2200" dirty="0">
                          <a:solidFill>
                            <a:schemeClr val="tx1"/>
                          </a:solidFill>
                          <a:latin typeface="+mn-lt"/>
                        </a:rPr>
                        <a:t>Cost of goods sold =</a:t>
                      </a:r>
                      <a:endParaRPr lang="en-IN" sz="2200" dirty="0">
                        <a:solidFill>
                          <a:schemeClr val="tx1"/>
                        </a:solidFill>
                        <a:latin typeface="+mn-lt"/>
                      </a:endParaRPr>
                    </a:p>
                  </a:txBody>
                  <a:tcPr>
                    <a:noFill/>
                  </a:tcPr>
                </a:tc>
                <a:tc>
                  <a:txBody>
                    <a:bodyPr/>
                    <a:lstStyle/>
                    <a:p>
                      <a:r>
                        <a:rPr lang="en-US" sz="2200" dirty="0">
                          <a:solidFill>
                            <a:schemeClr val="tx1"/>
                          </a:solidFill>
                          <a:latin typeface="+mn-lt"/>
                        </a:rPr>
                        <a:t>$408,000 ÷ $680,000 = 60%</a:t>
                      </a:r>
                      <a:endParaRPr lang="en-IN" sz="2200" dirty="0">
                        <a:solidFill>
                          <a:schemeClr val="tx1"/>
                        </a:solidFill>
                        <a:latin typeface="+mn-lt"/>
                      </a:endParaRPr>
                    </a:p>
                  </a:txBody>
                  <a:tcPr>
                    <a:noFill/>
                  </a:tcPr>
                </a:tc>
                <a:extLst>
                  <a:ext uri="{0D108BD9-81ED-4DB2-BD59-A6C34878D82A}">
                    <a16:rowId xmlns:a16="http://schemas.microsoft.com/office/drawing/2014/main" val="114494303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lIns="90488" tIns="44450" rIns="90488" bIns="44450"/>
          <a:lstStyle/>
          <a:p>
            <a:pPr eaLnBrk="1" hangingPunct="1">
              <a:defRPr/>
            </a:pPr>
            <a:r>
              <a:rPr lang="en-US" altLang="en-US" noProof="0" dirty="0">
                <a:ea typeface="+mj-ea"/>
              </a:rPr>
              <a:t>Learning Objectives 1 and 2</a:t>
            </a:r>
          </a:p>
        </p:txBody>
      </p:sp>
      <p:sp>
        <p:nvSpPr>
          <p:cNvPr id="2" name="Content Placeholder 1">
            <a:extLst>
              <a:ext uri="{FF2B5EF4-FFF2-40B4-BE49-F238E27FC236}">
                <a16:creationId xmlns:a16="http://schemas.microsoft.com/office/drawing/2014/main" id="{CCABD07E-E295-4CE6-B918-208C862DFE52}"/>
              </a:ext>
            </a:extLst>
          </p:cNvPr>
          <p:cNvSpPr>
            <a:spLocks noGrp="1"/>
          </p:cNvSpPr>
          <p:nvPr>
            <p:ph idx="1"/>
          </p:nvPr>
        </p:nvSpPr>
        <p:spPr>
          <a:xfrm>
            <a:off x="822325" y="1447800"/>
            <a:ext cx="7543800" cy="2057400"/>
          </a:xfrm>
          <a:ln w="28575">
            <a:solidFill>
              <a:srgbClr val="002060"/>
            </a:solidFill>
          </a:ln>
        </p:spPr>
        <p:txBody>
          <a:bodyPr/>
          <a:lstStyle/>
          <a:p>
            <a:pPr algn="ctr"/>
            <a:r>
              <a:rPr lang="en-US" sz="3200" b="1" noProof="0" dirty="0">
                <a:solidFill>
                  <a:srgbClr val="000000"/>
                </a:solidFill>
                <a:ea typeface="ＭＳ Ｐゴシック" pitchFamily="34" charset="-128"/>
              </a:rPr>
              <a:t>Learning Objective 1: Understand the flow of costs in the job-order costing system and prepare appropriate journal entries to record costs.</a:t>
            </a:r>
          </a:p>
        </p:txBody>
      </p:sp>
      <p:sp>
        <p:nvSpPr>
          <p:cNvPr id="3" name="Content Placeholder 2">
            <a:extLst>
              <a:ext uri="{FF2B5EF4-FFF2-40B4-BE49-F238E27FC236}">
                <a16:creationId xmlns:a16="http://schemas.microsoft.com/office/drawing/2014/main" id="{4D8360EC-0B9D-4142-A4A7-863C06154FC6}"/>
              </a:ext>
            </a:extLst>
          </p:cNvPr>
          <p:cNvSpPr>
            <a:spLocks noGrp="1"/>
          </p:cNvSpPr>
          <p:nvPr>
            <p:ph idx="10"/>
          </p:nvPr>
        </p:nvSpPr>
        <p:spPr>
          <a:xfrm>
            <a:off x="822325" y="3810000"/>
            <a:ext cx="7543800" cy="1752600"/>
          </a:xfrm>
          <a:ln w="28575">
            <a:solidFill>
              <a:srgbClr val="002060"/>
            </a:solidFill>
          </a:ln>
        </p:spPr>
        <p:txBody>
          <a:bodyPr/>
          <a:lstStyle/>
          <a:p>
            <a:pPr algn="ctr"/>
            <a:r>
              <a:rPr lang="en-US" sz="3200" b="1" noProof="0" dirty="0">
                <a:solidFill>
                  <a:srgbClr val="000000"/>
                </a:solidFill>
                <a:ea typeface="ＭＳ Ｐゴシック" pitchFamily="34" charset="-128"/>
              </a:rPr>
              <a:t>Learning Objective 2: Use</a:t>
            </a:r>
            <a:br>
              <a:rPr lang="en-US" sz="3200" b="1" noProof="0" dirty="0">
                <a:solidFill>
                  <a:srgbClr val="000000"/>
                </a:solidFill>
                <a:ea typeface="ＭＳ Ｐゴシック" pitchFamily="34" charset="-128"/>
              </a:rPr>
            </a:br>
            <a:r>
              <a:rPr lang="en-US" sz="3200" b="1" noProof="0" dirty="0">
                <a:solidFill>
                  <a:srgbClr val="000000"/>
                </a:solidFill>
                <a:ea typeface="ＭＳ Ｐゴシック" pitchFamily="34" charset="-128"/>
              </a:rPr>
              <a:t>T-accounts to show the flow of costs in a job-order costing system.</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noAutofit/>
          </a:bodyPr>
          <a:lstStyle/>
          <a:p>
            <a:r>
              <a:rPr lang="en-US" sz="3600" noProof="0" dirty="0">
                <a:solidFill>
                  <a:srgbClr val="000000"/>
                </a:solidFill>
              </a:rPr>
              <a:t>Disposition of Overapplied and Underapplied Overhead </a:t>
            </a:r>
            <a:r>
              <a:rPr lang="en-US" sz="1000" noProof="0" dirty="0">
                <a:solidFill>
                  <a:srgbClr val="000000"/>
                </a:solidFill>
              </a:rPr>
              <a:t>5</a:t>
            </a:r>
          </a:p>
        </p:txBody>
      </p:sp>
      <p:sp>
        <p:nvSpPr>
          <p:cNvPr id="3" name="Content Placeholder 2">
            <a:extLst>
              <a:ext uri="{FF2B5EF4-FFF2-40B4-BE49-F238E27FC236}">
                <a16:creationId xmlns:a16="http://schemas.microsoft.com/office/drawing/2014/main" id="{9ED6D5C9-A9FE-47CA-8E61-75757C0E51B3}"/>
              </a:ext>
            </a:extLst>
          </p:cNvPr>
          <p:cNvSpPr>
            <a:spLocks noGrp="1"/>
          </p:cNvSpPr>
          <p:nvPr>
            <p:ph idx="1"/>
          </p:nvPr>
        </p:nvSpPr>
        <p:spPr>
          <a:xfrm>
            <a:off x="822325" y="1447801"/>
            <a:ext cx="7026275" cy="914399"/>
          </a:xfrm>
        </p:spPr>
        <p:txBody>
          <a:bodyPr/>
          <a:lstStyle/>
          <a:p>
            <a:pPr>
              <a:lnSpc>
                <a:spcPct val="100000"/>
              </a:lnSpc>
            </a:pPr>
            <a:r>
              <a:rPr lang="en-US" sz="2400" noProof="0" dirty="0">
                <a:ea typeface="MS PGothic" pitchFamily="34" charset="-128"/>
              </a:rPr>
              <a:t>The allocation of the $30,000 of overapplied overhead would be:</a:t>
            </a:r>
          </a:p>
        </p:txBody>
      </p:sp>
      <p:graphicFrame>
        <p:nvGraphicFramePr>
          <p:cNvPr id="7" name="Table 6">
            <a:extLst>
              <a:ext uri="{FF2B5EF4-FFF2-40B4-BE49-F238E27FC236}">
                <a16:creationId xmlns:a16="http://schemas.microsoft.com/office/drawing/2014/main" id="{08A213B0-91E5-45C7-B618-07C0D656D594}"/>
              </a:ext>
            </a:extLst>
          </p:cNvPr>
          <p:cNvGraphicFramePr>
            <a:graphicFrameLocks noGrp="1"/>
          </p:cNvGraphicFramePr>
          <p:nvPr>
            <p:extLst>
              <p:ext uri="{D42A27DB-BD31-4B8C-83A1-F6EECF244321}">
                <p14:modId xmlns:p14="http://schemas.microsoft.com/office/powerpoint/2010/main" val="2695791842"/>
              </p:ext>
            </p:extLst>
          </p:nvPr>
        </p:nvGraphicFramePr>
        <p:xfrm>
          <a:off x="946531" y="2481549"/>
          <a:ext cx="6902069" cy="2286000"/>
        </p:xfrm>
        <a:graphic>
          <a:graphicData uri="http://schemas.openxmlformats.org/drawingml/2006/table">
            <a:tbl>
              <a:tblPr firstRow="1" bandRow="1">
                <a:tableStyleId>{5C22544A-7EE6-4342-B048-85BDC9FD1C3A}</a:tableStyleId>
              </a:tblPr>
              <a:tblGrid>
                <a:gridCol w="2154156">
                  <a:extLst>
                    <a:ext uri="{9D8B030D-6E8A-4147-A177-3AD203B41FA5}">
                      <a16:colId xmlns:a16="http://schemas.microsoft.com/office/drawing/2014/main" val="1295487471"/>
                    </a:ext>
                  </a:extLst>
                </a:gridCol>
                <a:gridCol w="1525262">
                  <a:extLst>
                    <a:ext uri="{9D8B030D-6E8A-4147-A177-3AD203B41FA5}">
                      <a16:colId xmlns:a16="http://schemas.microsoft.com/office/drawing/2014/main" val="2963256646"/>
                    </a:ext>
                  </a:extLst>
                </a:gridCol>
                <a:gridCol w="1415898">
                  <a:extLst>
                    <a:ext uri="{9D8B030D-6E8A-4147-A177-3AD203B41FA5}">
                      <a16:colId xmlns:a16="http://schemas.microsoft.com/office/drawing/2014/main" val="2679553709"/>
                    </a:ext>
                  </a:extLst>
                </a:gridCol>
                <a:gridCol w="1806753">
                  <a:extLst>
                    <a:ext uri="{9D8B030D-6E8A-4147-A177-3AD203B41FA5}">
                      <a16:colId xmlns:a16="http://schemas.microsoft.com/office/drawing/2014/main" val="1712393472"/>
                    </a:ext>
                  </a:extLst>
                </a:gridCol>
              </a:tblGrid>
              <a:tr h="370840">
                <a:tc>
                  <a:txBody>
                    <a:bodyPr/>
                    <a:lstStyle/>
                    <a:p>
                      <a:endParaRPr lang="en-IN" sz="2000" dirty="0">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algn="r"/>
                      <a:r>
                        <a:rPr lang="en-IN" sz="2000" dirty="0">
                          <a:solidFill>
                            <a:schemeClr val="tx1"/>
                          </a:solidFill>
                        </a:rPr>
                        <a:t>Amount</a:t>
                      </a:r>
                    </a:p>
                  </a:txBody>
                  <a:tcPr anchor="b">
                    <a:lnB w="12700" cap="flat" cmpd="sng" algn="ctr">
                      <a:solidFill>
                        <a:schemeClr val="tx1"/>
                      </a:solidFill>
                      <a:prstDash val="solid"/>
                      <a:round/>
                      <a:headEnd type="none" w="med" len="med"/>
                      <a:tailEnd type="none" w="med" len="med"/>
                    </a:lnB>
                    <a:noFill/>
                  </a:tcPr>
                </a:tc>
                <a:tc>
                  <a:txBody>
                    <a:bodyPr/>
                    <a:lstStyle/>
                    <a:p>
                      <a:pPr algn="ctr"/>
                      <a:r>
                        <a:rPr lang="en-IN" sz="2000" dirty="0">
                          <a:solidFill>
                            <a:schemeClr val="tx1"/>
                          </a:solidFill>
                        </a:rPr>
                        <a:t>Percent of Total</a:t>
                      </a:r>
                    </a:p>
                  </a:txBody>
                  <a:tcPr anchor="b">
                    <a:lnB w="12700" cap="flat" cmpd="sng" algn="ctr">
                      <a:solidFill>
                        <a:schemeClr val="tx1"/>
                      </a:solidFill>
                      <a:prstDash val="solid"/>
                      <a:round/>
                      <a:headEnd type="none" w="med" len="med"/>
                      <a:tailEnd type="none" w="med" len="med"/>
                    </a:lnB>
                    <a:noFill/>
                  </a:tcPr>
                </a:tc>
                <a:tc>
                  <a:txBody>
                    <a:bodyPr/>
                    <a:lstStyle/>
                    <a:p>
                      <a:pPr algn="ctr"/>
                      <a:r>
                        <a:rPr lang="en-IN" sz="2000" dirty="0">
                          <a:solidFill>
                            <a:schemeClr val="tx1"/>
                          </a:solidFill>
                        </a:rPr>
                        <a:t>Allocation of $30,000</a:t>
                      </a:r>
                    </a:p>
                  </a:txBody>
                  <a:tcPr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3412677"/>
                  </a:ext>
                </a:extLst>
              </a:tr>
              <a:tr h="370840">
                <a:tc>
                  <a:txBody>
                    <a:bodyPr/>
                    <a:lstStyle/>
                    <a:p>
                      <a:r>
                        <a:rPr lang="en-IN" sz="2000" dirty="0">
                          <a:solidFill>
                            <a:schemeClr val="tx1"/>
                          </a:solidFill>
                        </a:rPr>
                        <a:t>Work in process</a:t>
                      </a:r>
                    </a:p>
                  </a:txBody>
                  <a:tcPr>
                    <a:lnT w="12700" cap="flat" cmpd="sng" algn="ctr">
                      <a:solidFill>
                        <a:schemeClr val="tx1"/>
                      </a:solidFill>
                      <a:prstDash val="solid"/>
                      <a:round/>
                      <a:headEnd type="none" w="med" len="med"/>
                      <a:tailEnd type="none" w="med" len="med"/>
                    </a:lnT>
                    <a:noFill/>
                  </a:tcPr>
                </a:tc>
                <a:tc>
                  <a:txBody>
                    <a:bodyPr/>
                    <a:lstStyle/>
                    <a:p>
                      <a:pPr algn="r"/>
                      <a:r>
                        <a:rPr lang="en-IN" sz="2000" dirty="0">
                          <a:solidFill>
                            <a:schemeClr val="tx1"/>
                          </a:solidFill>
                        </a:rPr>
                        <a:t>$   68,000</a:t>
                      </a:r>
                    </a:p>
                  </a:txBody>
                  <a:tcPr>
                    <a:lnT w="12700" cap="flat" cmpd="sng" algn="ctr">
                      <a:solidFill>
                        <a:schemeClr val="tx1"/>
                      </a:solidFill>
                      <a:prstDash val="solid"/>
                      <a:round/>
                      <a:headEnd type="none" w="med" len="med"/>
                      <a:tailEnd type="none" w="med" len="med"/>
                    </a:lnT>
                    <a:noFill/>
                  </a:tcPr>
                </a:tc>
                <a:tc>
                  <a:txBody>
                    <a:bodyPr/>
                    <a:lstStyle/>
                    <a:p>
                      <a:pPr algn="l">
                        <a:tabLst>
                          <a:tab pos="798513" algn="dec"/>
                        </a:tabLst>
                      </a:pPr>
                      <a:r>
                        <a:rPr lang="en-IN" sz="2000" dirty="0">
                          <a:solidFill>
                            <a:schemeClr val="tx1"/>
                          </a:solidFill>
                        </a:rPr>
                        <a:t>	10%</a:t>
                      </a:r>
                    </a:p>
                  </a:txBody>
                  <a:tcPr>
                    <a:lnT w="12700" cap="flat" cmpd="sng" algn="ctr">
                      <a:solidFill>
                        <a:schemeClr val="tx1"/>
                      </a:solidFill>
                      <a:prstDash val="solid"/>
                      <a:round/>
                      <a:headEnd type="none" w="med" len="med"/>
                      <a:tailEnd type="none" w="med" len="med"/>
                    </a:lnT>
                    <a:noFill/>
                  </a:tcPr>
                </a:tc>
                <a:tc>
                  <a:txBody>
                    <a:bodyPr/>
                    <a:lstStyle/>
                    <a:p>
                      <a:pPr algn="l">
                        <a:tabLst>
                          <a:tab pos="1147763" algn="dec"/>
                        </a:tabLst>
                      </a:pPr>
                      <a:r>
                        <a:rPr lang="en-IN" sz="2000" dirty="0">
                          <a:solidFill>
                            <a:schemeClr val="tx1"/>
                          </a:solidFill>
                        </a:rPr>
                        <a:t>	$   3,000</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536308491"/>
                  </a:ext>
                </a:extLst>
              </a:tr>
              <a:tr h="370840">
                <a:tc>
                  <a:txBody>
                    <a:bodyPr/>
                    <a:lstStyle/>
                    <a:p>
                      <a:r>
                        <a:rPr lang="en-IN" sz="2000" dirty="0">
                          <a:solidFill>
                            <a:schemeClr val="tx1"/>
                          </a:solidFill>
                        </a:rPr>
                        <a:t>Finished goods</a:t>
                      </a:r>
                    </a:p>
                  </a:txBody>
                  <a:tcPr>
                    <a:noFill/>
                  </a:tcPr>
                </a:tc>
                <a:tc>
                  <a:txBody>
                    <a:bodyPr/>
                    <a:lstStyle/>
                    <a:p>
                      <a:pPr algn="r"/>
                      <a:r>
                        <a:rPr lang="en-IN" sz="2000" dirty="0">
                          <a:solidFill>
                            <a:schemeClr val="tx1"/>
                          </a:solidFill>
                        </a:rPr>
                        <a:t>204,000</a:t>
                      </a:r>
                    </a:p>
                  </a:txBody>
                  <a:tcPr>
                    <a:noFill/>
                  </a:tcPr>
                </a:tc>
                <a:tc>
                  <a:txBody>
                    <a:bodyPr/>
                    <a:lstStyle/>
                    <a:p>
                      <a:pPr algn="l">
                        <a:tabLst>
                          <a:tab pos="798513" algn="dec"/>
                        </a:tabLst>
                      </a:pPr>
                      <a:r>
                        <a:rPr lang="en-IN" sz="2000" dirty="0">
                          <a:solidFill>
                            <a:schemeClr val="tx1"/>
                          </a:solidFill>
                        </a:rPr>
                        <a:t>	30%</a:t>
                      </a:r>
                    </a:p>
                  </a:txBody>
                  <a:tcPr>
                    <a:noFill/>
                  </a:tcPr>
                </a:tc>
                <a:tc>
                  <a:txBody>
                    <a:bodyPr/>
                    <a:lstStyle/>
                    <a:p>
                      <a:pPr algn="l">
                        <a:tabLst>
                          <a:tab pos="1147763" algn="dec"/>
                        </a:tabLst>
                      </a:pPr>
                      <a:r>
                        <a:rPr lang="en-IN" sz="2000" dirty="0">
                          <a:solidFill>
                            <a:schemeClr val="tx1"/>
                          </a:solidFill>
                        </a:rPr>
                        <a:t>	9,000</a:t>
                      </a:r>
                    </a:p>
                  </a:txBody>
                  <a:tcPr>
                    <a:noFill/>
                  </a:tcPr>
                </a:tc>
                <a:extLst>
                  <a:ext uri="{0D108BD9-81ED-4DB2-BD59-A6C34878D82A}">
                    <a16:rowId xmlns:a16="http://schemas.microsoft.com/office/drawing/2014/main" val="3019106493"/>
                  </a:ext>
                </a:extLst>
              </a:tr>
              <a:tr h="370840">
                <a:tc>
                  <a:txBody>
                    <a:bodyPr/>
                    <a:lstStyle/>
                    <a:p>
                      <a:r>
                        <a:rPr lang="en-IN" sz="2000" dirty="0">
                          <a:solidFill>
                            <a:schemeClr val="tx1"/>
                          </a:solidFill>
                        </a:rPr>
                        <a:t>Cost of goods sold</a:t>
                      </a:r>
                    </a:p>
                  </a:txBody>
                  <a:tcPr>
                    <a:noFill/>
                  </a:tcPr>
                </a:tc>
                <a:tc>
                  <a:txBody>
                    <a:bodyPr/>
                    <a:lstStyle/>
                    <a:p>
                      <a:pPr algn="r"/>
                      <a:r>
                        <a:rPr lang="en-IN" sz="2000" u="sng" dirty="0">
                          <a:solidFill>
                            <a:schemeClr val="tx1"/>
                          </a:solidFill>
                        </a:rPr>
                        <a:t>  408,000</a:t>
                      </a:r>
                    </a:p>
                  </a:txBody>
                  <a:tcPr>
                    <a:noFill/>
                  </a:tcPr>
                </a:tc>
                <a:tc>
                  <a:txBody>
                    <a:bodyPr/>
                    <a:lstStyle/>
                    <a:p>
                      <a:pPr marL="0" indent="398463" algn="l">
                        <a:tabLst>
                          <a:tab pos="798513" algn="dec"/>
                        </a:tabLst>
                      </a:pPr>
                      <a:r>
                        <a:rPr lang="en-IN" sz="2000" u="sng" dirty="0">
                          <a:solidFill>
                            <a:schemeClr val="tx1"/>
                          </a:solidFill>
                        </a:rPr>
                        <a:t>  	60%</a:t>
                      </a:r>
                    </a:p>
                  </a:txBody>
                  <a:tcPr>
                    <a:noFill/>
                  </a:tcPr>
                </a:tc>
                <a:tc>
                  <a:txBody>
                    <a:bodyPr/>
                    <a:lstStyle/>
                    <a:p>
                      <a:pPr marL="0" indent="341313" algn="l">
                        <a:tabLst>
                          <a:tab pos="1147763" algn="dec"/>
                        </a:tabLst>
                      </a:pPr>
                      <a:r>
                        <a:rPr lang="en-IN" sz="2000" u="sng" dirty="0">
                          <a:solidFill>
                            <a:schemeClr val="tx1"/>
                          </a:solidFill>
                        </a:rPr>
                        <a:t>  	18,000</a:t>
                      </a:r>
                    </a:p>
                  </a:txBody>
                  <a:tcPr>
                    <a:noFill/>
                  </a:tcPr>
                </a:tc>
                <a:extLst>
                  <a:ext uri="{0D108BD9-81ED-4DB2-BD59-A6C34878D82A}">
                    <a16:rowId xmlns:a16="http://schemas.microsoft.com/office/drawing/2014/main" val="469612880"/>
                  </a:ext>
                </a:extLst>
              </a:tr>
              <a:tr h="370840">
                <a:tc>
                  <a:txBody>
                    <a:bodyPr/>
                    <a:lstStyle/>
                    <a:p>
                      <a:r>
                        <a:rPr lang="en-IN" sz="2000" dirty="0">
                          <a:solidFill>
                            <a:schemeClr val="tx1"/>
                          </a:solidFill>
                        </a:rPr>
                        <a:t>Total</a:t>
                      </a:r>
                    </a:p>
                  </a:txBody>
                  <a:tcPr>
                    <a:noFill/>
                  </a:tcPr>
                </a:tc>
                <a:tc>
                  <a:txBody>
                    <a:bodyPr/>
                    <a:lstStyle/>
                    <a:p>
                      <a:pPr algn="r"/>
                      <a:r>
                        <a:rPr lang="en-IN" sz="2000" u="dbl" baseline="0" dirty="0">
                          <a:solidFill>
                            <a:schemeClr val="tx1"/>
                          </a:solidFill>
                        </a:rPr>
                        <a:t>$680,000</a:t>
                      </a:r>
                    </a:p>
                  </a:txBody>
                  <a:tcPr>
                    <a:noFill/>
                  </a:tcPr>
                </a:tc>
                <a:tc>
                  <a:txBody>
                    <a:bodyPr/>
                    <a:lstStyle/>
                    <a:p>
                      <a:pPr marL="0" indent="398463" algn="l">
                        <a:tabLst>
                          <a:tab pos="798513" algn="dec"/>
                        </a:tabLst>
                      </a:pPr>
                      <a:r>
                        <a:rPr lang="en-IN" sz="2000" u="dbl" baseline="0" dirty="0">
                          <a:solidFill>
                            <a:schemeClr val="tx1"/>
                          </a:solidFill>
                        </a:rPr>
                        <a:t>	100%</a:t>
                      </a:r>
                    </a:p>
                  </a:txBody>
                  <a:tcPr>
                    <a:noFill/>
                  </a:tcPr>
                </a:tc>
                <a:tc>
                  <a:txBody>
                    <a:bodyPr/>
                    <a:lstStyle/>
                    <a:p>
                      <a:pPr marL="0" indent="341313" algn="l">
                        <a:tabLst>
                          <a:tab pos="1147763" algn="dec"/>
                        </a:tabLst>
                      </a:pPr>
                      <a:r>
                        <a:rPr lang="en-IN" sz="2000" u="dbl" baseline="0" dirty="0">
                          <a:solidFill>
                            <a:schemeClr val="tx1"/>
                          </a:solidFill>
                        </a:rPr>
                        <a:t>	$30,000</a:t>
                      </a:r>
                    </a:p>
                  </a:txBody>
                  <a:tcPr>
                    <a:noFill/>
                  </a:tcPr>
                </a:tc>
                <a:extLst>
                  <a:ext uri="{0D108BD9-81ED-4DB2-BD59-A6C34878D82A}">
                    <a16:rowId xmlns:a16="http://schemas.microsoft.com/office/drawing/2014/main" val="3014821453"/>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2" name="Rectangle 3"/>
          <p:cNvSpPr>
            <a:spLocks noGrp="1" noChangeArrowheads="1"/>
          </p:cNvSpPr>
          <p:nvPr>
            <p:ph type="title"/>
          </p:nvPr>
        </p:nvSpPr>
        <p:spPr/>
        <p:txBody>
          <a:bodyPr wrap="square" numCol="1" anchorCtr="0" compatLnSpc="1">
            <a:prstTxWarp prst="textNoShape">
              <a:avLst/>
            </a:prstTxWarp>
            <a:noAutofit/>
          </a:bodyPr>
          <a:lstStyle/>
          <a:p>
            <a:pPr eaLnBrk="1" hangingPunct="1"/>
            <a:r>
              <a:rPr lang="en-US" sz="3600" noProof="0" dirty="0">
                <a:solidFill>
                  <a:srgbClr val="000000"/>
                </a:solidFill>
              </a:rPr>
              <a:t>Disposition of Overapplied and Underapplied Overhead </a:t>
            </a:r>
            <a:r>
              <a:rPr lang="en-US" sz="1000" noProof="0" dirty="0">
                <a:solidFill>
                  <a:srgbClr val="000000"/>
                </a:solidFill>
              </a:rPr>
              <a:t>6</a:t>
            </a:r>
          </a:p>
        </p:txBody>
      </p:sp>
      <p:graphicFrame>
        <p:nvGraphicFramePr>
          <p:cNvPr id="6" name="Table 6">
            <a:extLst>
              <a:ext uri="{FF2B5EF4-FFF2-40B4-BE49-F238E27FC236}">
                <a16:creationId xmlns:a16="http://schemas.microsoft.com/office/drawing/2014/main" id="{41E5F2CC-3483-44B3-B4B2-914BE5081E22}"/>
              </a:ext>
            </a:extLst>
          </p:cNvPr>
          <p:cNvGraphicFramePr>
            <a:graphicFrameLocks noGrp="1"/>
          </p:cNvGraphicFramePr>
          <p:nvPr>
            <p:extLst>
              <p:ext uri="{D42A27DB-BD31-4B8C-83A1-F6EECF244321}">
                <p14:modId xmlns:p14="http://schemas.microsoft.com/office/powerpoint/2010/main" val="356774374"/>
              </p:ext>
            </p:extLst>
          </p:nvPr>
        </p:nvGraphicFramePr>
        <p:xfrm>
          <a:off x="946531" y="1588264"/>
          <a:ext cx="6902069" cy="2286000"/>
        </p:xfrm>
        <a:graphic>
          <a:graphicData uri="http://schemas.openxmlformats.org/drawingml/2006/table">
            <a:tbl>
              <a:tblPr firstRow="1" bandRow="1">
                <a:tableStyleId>{5C22544A-7EE6-4342-B048-85BDC9FD1C3A}</a:tableStyleId>
              </a:tblPr>
              <a:tblGrid>
                <a:gridCol w="2154156">
                  <a:extLst>
                    <a:ext uri="{9D8B030D-6E8A-4147-A177-3AD203B41FA5}">
                      <a16:colId xmlns:a16="http://schemas.microsoft.com/office/drawing/2014/main" val="1295487471"/>
                    </a:ext>
                  </a:extLst>
                </a:gridCol>
                <a:gridCol w="1525262">
                  <a:extLst>
                    <a:ext uri="{9D8B030D-6E8A-4147-A177-3AD203B41FA5}">
                      <a16:colId xmlns:a16="http://schemas.microsoft.com/office/drawing/2014/main" val="2963256646"/>
                    </a:ext>
                  </a:extLst>
                </a:gridCol>
                <a:gridCol w="1415898">
                  <a:extLst>
                    <a:ext uri="{9D8B030D-6E8A-4147-A177-3AD203B41FA5}">
                      <a16:colId xmlns:a16="http://schemas.microsoft.com/office/drawing/2014/main" val="2679553709"/>
                    </a:ext>
                  </a:extLst>
                </a:gridCol>
                <a:gridCol w="1806753">
                  <a:extLst>
                    <a:ext uri="{9D8B030D-6E8A-4147-A177-3AD203B41FA5}">
                      <a16:colId xmlns:a16="http://schemas.microsoft.com/office/drawing/2014/main" val="1712393472"/>
                    </a:ext>
                  </a:extLst>
                </a:gridCol>
              </a:tblGrid>
              <a:tr h="370840">
                <a:tc>
                  <a:txBody>
                    <a:bodyPr/>
                    <a:lstStyle/>
                    <a:p>
                      <a:endParaRPr lang="en-IN" sz="2000" dirty="0">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algn="r"/>
                      <a:r>
                        <a:rPr lang="en-IN" sz="2000" dirty="0">
                          <a:solidFill>
                            <a:schemeClr val="tx1"/>
                          </a:solidFill>
                        </a:rPr>
                        <a:t>Amount</a:t>
                      </a:r>
                    </a:p>
                  </a:txBody>
                  <a:tcPr anchor="b">
                    <a:lnB w="12700" cap="flat" cmpd="sng" algn="ctr">
                      <a:solidFill>
                        <a:schemeClr val="tx1"/>
                      </a:solidFill>
                      <a:prstDash val="solid"/>
                      <a:round/>
                      <a:headEnd type="none" w="med" len="med"/>
                      <a:tailEnd type="none" w="med" len="med"/>
                    </a:lnB>
                    <a:noFill/>
                  </a:tcPr>
                </a:tc>
                <a:tc>
                  <a:txBody>
                    <a:bodyPr/>
                    <a:lstStyle/>
                    <a:p>
                      <a:pPr algn="ctr"/>
                      <a:r>
                        <a:rPr lang="en-IN" sz="2000" dirty="0">
                          <a:solidFill>
                            <a:schemeClr val="tx1"/>
                          </a:solidFill>
                        </a:rPr>
                        <a:t>Percent of Total</a:t>
                      </a:r>
                    </a:p>
                  </a:txBody>
                  <a:tcPr anchor="b">
                    <a:lnB w="12700" cap="flat" cmpd="sng" algn="ctr">
                      <a:solidFill>
                        <a:schemeClr val="tx1"/>
                      </a:solidFill>
                      <a:prstDash val="solid"/>
                      <a:round/>
                      <a:headEnd type="none" w="med" len="med"/>
                      <a:tailEnd type="none" w="med" len="med"/>
                    </a:lnB>
                    <a:noFill/>
                  </a:tcPr>
                </a:tc>
                <a:tc>
                  <a:txBody>
                    <a:bodyPr/>
                    <a:lstStyle/>
                    <a:p>
                      <a:pPr algn="ctr"/>
                      <a:r>
                        <a:rPr lang="en-IN" sz="2000" dirty="0">
                          <a:solidFill>
                            <a:schemeClr val="tx1"/>
                          </a:solidFill>
                        </a:rPr>
                        <a:t>Allocation of $30,000</a:t>
                      </a:r>
                    </a:p>
                  </a:txBody>
                  <a:tcPr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3412677"/>
                  </a:ext>
                </a:extLst>
              </a:tr>
              <a:tr h="370840">
                <a:tc>
                  <a:txBody>
                    <a:bodyPr/>
                    <a:lstStyle/>
                    <a:p>
                      <a:r>
                        <a:rPr lang="en-IN" sz="2000" dirty="0">
                          <a:solidFill>
                            <a:schemeClr val="tx1"/>
                          </a:solidFill>
                        </a:rPr>
                        <a:t>Work in process</a:t>
                      </a:r>
                    </a:p>
                  </a:txBody>
                  <a:tcPr>
                    <a:lnT w="12700" cap="flat" cmpd="sng" algn="ctr">
                      <a:solidFill>
                        <a:schemeClr val="tx1"/>
                      </a:solidFill>
                      <a:prstDash val="solid"/>
                      <a:round/>
                      <a:headEnd type="none" w="med" len="med"/>
                      <a:tailEnd type="none" w="med" len="med"/>
                    </a:lnT>
                    <a:noFill/>
                  </a:tcPr>
                </a:tc>
                <a:tc>
                  <a:txBody>
                    <a:bodyPr/>
                    <a:lstStyle/>
                    <a:p>
                      <a:pPr algn="r"/>
                      <a:r>
                        <a:rPr lang="en-IN" sz="2000" dirty="0">
                          <a:solidFill>
                            <a:schemeClr val="tx1"/>
                          </a:solidFill>
                        </a:rPr>
                        <a:t>$  68,000</a:t>
                      </a:r>
                    </a:p>
                  </a:txBody>
                  <a:tcPr>
                    <a:lnT w="12700" cap="flat" cmpd="sng" algn="ctr">
                      <a:solidFill>
                        <a:schemeClr val="tx1"/>
                      </a:solidFill>
                      <a:prstDash val="solid"/>
                      <a:round/>
                      <a:headEnd type="none" w="med" len="med"/>
                      <a:tailEnd type="none" w="med" len="med"/>
                    </a:lnT>
                    <a:noFill/>
                  </a:tcPr>
                </a:tc>
                <a:tc>
                  <a:txBody>
                    <a:bodyPr/>
                    <a:lstStyle/>
                    <a:p>
                      <a:pPr algn="l">
                        <a:tabLst>
                          <a:tab pos="739775" algn="dec"/>
                        </a:tabLst>
                      </a:pPr>
                      <a:r>
                        <a:rPr lang="en-IN" sz="2000" dirty="0">
                          <a:solidFill>
                            <a:schemeClr val="tx1"/>
                          </a:solidFill>
                        </a:rPr>
                        <a:t>	10%</a:t>
                      </a:r>
                    </a:p>
                  </a:txBody>
                  <a:tcPr>
                    <a:lnT w="12700" cap="flat" cmpd="sng" algn="ctr">
                      <a:solidFill>
                        <a:schemeClr val="tx1"/>
                      </a:solidFill>
                      <a:prstDash val="solid"/>
                      <a:round/>
                      <a:headEnd type="none" w="med" len="med"/>
                      <a:tailEnd type="none" w="med" len="med"/>
                    </a:lnT>
                    <a:noFill/>
                  </a:tcPr>
                </a:tc>
                <a:tc>
                  <a:txBody>
                    <a:bodyPr/>
                    <a:lstStyle/>
                    <a:p>
                      <a:pPr algn="l">
                        <a:tabLst>
                          <a:tab pos="1196975" algn="dec"/>
                        </a:tabLst>
                      </a:pPr>
                      <a:r>
                        <a:rPr lang="en-IN" sz="2000" dirty="0">
                          <a:solidFill>
                            <a:schemeClr val="tx1"/>
                          </a:solidFill>
                        </a:rPr>
                        <a:t>	 $  3,000</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536308491"/>
                  </a:ext>
                </a:extLst>
              </a:tr>
              <a:tr h="370840">
                <a:tc>
                  <a:txBody>
                    <a:bodyPr/>
                    <a:lstStyle/>
                    <a:p>
                      <a:r>
                        <a:rPr lang="en-IN" sz="2000" dirty="0">
                          <a:solidFill>
                            <a:schemeClr val="tx1"/>
                          </a:solidFill>
                        </a:rPr>
                        <a:t>Finished goods</a:t>
                      </a:r>
                    </a:p>
                  </a:txBody>
                  <a:tcPr>
                    <a:noFill/>
                  </a:tcPr>
                </a:tc>
                <a:tc>
                  <a:txBody>
                    <a:bodyPr/>
                    <a:lstStyle/>
                    <a:p>
                      <a:pPr algn="r"/>
                      <a:r>
                        <a:rPr lang="en-IN" sz="2000" dirty="0">
                          <a:solidFill>
                            <a:schemeClr val="tx1"/>
                          </a:solidFill>
                        </a:rPr>
                        <a:t>204,000</a:t>
                      </a:r>
                    </a:p>
                  </a:txBody>
                  <a:tcPr>
                    <a:noFill/>
                  </a:tcPr>
                </a:tc>
                <a:tc>
                  <a:txBody>
                    <a:bodyPr/>
                    <a:lstStyle/>
                    <a:p>
                      <a:pPr algn="l">
                        <a:tabLst>
                          <a:tab pos="739775" algn="dec"/>
                        </a:tabLst>
                      </a:pPr>
                      <a:r>
                        <a:rPr lang="en-IN" sz="2000" dirty="0">
                          <a:solidFill>
                            <a:schemeClr val="tx1"/>
                          </a:solidFill>
                        </a:rPr>
                        <a:t>	30%</a:t>
                      </a:r>
                    </a:p>
                  </a:txBody>
                  <a:tcPr>
                    <a:noFill/>
                  </a:tcPr>
                </a:tc>
                <a:tc>
                  <a:txBody>
                    <a:bodyPr/>
                    <a:lstStyle/>
                    <a:p>
                      <a:pPr algn="l">
                        <a:tabLst>
                          <a:tab pos="1196975" algn="dec"/>
                        </a:tabLst>
                      </a:pPr>
                      <a:r>
                        <a:rPr lang="en-IN" sz="2000" dirty="0">
                          <a:solidFill>
                            <a:schemeClr val="tx1"/>
                          </a:solidFill>
                        </a:rPr>
                        <a:t>	9,000</a:t>
                      </a:r>
                    </a:p>
                  </a:txBody>
                  <a:tcPr>
                    <a:noFill/>
                  </a:tcPr>
                </a:tc>
                <a:extLst>
                  <a:ext uri="{0D108BD9-81ED-4DB2-BD59-A6C34878D82A}">
                    <a16:rowId xmlns:a16="http://schemas.microsoft.com/office/drawing/2014/main" val="3019106493"/>
                  </a:ext>
                </a:extLst>
              </a:tr>
              <a:tr h="370840">
                <a:tc>
                  <a:txBody>
                    <a:bodyPr/>
                    <a:lstStyle/>
                    <a:p>
                      <a:r>
                        <a:rPr lang="en-IN" sz="2000" dirty="0">
                          <a:solidFill>
                            <a:schemeClr val="tx1"/>
                          </a:solidFill>
                        </a:rPr>
                        <a:t>Cost of goods sold</a:t>
                      </a:r>
                    </a:p>
                  </a:txBody>
                  <a:tcPr>
                    <a:noFill/>
                  </a:tcPr>
                </a:tc>
                <a:tc>
                  <a:txBody>
                    <a:bodyPr/>
                    <a:lstStyle/>
                    <a:p>
                      <a:pPr algn="r"/>
                      <a:r>
                        <a:rPr lang="en-IN" sz="2000" u="sng" dirty="0">
                          <a:solidFill>
                            <a:schemeClr val="tx1"/>
                          </a:solidFill>
                        </a:rPr>
                        <a:t>  408,000</a:t>
                      </a:r>
                    </a:p>
                  </a:txBody>
                  <a:tcPr>
                    <a:noFill/>
                  </a:tcPr>
                </a:tc>
                <a:tc>
                  <a:txBody>
                    <a:bodyPr/>
                    <a:lstStyle/>
                    <a:p>
                      <a:pPr marL="0" indent="341313" algn="l">
                        <a:tabLst>
                          <a:tab pos="739775" algn="dec"/>
                        </a:tabLst>
                      </a:pPr>
                      <a:r>
                        <a:rPr lang="en-IN" sz="2000" u="sng" dirty="0">
                          <a:solidFill>
                            <a:schemeClr val="tx1"/>
                          </a:solidFill>
                        </a:rPr>
                        <a:t>  60%</a:t>
                      </a:r>
                    </a:p>
                  </a:txBody>
                  <a:tcPr>
                    <a:noFill/>
                  </a:tcPr>
                </a:tc>
                <a:tc>
                  <a:txBody>
                    <a:bodyPr/>
                    <a:lstStyle/>
                    <a:p>
                      <a:pPr marL="0" indent="341313" algn="l">
                        <a:tabLst>
                          <a:tab pos="1196975" algn="dec"/>
                        </a:tabLst>
                      </a:pPr>
                      <a:r>
                        <a:rPr lang="en-IN" sz="2000" u="sng" dirty="0">
                          <a:solidFill>
                            <a:schemeClr val="tx1"/>
                          </a:solidFill>
                        </a:rPr>
                        <a:t>   18,000</a:t>
                      </a:r>
                    </a:p>
                  </a:txBody>
                  <a:tcPr>
                    <a:noFill/>
                  </a:tcPr>
                </a:tc>
                <a:extLst>
                  <a:ext uri="{0D108BD9-81ED-4DB2-BD59-A6C34878D82A}">
                    <a16:rowId xmlns:a16="http://schemas.microsoft.com/office/drawing/2014/main" val="469612880"/>
                  </a:ext>
                </a:extLst>
              </a:tr>
              <a:tr h="370840">
                <a:tc>
                  <a:txBody>
                    <a:bodyPr/>
                    <a:lstStyle/>
                    <a:p>
                      <a:r>
                        <a:rPr lang="en-IN" sz="2000" dirty="0">
                          <a:solidFill>
                            <a:schemeClr val="tx1"/>
                          </a:solidFill>
                        </a:rPr>
                        <a:t>Total</a:t>
                      </a:r>
                    </a:p>
                  </a:txBody>
                  <a:tcPr>
                    <a:noFill/>
                  </a:tcPr>
                </a:tc>
                <a:tc>
                  <a:txBody>
                    <a:bodyPr/>
                    <a:lstStyle/>
                    <a:p>
                      <a:pPr algn="r"/>
                      <a:r>
                        <a:rPr lang="en-IN" sz="2000" u="dbl" baseline="0" dirty="0">
                          <a:solidFill>
                            <a:schemeClr val="tx1"/>
                          </a:solidFill>
                        </a:rPr>
                        <a:t>$680,000</a:t>
                      </a:r>
                    </a:p>
                  </a:txBody>
                  <a:tcPr>
                    <a:noFill/>
                  </a:tcPr>
                </a:tc>
                <a:tc>
                  <a:txBody>
                    <a:bodyPr/>
                    <a:lstStyle/>
                    <a:p>
                      <a:pPr marL="0" indent="341313" algn="l">
                        <a:tabLst>
                          <a:tab pos="739775" algn="dec"/>
                        </a:tabLst>
                      </a:pPr>
                      <a:r>
                        <a:rPr lang="en-IN" sz="2000" u="dbl" baseline="0" dirty="0">
                          <a:solidFill>
                            <a:schemeClr val="tx1"/>
                          </a:solidFill>
                        </a:rPr>
                        <a:t>	100%</a:t>
                      </a:r>
                    </a:p>
                  </a:txBody>
                  <a:tcPr>
                    <a:noFill/>
                  </a:tcPr>
                </a:tc>
                <a:tc>
                  <a:txBody>
                    <a:bodyPr/>
                    <a:lstStyle/>
                    <a:p>
                      <a:pPr marL="0" indent="341313" algn="l">
                        <a:tabLst>
                          <a:tab pos="1196975" algn="dec"/>
                        </a:tabLst>
                      </a:pPr>
                      <a:r>
                        <a:rPr lang="en-IN" sz="2000" u="dbl" baseline="0" dirty="0">
                          <a:solidFill>
                            <a:schemeClr val="tx1"/>
                          </a:solidFill>
                        </a:rPr>
                        <a:t>	$30,000</a:t>
                      </a:r>
                    </a:p>
                  </a:txBody>
                  <a:tcPr>
                    <a:noFill/>
                  </a:tcPr>
                </a:tc>
                <a:extLst>
                  <a:ext uri="{0D108BD9-81ED-4DB2-BD59-A6C34878D82A}">
                    <a16:rowId xmlns:a16="http://schemas.microsoft.com/office/drawing/2014/main" val="3014821453"/>
                  </a:ext>
                </a:extLst>
              </a:tr>
            </a:tbl>
          </a:graphicData>
        </a:graphic>
      </p:graphicFrame>
      <p:graphicFrame>
        <p:nvGraphicFramePr>
          <p:cNvPr id="11" name="Table 7">
            <a:extLst>
              <a:ext uri="{FF2B5EF4-FFF2-40B4-BE49-F238E27FC236}">
                <a16:creationId xmlns:a16="http://schemas.microsoft.com/office/drawing/2014/main" id="{1904D5C8-55F5-4837-931D-CC317FE66A01}"/>
              </a:ext>
            </a:extLst>
          </p:cNvPr>
          <p:cNvGraphicFramePr>
            <a:graphicFrameLocks noGrp="1"/>
          </p:cNvGraphicFramePr>
          <p:nvPr>
            <p:extLst>
              <p:ext uri="{D42A27DB-BD31-4B8C-83A1-F6EECF244321}">
                <p14:modId xmlns:p14="http://schemas.microsoft.com/office/powerpoint/2010/main" val="4159407625"/>
              </p:ext>
            </p:extLst>
          </p:nvPr>
        </p:nvGraphicFramePr>
        <p:xfrm>
          <a:off x="952690" y="4212801"/>
          <a:ext cx="6438710" cy="1584960"/>
        </p:xfrm>
        <a:graphic>
          <a:graphicData uri="http://schemas.openxmlformats.org/drawingml/2006/table">
            <a:tbl>
              <a:tblPr firstRow="1" bandRow="1">
                <a:tableStyleId>{5C22544A-7EE6-4342-B048-85BDC9FD1C3A}</a:tableStyleId>
              </a:tblPr>
              <a:tblGrid>
                <a:gridCol w="4026023">
                  <a:extLst>
                    <a:ext uri="{9D8B030D-6E8A-4147-A177-3AD203B41FA5}">
                      <a16:colId xmlns:a16="http://schemas.microsoft.com/office/drawing/2014/main" val="2556298047"/>
                    </a:ext>
                  </a:extLst>
                </a:gridCol>
                <a:gridCol w="1117287">
                  <a:extLst>
                    <a:ext uri="{9D8B030D-6E8A-4147-A177-3AD203B41FA5}">
                      <a16:colId xmlns:a16="http://schemas.microsoft.com/office/drawing/2014/main" val="2681274286"/>
                    </a:ext>
                  </a:extLst>
                </a:gridCol>
                <a:gridCol w="1295400">
                  <a:extLst>
                    <a:ext uri="{9D8B030D-6E8A-4147-A177-3AD203B41FA5}">
                      <a16:colId xmlns:a16="http://schemas.microsoft.com/office/drawing/2014/main" val="3077158678"/>
                    </a:ext>
                  </a:extLst>
                </a:gridCol>
              </a:tblGrid>
              <a:tr h="354898">
                <a:tc>
                  <a:txBody>
                    <a:bodyPr/>
                    <a:lstStyle/>
                    <a:p>
                      <a:r>
                        <a:rPr lang="en-IN" sz="2000" b="0" dirty="0">
                          <a:solidFill>
                            <a:schemeClr val="tx1"/>
                          </a:solidFill>
                        </a:rPr>
                        <a:t>Manufacturing Overhead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IN" sz="2000" b="0" dirty="0">
                          <a:solidFill>
                            <a:schemeClr val="tx1"/>
                          </a:solidFill>
                        </a:rPr>
                        <a:t>30,000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IN"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340353"/>
                  </a:ext>
                </a:extLst>
              </a:tr>
              <a:tr h="370840">
                <a:tc>
                  <a:txBody>
                    <a:bodyPr/>
                    <a:lstStyle/>
                    <a:p>
                      <a:pPr marL="0" indent="265113"/>
                      <a:r>
                        <a:rPr lang="en-IN" sz="2000" b="0" dirty="0">
                          <a:solidFill>
                            <a:schemeClr val="tx1"/>
                          </a:solidFill>
                        </a:rPr>
                        <a:t>Work in Process Inventory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IN"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IN" sz="2000" b="0" dirty="0">
                          <a:solidFill>
                            <a:schemeClr val="tx1"/>
                          </a:solidFill>
                        </a:rPr>
                        <a:t>3,000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002433"/>
                  </a:ext>
                </a:extLst>
              </a:tr>
              <a:tr h="370840">
                <a:tc>
                  <a:txBody>
                    <a:bodyPr/>
                    <a:lstStyle/>
                    <a:p>
                      <a:pPr marL="0" indent="265113"/>
                      <a:r>
                        <a:rPr lang="en-IN" sz="2000" b="0" dirty="0">
                          <a:solidFill>
                            <a:schemeClr val="tx1"/>
                          </a:solidFill>
                        </a:rPr>
                        <a:t>Finished goods Inventory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IN"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IN" sz="2000" b="0" dirty="0">
                          <a:solidFill>
                            <a:schemeClr val="tx1"/>
                          </a:solidFill>
                        </a:rPr>
                        <a:t>9,000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2001895"/>
                  </a:ext>
                </a:extLst>
              </a:tr>
              <a:tr h="370840">
                <a:tc>
                  <a:txBody>
                    <a:bodyPr/>
                    <a:lstStyle/>
                    <a:p>
                      <a:pPr marL="0" indent="265113"/>
                      <a:r>
                        <a:rPr lang="en-IN" sz="2000" b="0" dirty="0">
                          <a:solidFill>
                            <a:schemeClr val="tx1"/>
                          </a:solidFill>
                        </a:rPr>
                        <a:t>Cost of Goods Sold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IN"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IN" sz="2000" b="0" dirty="0">
                          <a:solidFill>
                            <a:schemeClr val="tx1"/>
                          </a:solidFill>
                        </a:rPr>
                        <a:t>18,000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8748894"/>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2" name="Rectangle 3"/>
          <p:cNvSpPr>
            <a:spLocks noGrp="1" noChangeArrowheads="1"/>
          </p:cNvSpPr>
          <p:nvPr>
            <p:ph type="title"/>
          </p:nvPr>
        </p:nvSpPr>
        <p:spPr/>
        <p:txBody>
          <a:bodyPr wrap="square" numCol="1" anchorCtr="0" compatLnSpc="1">
            <a:prstTxWarp prst="textNoShape">
              <a:avLst/>
            </a:prstTxWarp>
            <a:noAutofit/>
          </a:bodyPr>
          <a:lstStyle/>
          <a:p>
            <a:pPr eaLnBrk="1" hangingPunct="1"/>
            <a:r>
              <a:rPr lang="en-US" sz="3600" noProof="0" dirty="0">
                <a:solidFill>
                  <a:srgbClr val="000000"/>
                </a:solidFill>
              </a:rPr>
              <a:t>Disposition of Overapplied and Underapplied Overhead </a:t>
            </a:r>
            <a:r>
              <a:rPr lang="en-US" sz="1000" noProof="0" dirty="0">
                <a:solidFill>
                  <a:srgbClr val="000000"/>
                </a:solidFill>
              </a:rPr>
              <a:t>7</a:t>
            </a:r>
          </a:p>
        </p:txBody>
      </p:sp>
      <p:sp>
        <p:nvSpPr>
          <p:cNvPr id="2" name="Content Placeholder 1">
            <a:extLst>
              <a:ext uri="{FF2B5EF4-FFF2-40B4-BE49-F238E27FC236}">
                <a16:creationId xmlns:a16="http://schemas.microsoft.com/office/drawing/2014/main" id="{E6915B6C-4548-4073-BC3E-03F52F26DE00}"/>
              </a:ext>
            </a:extLst>
          </p:cNvPr>
          <p:cNvSpPr>
            <a:spLocks noGrp="1"/>
          </p:cNvSpPr>
          <p:nvPr>
            <p:ph idx="1"/>
          </p:nvPr>
        </p:nvSpPr>
        <p:spPr>
          <a:xfrm>
            <a:off x="822325" y="1447800"/>
            <a:ext cx="7543800" cy="2209800"/>
          </a:xfrm>
        </p:spPr>
        <p:txBody>
          <a:bodyPr/>
          <a:lstStyle/>
          <a:p>
            <a:pPr>
              <a:lnSpc>
                <a:spcPct val="100000"/>
              </a:lnSpc>
            </a:pPr>
            <a:r>
              <a:rPr lang="en-US" sz="2400" noProof="0" dirty="0"/>
              <a:t>In summary, there are two methods for disposing of under- and overapplied overhead:</a:t>
            </a:r>
          </a:p>
          <a:p>
            <a:pPr marL="403200" indent="-403200">
              <a:lnSpc>
                <a:spcPct val="100000"/>
              </a:lnSpc>
              <a:spcBef>
                <a:spcPts val="1000"/>
              </a:spcBef>
              <a:spcAft>
                <a:spcPts val="0"/>
              </a:spcAft>
              <a:buClr>
                <a:schemeClr val="tx1"/>
              </a:buClr>
              <a:buFont typeface="Calibri Light" charset="0"/>
              <a:buAutoNum type="arabicPeriod"/>
            </a:pPr>
            <a:r>
              <a:rPr lang="en-US" sz="2400" noProof="0" dirty="0"/>
              <a:t>Close out to Cost of Goods Sold.</a:t>
            </a:r>
          </a:p>
          <a:p>
            <a:pPr marL="403200" indent="-403200">
              <a:lnSpc>
                <a:spcPct val="100000"/>
              </a:lnSpc>
              <a:spcBef>
                <a:spcPts val="1000"/>
              </a:spcBef>
              <a:spcAft>
                <a:spcPts val="0"/>
              </a:spcAft>
              <a:buClr>
                <a:schemeClr val="tx1"/>
              </a:buClr>
              <a:buFont typeface="Calibri Light" charset="0"/>
              <a:buAutoNum type="arabicPeriod"/>
            </a:pPr>
            <a:r>
              <a:rPr lang="en-US" sz="2400" b="1" noProof="0" dirty="0"/>
              <a:t>Allocate between Work in Process, Finished Goods, and Cost of Goods Sold.</a:t>
            </a:r>
          </a:p>
        </p:txBody>
      </p:sp>
      <p:sp>
        <p:nvSpPr>
          <p:cNvPr id="3" name="Content Placeholder 2">
            <a:extLst>
              <a:ext uri="{FF2B5EF4-FFF2-40B4-BE49-F238E27FC236}">
                <a16:creationId xmlns:a16="http://schemas.microsoft.com/office/drawing/2014/main" id="{C802D3ED-2373-4AB4-8810-ED7996F687D1}"/>
              </a:ext>
            </a:extLst>
          </p:cNvPr>
          <p:cNvSpPr>
            <a:spLocks noGrp="1"/>
          </p:cNvSpPr>
          <p:nvPr>
            <p:ph idx="10"/>
          </p:nvPr>
        </p:nvSpPr>
        <p:spPr>
          <a:xfrm>
            <a:off x="2795588" y="4334449"/>
            <a:ext cx="4367212" cy="1304351"/>
          </a:xfrm>
          <a:ln>
            <a:solidFill>
              <a:schemeClr val="tx1"/>
            </a:solidFill>
          </a:ln>
        </p:spPr>
        <p:txBody>
          <a:bodyPr/>
          <a:lstStyle/>
          <a:p>
            <a:pPr marL="92075">
              <a:lnSpc>
                <a:spcPct val="100000"/>
              </a:lnSpc>
            </a:pPr>
            <a:r>
              <a:rPr lang="en-US" sz="2400" b="1" noProof="0" dirty="0">
                <a:ea typeface="MS PGothic" pitchFamily="34" charset="-128"/>
              </a:rPr>
              <a:t>The latter method is considered more accurate, but it is more complex to compute.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lIns="90488" tIns="44450" rIns="90488" bIns="44450"/>
          <a:lstStyle/>
          <a:p>
            <a:pPr eaLnBrk="1" hangingPunct="1">
              <a:defRPr/>
            </a:pPr>
            <a:r>
              <a:rPr lang="en-US" altLang="en-US" noProof="0" dirty="0">
                <a:ea typeface="+mj-ea"/>
              </a:rPr>
              <a:t>Quick Check </a:t>
            </a:r>
            <a:r>
              <a:rPr lang="en-US" altLang="en-US" noProof="0" dirty="0">
                <a:ea typeface="+mj-ea"/>
                <a:sym typeface="Wingdings" panose="05000000000000000000" pitchFamily="2" charset="2"/>
              </a:rPr>
              <a:t>6</a:t>
            </a:r>
          </a:p>
        </p:txBody>
      </p:sp>
      <p:sp>
        <p:nvSpPr>
          <p:cNvPr id="4" name="Content Placeholder 3">
            <a:extLst>
              <a:ext uri="{FF2B5EF4-FFF2-40B4-BE49-F238E27FC236}">
                <a16:creationId xmlns:a16="http://schemas.microsoft.com/office/drawing/2014/main" id="{A4356F95-05D5-4900-AC59-E69317FD4414}"/>
              </a:ext>
            </a:extLst>
          </p:cNvPr>
          <p:cNvSpPr>
            <a:spLocks noGrp="1"/>
          </p:cNvSpPr>
          <p:nvPr>
            <p:ph idx="1"/>
          </p:nvPr>
        </p:nvSpPr>
        <p:spPr/>
        <p:txBody>
          <a:bodyPr/>
          <a:lstStyle/>
          <a:p>
            <a:pPr eaLnBrk="1" hangingPunct="1">
              <a:lnSpc>
                <a:spcPct val="100000"/>
              </a:lnSpc>
              <a:defRPr/>
            </a:pPr>
            <a:r>
              <a:rPr lang="en-US" sz="2400" noProof="0" dirty="0">
                <a:solidFill>
                  <a:srgbClr val="000000"/>
                </a:solidFill>
                <a:ea typeface="ＭＳ Ｐゴシック" charset="-128"/>
              </a:rPr>
              <a:t>What effect will the </a:t>
            </a:r>
            <a:r>
              <a:rPr lang="en-US" sz="2400" noProof="0" dirty="0">
                <a:solidFill>
                  <a:srgbClr val="AC0000"/>
                </a:solidFill>
                <a:ea typeface="ＭＳ Ｐゴシック" charset="-128"/>
              </a:rPr>
              <a:t>overapplied</a:t>
            </a:r>
            <a:r>
              <a:rPr lang="en-US" sz="2400" noProof="0" dirty="0">
                <a:solidFill>
                  <a:srgbClr val="000000"/>
                </a:solidFill>
                <a:ea typeface="ＭＳ Ｐゴシック" charset="-128"/>
              </a:rPr>
              <a:t> overhead have on net operating income?</a:t>
            </a:r>
          </a:p>
          <a:p>
            <a:pPr marL="0" lvl="1" eaLnBrk="1" hangingPunct="1">
              <a:lnSpc>
                <a:spcPct val="100000"/>
              </a:lnSpc>
              <a:defRPr/>
            </a:pPr>
            <a:r>
              <a:rPr lang="en-US" sz="2400" noProof="0" dirty="0">
                <a:solidFill>
                  <a:srgbClr val="000000"/>
                </a:solidFill>
                <a:ea typeface="ＭＳ Ｐゴシック" charset="-128"/>
              </a:rPr>
              <a:t>a. Net operating income will increase.</a:t>
            </a:r>
          </a:p>
          <a:p>
            <a:pPr marL="0" lvl="1" eaLnBrk="1" hangingPunct="1">
              <a:lnSpc>
                <a:spcPct val="100000"/>
              </a:lnSpc>
              <a:defRPr/>
            </a:pPr>
            <a:r>
              <a:rPr lang="en-US" sz="2400" noProof="0" dirty="0">
                <a:solidFill>
                  <a:srgbClr val="000000"/>
                </a:solidFill>
                <a:ea typeface="ＭＳ Ｐゴシック" charset="-128"/>
              </a:rPr>
              <a:t>b. Net operating income will be unaffected.</a:t>
            </a:r>
          </a:p>
          <a:p>
            <a:pPr marL="0" lvl="1" eaLnBrk="1" hangingPunct="1">
              <a:lnSpc>
                <a:spcPct val="100000"/>
              </a:lnSpc>
              <a:defRPr/>
            </a:pPr>
            <a:r>
              <a:rPr lang="en-US" sz="2400" noProof="0" dirty="0">
                <a:solidFill>
                  <a:srgbClr val="000000"/>
                </a:solidFill>
                <a:ea typeface="ＭＳ Ｐゴシック" charset="-128"/>
              </a:rPr>
              <a:t>c. Net operating income will decrease.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lIns="90488" tIns="44450" rIns="90488" bIns="44450"/>
          <a:lstStyle/>
          <a:p>
            <a:pPr eaLnBrk="1" hangingPunct="1">
              <a:defRPr/>
            </a:pPr>
            <a:r>
              <a:rPr lang="en-US" altLang="en-US" noProof="0" dirty="0">
                <a:ea typeface="+mj-ea"/>
              </a:rPr>
              <a:t>Quick Check </a:t>
            </a:r>
            <a:r>
              <a:rPr lang="en-US" altLang="en-US" noProof="0" dirty="0">
                <a:ea typeface="+mj-ea"/>
                <a:sym typeface="Wingdings" panose="05000000000000000000" pitchFamily="2" charset="2"/>
              </a:rPr>
              <a:t>6a</a:t>
            </a:r>
          </a:p>
        </p:txBody>
      </p:sp>
      <p:sp>
        <p:nvSpPr>
          <p:cNvPr id="2" name="Content Placeholder 1">
            <a:extLst>
              <a:ext uri="{FF2B5EF4-FFF2-40B4-BE49-F238E27FC236}">
                <a16:creationId xmlns:a16="http://schemas.microsoft.com/office/drawing/2014/main" id="{03E1BA6F-96AB-4D39-93F7-CEBD6DF5C6BA}"/>
              </a:ext>
            </a:extLst>
          </p:cNvPr>
          <p:cNvSpPr>
            <a:spLocks noGrp="1"/>
          </p:cNvSpPr>
          <p:nvPr>
            <p:ph idx="1"/>
          </p:nvPr>
        </p:nvSpPr>
        <p:spPr/>
        <p:txBody>
          <a:bodyPr/>
          <a:lstStyle/>
          <a:p>
            <a:pPr eaLnBrk="1" hangingPunct="1">
              <a:lnSpc>
                <a:spcPct val="100000"/>
              </a:lnSpc>
              <a:defRPr/>
            </a:pPr>
            <a:r>
              <a:rPr lang="en-US" sz="2400" noProof="0" dirty="0">
                <a:solidFill>
                  <a:srgbClr val="000000"/>
                </a:solidFill>
                <a:ea typeface="ＭＳ Ｐゴシック" charset="-128"/>
              </a:rPr>
              <a:t>What effect will the </a:t>
            </a:r>
            <a:r>
              <a:rPr lang="en-US" sz="2400" noProof="0" dirty="0">
                <a:solidFill>
                  <a:srgbClr val="AC0000"/>
                </a:solidFill>
                <a:ea typeface="ＭＳ Ｐゴシック" charset="-128"/>
              </a:rPr>
              <a:t>overapplied</a:t>
            </a:r>
            <a:r>
              <a:rPr lang="en-US" sz="2400" noProof="0" dirty="0">
                <a:solidFill>
                  <a:srgbClr val="000000"/>
                </a:solidFill>
                <a:ea typeface="ＭＳ Ｐゴシック" charset="-128"/>
              </a:rPr>
              <a:t> overhead have on net operating income?</a:t>
            </a:r>
          </a:p>
          <a:p>
            <a:pPr marL="0" lvl="1" eaLnBrk="1" hangingPunct="1">
              <a:lnSpc>
                <a:spcPct val="100000"/>
              </a:lnSpc>
              <a:defRPr/>
            </a:pPr>
            <a:r>
              <a:rPr lang="en-US" sz="2400" noProof="0" dirty="0">
                <a:solidFill>
                  <a:srgbClr val="AC0000"/>
                </a:solidFill>
                <a:ea typeface="ＭＳ Ｐゴシック" charset="-128"/>
              </a:rPr>
              <a:t>a. Answer: Net operating income will increase.</a:t>
            </a:r>
          </a:p>
          <a:p>
            <a:pPr marL="0" lvl="1" eaLnBrk="1" hangingPunct="1">
              <a:lnSpc>
                <a:spcPct val="100000"/>
              </a:lnSpc>
              <a:defRPr/>
            </a:pPr>
            <a:r>
              <a:rPr lang="en-US" sz="2400" noProof="0" dirty="0">
                <a:ea typeface="ＭＳ Ｐゴシック" charset="-128"/>
              </a:rPr>
              <a:t>b. Net operating income will be unaffected.</a:t>
            </a:r>
          </a:p>
          <a:p>
            <a:pPr marL="0" lvl="1" eaLnBrk="1" hangingPunct="1">
              <a:lnSpc>
                <a:spcPct val="100000"/>
              </a:lnSpc>
              <a:defRPr/>
            </a:pPr>
            <a:r>
              <a:rPr lang="en-US" sz="2400" noProof="0" dirty="0">
                <a:ea typeface="ＭＳ Ｐゴシック" charset="-128"/>
              </a:rPr>
              <a:t>c. Net operating income will decrease.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40702" y="1066800"/>
            <a:ext cx="7765097" cy="1527549"/>
          </a:xfrm>
        </p:spPr>
        <p:txBody>
          <a:bodyPr lIns="90488" tIns="44450" rIns="90488" bIns="44450">
            <a:noAutofit/>
          </a:bodyPr>
          <a:lstStyle/>
          <a:p>
            <a:pPr eaLnBrk="1" hangingPunct="1">
              <a:defRPr/>
            </a:pPr>
            <a:r>
              <a:rPr lang="en-US" altLang="en-US" sz="4800" dirty="0">
                <a:ea typeface="MS PGothic" charset="-128"/>
              </a:rPr>
              <a:t>End of Chapter 3</a:t>
            </a:r>
            <a:endParaRPr lang="en-US" altLang="en-US" sz="5000" noProof="0" dirty="0">
              <a:solidFill>
                <a:schemeClr val="tx1">
                  <a:lumMod val="85000"/>
                  <a:lumOff val="15000"/>
                </a:schemeClr>
              </a:solidFill>
              <a:ea typeface="MS PGothic" charset="-128"/>
            </a:endParaRPr>
          </a:p>
        </p:txBody>
      </p:sp>
      <p:pic>
        <p:nvPicPr>
          <p:cNvPr id="10" name="Picture 9">
            <a:extLst>
              <a:ext uri="{FF2B5EF4-FFF2-40B4-BE49-F238E27FC236}">
                <a16:creationId xmlns:a16="http://schemas.microsoft.com/office/drawing/2014/main" id="{34C703EF-2709-4124-BD3C-A8CBB791922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05847" y="2997624"/>
            <a:ext cx="3034806" cy="2971800"/>
          </a:xfrm>
          <a:prstGeom prst="rect">
            <a:avLst/>
          </a:prstGeom>
        </p:spPr>
      </p:pic>
      <p:sp>
        <p:nvSpPr>
          <p:cNvPr id="9" name="Content Placeholder 8">
            <a:extLst>
              <a:ext uri="{FF2B5EF4-FFF2-40B4-BE49-F238E27FC236}">
                <a16:creationId xmlns:a16="http://schemas.microsoft.com/office/drawing/2014/main" id="{A54BC8DC-5D2D-4DC2-90EE-55848D8D4FE2}"/>
              </a:ext>
            </a:extLst>
          </p:cNvPr>
          <p:cNvSpPr>
            <a:spLocks noGrp="1"/>
          </p:cNvSpPr>
          <p:nvPr>
            <p:ph sz="quarter" idx="13"/>
          </p:nvPr>
        </p:nvSpPr>
        <p:spPr>
          <a:xfrm>
            <a:off x="304800" y="6387940"/>
            <a:ext cx="8480425" cy="365125"/>
          </a:xfrm>
        </p:spPr>
        <p:txBody>
          <a:bodyPr/>
          <a:lstStyle/>
          <a:p>
            <a:r>
              <a:rPr lang="en-US" sz="1200" noProof="0" dirty="0">
                <a:solidFill>
                  <a:schemeClr val="tx1"/>
                </a:solidFill>
              </a:rPr>
              <a:t>© 2021 McGraw Hill. All rights reserved. Authorized only for instructor use in the classroom. No reproduction or further distribution permitted without the prior written consent of McGraw Hill.</a:t>
            </a:r>
          </a:p>
        </p:txBody>
      </p:sp>
    </p:spTree>
    <p:extLst>
      <p:ext uri="{BB962C8B-B14F-4D97-AF65-F5344CB8AC3E}">
        <p14:creationId xmlns:p14="http://schemas.microsoft.com/office/powerpoint/2010/main" val="33563557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4C99BE-BD42-4C84-8F23-484137F9F4F9}"/>
              </a:ext>
            </a:extLst>
          </p:cNvPr>
          <p:cNvSpPr>
            <a:spLocks noGrp="1"/>
          </p:cNvSpPr>
          <p:nvPr>
            <p:ph type="title"/>
          </p:nvPr>
        </p:nvSpPr>
        <p:spPr>
          <a:xfrm>
            <a:off x="822324" y="2412775"/>
            <a:ext cx="7940675" cy="1422850"/>
          </a:xfrm>
        </p:spPr>
        <p:txBody>
          <a:bodyPr anchor="ctr">
            <a:normAutofit/>
          </a:bodyPr>
          <a:lstStyle/>
          <a:p>
            <a:r>
              <a:rPr lang="en-US" sz="3000" noProof="0" dirty="0"/>
              <a:t>Accessibility Content: Text Alternatives for Images</a:t>
            </a:r>
          </a:p>
        </p:txBody>
      </p:sp>
    </p:spTree>
    <p:extLst>
      <p:ext uri="{BB962C8B-B14F-4D97-AF65-F5344CB8AC3E}">
        <p14:creationId xmlns:p14="http://schemas.microsoft.com/office/powerpoint/2010/main" val="19939301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0A4C802-594A-4844-8242-BC7C1F2A26C5}"/>
              </a:ext>
            </a:extLst>
          </p:cNvPr>
          <p:cNvSpPr>
            <a:spLocks noGrp="1"/>
          </p:cNvSpPr>
          <p:nvPr>
            <p:ph type="title"/>
          </p:nvPr>
        </p:nvSpPr>
        <p:spPr>
          <a:xfrm>
            <a:off x="822324" y="152400"/>
            <a:ext cx="7864475" cy="1025525"/>
          </a:xfrm>
        </p:spPr>
        <p:txBody>
          <a:bodyPr>
            <a:noAutofit/>
          </a:bodyPr>
          <a:lstStyle/>
          <a:p>
            <a:r>
              <a:rPr lang="en-US" altLang="en-US" sz="3600" noProof="0" dirty="0"/>
              <a:t>Flow of Costs: A Conceptual</a:t>
            </a:r>
            <a:r>
              <a:rPr lang="en-US" altLang="en-US" sz="3600" b="1" noProof="0" dirty="0"/>
              <a:t> </a:t>
            </a:r>
            <a:r>
              <a:rPr lang="en-US" altLang="en-US" sz="3600" noProof="0" dirty="0"/>
              <a:t>Overview – </a:t>
            </a:r>
            <a:r>
              <a:rPr lang="en-US" sz="3600" noProof="0" dirty="0"/>
              <a:t>Text Alternative</a:t>
            </a:r>
          </a:p>
        </p:txBody>
      </p:sp>
      <p:sp>
        <p:nvSpPr>
          <p:cNvPr id="12" name="Content Placeholder 11">
            <a:extLst>
              <a:ext uri="{FF2B5EF4-FFF2-40B4-BE49-F238E27FC236}">
                <a16:creationId xmlns:a16="http://schemas.microsoft.com/office/drawing/2014/main" id="{E66B06FA-D177-44E8-A5C6-2869F1F9BBF1}"/>
              </a:ext>
            </a:extLst>
          </p:cNvPr>
          <p:cNvSpPr>
            <a:spLocks noGrp="1"/>
          </p:cNvSpPr>
          <p:nvPr>
            <p:ph idx="1"/>
          </p:nvPr>
        </p:nvSpPr>
        <p:spPr>
          <a:xfrm>
            <a:off x="2994572" y="1447800"/>
            <a:ext cx="3199306" cy="304800"/>
          </a:xfrm>
        </p:spPr>
        <p:txBody>
          <a:bodyPr/>
          <a:lstStyle/>
          <a:p>
            <a:r>
              <a:rPr lang="en-US" noProof="0" dirty="0">
                <a:hlinkClick r:id="rId2" action="ppaction://hlinksldjump"/>
              </a:rPr>
              <a:t>Return to parent-slide containing images.</a:t>
            </a:r>
          </a:p>
        </p:txBody>
      </p:sp>
      <p:sp>
        <p:nvSpPr>
          <p:cNvPr id="13" name="Content Placeholder 12">
            <a:extLst>
              <a:ext uri="{FF2B5EF4-FFF2-40B4-BE49-F238E27FC236}">
                <a16:creationId xmlns:a16="http://schemas.microsoft.com/office/drawing/2014/main" id="{2822CDC8-8F10-493B-84A6-4AF612828F7D}"/>
              </a:ext>
            </a:extLst>
          </p:cNvPr>
          <p:cNvSpPr>
            <a:spLocks noGrp="1"/>
          </p:cNvSpPr>
          <p:nvPr>
            <p:ph idx="10"/>
          </p:nvPr>
        </p:nvSpPr>
        <p:spPr>
          <a:xfrm>
            <a:off x="822323" y="1879368"/>
            <a:ext cx="8093077" cy="3988032"/>
          </a:xfrm>
        </p:spPr>
        <p:txBody>
          <a:bodyPr/>
          <a:lstStyle/>
          <a:p>
            <a:r>
              <a:rPr lang="en-US" sz="1600" noProof="0" dirty="0"/>
              <a:t>The three panels in the diagram represent costs, balance sheet, and income statement. The panel on the left, Costs, contains three elements of Product costs: Raw materials purchases,</a:t>
            </a:r>
            <a:r>
              <a:rPr lang="en-US" sz="1600" dirty="0"/>
              <a:t> </a:t>
            </a:r>
            <a:r>
              <a:rPr lang="en-US" sz="1600" noProof="0" dirty="0"/>
              <a:t>Direct labor,</a:t>
            </a:r>
            <a:r>
              <a:rPr lang="en-US" sz="1600" dirty="0"/>
              <a:t> and </a:t>
            </a:r>
            <a:r>
              <a:rPr lang="en-US" sz="1600" noProof="0" dirty="0"/>
              <a:t>Manufacturing overhead. Costs also include Period costs, which are selling and administrative. Arrows from the Costs panel to the Balance Sheet panel show the flow of various costs:</a:t>
            </a:r>
          </a:p>
          <a:p>
            <a:pPr marL="291600" indent="-291600">
              <a:lnSpc>
                <a:spcPct val="90000"/>
              </a:lnSpc>
              <a:spcBef>
                <a:spcPts val="1000"/>
              </a:spcBef>
              <a:spcAft>
                <a:spcPts val="0"/>
              </a:spcAft>
              <a:buClr>
                <a:schemeClr val="tx1"/>
              </a:buClr>
              <a:buFont typeface="Arial" panose="020B0604020202020204" pitchFamily="34" charset="0"/>
              <a:buChar char="•"/>
            </a:pPr>
            <a:r>
              <a:rPr lang="en-US" sz="1600" noProof="0" dirty="0"/>
              <a:t>Raw materials purchases in Costs become Raw Materials Inventory on the Balance Sheet. These are the direct materials used in production.</a:t>
            </a:r>
          </a:p>
          <a:p>
            <a:pPr marL="291600" indent="-291600">
              <a:lnSpc>
                <a:spcPct val="90000"/>
              </a:lnSpc>
              <a:spcBef>
                <a:spcPts val="1000"/>
              </a:spcBef>
              <a:spcAft>
                <a:spcPts val="0"/>
              </a:spcAft>
              <a:buClr>
                <a:schemeClr val="tx1"/>
              </a:buClr>
              <a:buFont typeface="Arial" panose="020B0604020202020204" pitchFamily="34" charset="0"/>
              <a:buChar char="•"/>
            </a:pPr>
            <a:r>
              <a:rPr lang="en-US" sz="1600" noProof="0" dirty="0"/>
              <a:t>Direct labor and Manufacturing overhead in Costs become Work in Process Inventory on the Balance Sheet. Goods completed (Cost of Goods Manufactured) then become Finished Goods Inventory on the Balance Sheet. </a:t>
            </a:r>
            <a:endParaRPr lang="en-US" sz="1600" dirty="0"/>
          </a:p>
          <a:p>
            <a:pPr marL="291600" indent="-291600">
              <a:lnSpc>
                <a:spcPct val="90000"/>
              </a:lnSpc>
              <a:spcBef>
                <a:spcPts val="1000"/>
              </a:spcBef>
              <a:spcAft>
                <a:spcPts val="0"/>
              </a:spcAft>
              <a:buClr>
                <a:schemeClr val="tx1"/>
              </a:buClr>
              <a:buFont typeface="Arial" panose="020B0604020202020204" pitchFamily="34" charset="0"/>
              <a:buChar char="•"/>
            </a:pPr>
            <a:r>
              <a:rPr lang="en-US" sz="1600" noProof="0" dirty="0"/>
              <a:t>Selling and administrative period costs become Selling and Administrative Expenses on the Income Statement (the third panel). </a:t>
            </a:r>
          </a:p>
          <a:p>
            <a:pPr marL="291600" indent="-291600">
              <a:lnSpc>
                <a:spcPct val="90000"/>
              </a:lnSpc>
              <a:spcBef>
                <a:spcPts val="1000"/>
              </a:spcBef>
              <a:spcAft>
                <a:spcPts val="0"/>
              </a:spcAft>
              <a:buClr>
                <a:schemeClr val="tx1"/>
              </a:buClr>
              <a:buFont typeface="Arial" panose="020B0604020202020204" pitchFamily="34" charset="0"/>
              <a:buChar char="•"/>
            </a:pPr>
            <a:r>
              <a:rPr lang="en-US" sz="1600" noProof="0" dirty="0"/>
              <a:t>Finished Goods Inventory from the Balance Sheet becomes, when goods are sold, Cost of Goods Sold on the Income Statement.</a:t>
            </a:r>
          </a:p>
        </p:txBody>
      </p:sp>
      <p:sp>
        <p:nvSpPr>
          <p:cNvPr id="15" name="Content Placeholder 14">
            <a:extLst>
              <a:ext uri="{FF2B5EF4-FFF2-40B4-BE49-F238E27FC236}">
                <a16:creationId xmlns:a16="http://schemas.microsoft.com/office/drawing/2014/main" id="{1EBE39B0-622B-4E34-B8A1-2AC5723C3627}"/>
              </a:ext>
            </a:extLst>
          </p:cNvPr>
          <p:cNvSpPr>
            <a:spLocks noGrp="1"/>
          </p:cNvSpPr>
          <p:nvPr>
            <p:ph sz="quarter" idx="12"/>
          </p:nvPr>
        </p:nvSpPr>
        <p:spPr/>
        <p:txBody>
          <a:bodyPr/>
          <a:lstStyle/>
          <a:p>
            <a:r>
              <a:rPr lang="en-US" noProof="0" dirty="0">
                <a:hlinkClick r:id="rId2" action="ppaction://hlinksldjump"/>
              </a:rPr>
              <a:t>Return to parent-slide containing images.</a:t>
            </a:r>
          </a:p>
        </p:txBody>
      </p:sp>
    </p:spTree>
    <p:extLst>
      <p:ext uri="{BB962C8B-B14F-4D97-AF65-F5344CB8AC3E}">
        <p14:creationId xmlns:p14="http://schemas.microsoft.com/office/powerpoint/2010/main" val="33768179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0A4C802-594A-4844-8242-BC7C1F2A26C5}"/>
              </a:ext>
            </a:extLst>
          </p:cNvPr>
          <p:cNvSpPr>
            <a:spLocks noGrp="1"/>
          </p:cNvSpPr>
          <p:nvPr>
            <p:ph type="title"/>
          </p:nvPr>
        </p:nvSpPr>
        <p:spPr>
          <a:xfrm>
            <a:off x="822324" y="152400"/>
            <a:ext cx="7864475" cy="1025525"/>
          </a:xfrm>
        </p:spPr>
        <p:txBody>
          <a:bodyPr>
            <a:noAutofit/>
          </a:bodyPr>
          <a:lstStyle/>
          <a:p>
            <a:r>
              <a:rPr lang="en-US" sz="3600" dirty="0">
                <a:ea typeface="MS PGothic" charset="0"/>
                <a:cs typeface="MS PGothic" charset="0"/>
              </a:rPr>
              <a:t>Purchase of Raw Materials – T-Accounts</a:t>
            </a:r>
            <a:r>
              <a:rPr lang="en-US" altLang="en-US" sz="3600" noProof="0" dirty="0"/>
              <a:t> – </a:t>
            </a:r>
            <a:r>
              <a:rPr lang="en-US" sz="3600" noProof="0" dirty="0"/>
              <a:t>Text Alternative</a:t>
            </a:r>
          </a:p>
        </p:txBody>
      </p:sp>
      <p:sp>
        <p:nvSpPr>
          <p:cNvPr id="12" name="Content Placeholder 11">
            <a:extLst>
              <a:ext uri="{FF2B5EF4-FFF2-40B4-BE49-F238E27FC236}">
                <a16:creationId xmlns:a16="http://schemas.microsoft.com/office/drawing/2014/main" id="{E66B06FA-D177-44E8-A5C6-2869F1F9BBF1}"/>
              </a:ext>
            </a:extLst>
          </p:cNvPr>
          <p:cNvSpPr>
            <a:spLocks noGrp="1"/>
          </p:cNvSpPr>
          <p:nvPr>
            <p:ph idx="1"/>
          </p:nvPr>
        </p:nvSpPr>
        <p:spPr>
          <a:xfrm>
            <a:off x="2994572" y="1447800"/>
            <a:ext cx="3199306" cy="304800"/>
          </a:xfrm>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
        <p:nvSpPr>
          <p:cNvPr id="13" name="Content Placeholder 12">
            <a:extLst>
              <a:ext uri="{FF2B5EF4-FFF2-40B4-BE49-F238E27FC236}">
                <a16:creationId xmlns:a16="http://schemas.microsoft.com/office/drawing/2014/main" id="{2822CDC8-8F10-493B-84A6-4AF612828F7D}"/>
              </a:ext>
            </a:extLst>
          </p:cNvPr>
          <p:cNvSpPr>
            <a:spLocks noGrp="1"/>
          </p:cNvSpPr>
          <p:nvPr>
            <p:ph idx="10"/>
          </p:nvPr>
        </p:nvSpPr>
        <p:spPr>
          <a:xfrm>
            <a:off x="822323" y="1879368"/>
            <a:ext cx="8093077" cy="3988032"/>
          </a:xfrm>
        </p:spPr>
        <p:txBody>
          <a:bodyPr/>
          <a:lstStyle/>
          <a:p>
            <a:r>
              <a:rPr lang="en-US" sz="2400" dirty="0"/>
              <a:t>The first T-account is for Raw Materials and has Material Purchases in the left column and Direct Materials and Indirect Materials in the right column. The direct materials are listed again in the left column of a second T-account for Work in Process (Job Cost Sheet). The actual indirect materials are listed again in the left column of a T-account labeled Manufacturing Overhead. </a:t>
            </a:r>
            <a:endParaRPr lang="en-US" sz="2400" noProof="0" dirty="0"/>
          </a:p>
        </p:txBody>
      </p:sp>
      <p:sp>
        <p:nvSpPr>
          <p:cNvPr id="15" name="Content Placeholder 14">
            <a:extLst>
              <a:ext uri="{FF2B5EF4-FFF2-40B4-BE49-F238E27FC236}">
                <a16:creationId xmlns:a16="http://schemas.microsoft.com/office/drawing/2014/main" id="{1EBE39B0-622B-4E34-B8A1-2AC5723C3627}"/>
              </a:ext>
            </a:extLst>
          </p:cNvPr>
          <p:cNvSpPr>
            <a:spLocks noGrp="1"/>
          </p:cNvSpPr>
          <p:nvPr>
            <p:ph sz="quarter" idx="12"/>
          </p:nvPr>
        </p:nvSpPr>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Tree>
    <p:extLst>
      <p:ext uri="{BB962C8B-B14F-4D97-AF65-F5344CB8AC3E}">
        <p14:creationId xmlns:p14="http://schemas.microsoft.com/office/powerpoint/2010/main" val="37207083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0A4C802-594A-4844-8242-BC7C1F2A26C5}"/>
              </a:ext>
            </a:extLst>
          </p:cNvPr>
          <p:cNvSpPr>
            <a:spLocks noGrp="1"/>
          </p:cNvSpPr>
          <p:nvPr>
            <p:ph type="title"/>
          </p:nvPr>
        </p:nvSpPr>
        <p:spPr>
          <a:xfrm>
            <a:off x="822324" y="152400"/>
            <a:ext cx="7864475" cy="1025525"/>
          </a:xfrm>
        </p:spPr>
        <p:txBody>
          <a:bodyPr>
            <a:noAutofit/>
          </a:bodyPr>
          <a:lstStyle/>
          <a:p>
            <a:r>
              <a:rPr lang="en-US" sz="3600" dirty="0">
                <a:solidFill>
                  <a:schemeClr val="tx1"/>
                </a:solidFill>
              </a:rPr>
              <a:t>Recording Labor Cost: T-Account</a:t>
            </a:r>
            <a:r>
              <a:rPr lang="en-US" sz="3600" dirty="0">
                <a:solidFill>
                  <a:schemeClr val="tx1"/>
                </a:solidFill>
                <a:ea typeface="MS PGothic" charset="0"/>
              </a:rPr>
              <a:t> </a:t>
            </a:r>
            <a:r>
              <a:rPr lang="en-US" altLang="en-US" sz="3600" noProof="0" dirty="0"/>
              <a:t>– </a:t>
            </a:r>
            <a:r>
              <a:rPr lang="en-US" sz="3600" noProof="0" dirty="0"/>
              <a:t>Text Alternative</a:t>
            </a:r>
          </a:p>
        </p:txBody>
      </p:sp>
      <p:sp>
        <p:nvSpPr>
          <p:cNvPr id="12" name="Content Placeholder 11">
            <a:extLst>
              <a:ext uri="{FF2B5EF4-FFF2-40B4-BE49-F238E27FC236}">
                <a16:creationId xmlns:a16="http://schemas.microsoft.com/office/drawing/2014/main" id="{E66B06FA-D177-44E8-A5C6-2869F1F9BBF1}"/>
              </a:ext>
            </a:extLst>
          </p:cNvPr>
          <p:cNvSpPr>
            <a:spLocks noGrp="1"/>
          </p:cNvSpPr>
          <p:nvPr>
            <p:ph idx="1"/>
          </p:nvPr>
        </p:nvSpPr>
        <p:spPr>
          <a:xfrm>
            <a:off x="2994572" y="1447800"/>
            <a:ext cx="3199306" cy="304800"/>
          </a:xfrm>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
        <p:nvSpPr>
          <p:cNvPr id="13" name="Content Placeholder 12">
            <a:extLst>
              <a:ext uri="{FF2B5EF4-FFF2-40B4-BE49-F238E27FC236}">
                <a16:creationId xmlns:a16="http://schemas.microsoft.com/office/drawing/2014/main" id="{2822CDC8-8F10-493B-84A6-4AF612828F7D}"/>
              </a:ext>
            </a:extLst>
          </p:cNvPr>
          <p:cNvSpPr>
            <a:spLocks noGrp="1"/>
          </p:cNvSpPr>
          <p:nvPr>
            <p:ph idx="10"/>
          </p:nvPr>
        </p:nvSpPr>
        <p:spPr>
          <a:xfrm>
            <a:off x="822323" y="1879368"/>
            <a:ext cx="8093077" cy="3988032"/>
          </a:xfrm>
        </p:spPr>
        <p:txBody>
          <a:bodyPr/>
          <a:lstStyle/>
          <a:p>
            <a:r>
              <a:rPr lang="en-US" sz="2400" dirty="0"/>
              <a:t>The first T-account is for Salaries and Wages Payable and contains Direct Labor and Indirect Labor in the right column. The second T-account is for Work in Process (Job Cost Sheet) and has Direct Materials and Direct Labor in the left column. The third T-account is for Manufacturing Overhead and has actual Indirect Materials and Indirect Labor in the left column.</a:t>
            </a:r>
            <a:endParaRPr lang="en-US" sz="2400" noProof="0" dirty="0"/>
          </a:p>
        </p:txBody>
      </p:sp>
      <p:sp>
        <p:nvSpPr>
          <p:cNvPr id="15" name="Content Placeholder 14">
            <a:extLst>
              <a:ext uri="{FF2B5EF4-FFF2-40B4-BE49-F238E27FC236}">
                <a16:creationId xmlns:a16="http://schemas.microsoft.com/office/drawing/2014/main" id="{1EBE39B0-622B-4E34-B8A1-2AC5723C3627}"/>
              </a:ext>
            </a:extLst>
          </p:cNvPr>
          <p:cNvSpPr>
            <a:spLocks noGrp="1"/>
          </p:cNvSpPr>
          <p:nvPr>
            <p:ph sz="quarter" idx="12"/>
          </p:nvPr>
        </p:nvSpPr>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Tree>
    <p:extLst>
      <p:ext uri="{BB962C8B-B14F-4D97-AF65-F5344CB8AC3E}">
        <p14:creationId xmlns:p14="http://schemas.microsoft.com/office/powerpoint/2010/main" val="1686254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defRPr/>
            </a:pPr>
            <a:r>
              <a:rPr lang="en-US" altLang="en-US" noProof="0" dirty="0">
                <a:solidFill>
                  <a:srgbClr val="000000"/>
                </a:solidFill>
                <a:ea typeface="+mj-ea"/>
              </a:rPr>
              <a:t>Flow of Costs: Key Definitions</a:t>
            </a:r>
          </a:p>
        </p:txBody>
      </p:sp>
      <p:sp>
        <p:nvSpPr>
          <p:cNvPr id="2" name="Content Placeholder 1">
            <a:extLst>
              <a:ext uri="{FF2B5EF4-FFF2-40B4-BE49-F238E27FC236}">
                <a16:creationId xmlns:a16="http://schemas.microsoft.com/office/drawing/2014/main" id="{13AE08DC-AEF6-4B90-9001-6A2127B7AF3C}"/>
              </a:ext>
            </a:extLst>
          </p:cNvPr>
          <p:cNvSpPr>
            <a:spLocks noGrp="1"/>
          </p:cNvSpPr>
          <p:nvPr>
            <p:ph idx="1"/>
          </p:nvPr>
        </p:nvSpPr>
        <p:spPr>
          <a:xfrm>
            <a:off x="822324" y="1447800"/>
            <a:ext cx="7940675" cy="4724399"/>
          </a:xfrm>
        </p:spPr>
        <p:txBody>
          <a:bodyPr/>
          <a:lstStyle/>
          <a:p>
            <a:pPr marL="403200" indent="-403200" eaLnBrk="1" hangingPunct="1">
              <a:spcBef>
                <a:spcPts val="1000"/>
              </a:spcBef>
              <a:spcAft>
                <a:spcPts val="0"/>
              </a:spcAft>
              <a:buClr>
                <a:schemeClr val="tx1"/>
              </a:buClr>
              <a:buFontTx/>
              <a:buAutoNum type="arabicPeriod"/>
              <a:defRPr/>
            </a:pPr>
            <a:r>
              <a:rPr lang="en-US" sz="2800" b="1" noProof="0" dirty="0">
                <a:solidFill>
                  <a:srgbClr val="AC0000"/>
                </a:solidFill>
                <a:ea typeface="ＭＳ Ｐゴシック" pitchFamily="34" charset="-128"/>
              </a:rPr>
              <a:t>Raw materials</a:t>
            </a:r>
            <a:r>
              <a:rPr lang="en-US" sz="2800" noProof="0" dirty="0">
                <a:solidFill>
                  <a:srgbClr val="AC0000"/>
                </a:solidFill>
                <a:ea typeface="ＭＳ Ｐゴシック" pitchFamily="34" charset="-128"/>
              </a:rPr>
              <a:t> </a:t>
            </a:r>
            <a:r>
              <a:rPr lang="en-US" sz="2800" noProof="0" dirty="0">
                <a:ea typeface="ＭＳ Ｐゴシック" pitchFamily="34" charset="-128"/>
              </a:rPr>
              <a:t>include any materials that go into the final product.</a:t>
            </a:r>
          </a:p>
          <a:p>
            <a:pPr marL="403200" indent="-403200" eaLnBrk="1" hangingPunct="1">
              <a:spcBef>
                <a:spcPts val="1000"/>
              </a:spcBef>
              <a:spcAft>
                <a:spcPts val="0"/>
              </a:spcAft>
              <a:buClr>
                <a:schemeClr val="tx1"/>
              </a:buClr>
              <a:buFontTx/>
              <a:buAutoNum type="arabicPeriod"/>
              <a:defRPr/>
            </a:pPr>
            <a:r>
              <a:rPr lang="en-US" sz="2800" b="1" noProof="0" dirty="0">
                <a:solidFill>
                  <a:srgbClr val="AC0000"/>
                </a:solidFill>
                <a:ea typeface="ＭＳ Ｐゴシック" pitchFamily="34" charset="-128"/>
              </a:rPr>
              <a:t>Work in process </a:t>
            </a:r>
            <a:r>
              <a:rPr lang="en-US" sz="2800" noProof="0" dirty="0">
                <a:ea typeface="ＭＳ Ｐゴシック" pitchFamily="34" charset="-128"/>
              </a:rPr>
              <a:t>consists of units of production that are only partially complete and will require further work before they are ready for sale to customers.</a:t>
            </a:r>
          </a:p>
          <a:p>
            <a:pPr marL="403200" indent="-403200" eaLnBrk="1" hangingPunct="1">
              <a:spcBef>
                <a:spcPts val="1000"/>
              </a:spcBef>
              <a:spcAft>
                <a:spcPts val="0"/>
              </a:spcAft>
              <a:buClr>
                <a:schemeClr val="tx1"/>
              </a:buClr>
              <a:buFontTx/>
              <a:buAutoNum type="arabicPeriod"/>
              <a:defRPr/>
            </a:pPr>
            <a:r>
              <a:rPr lang="en-US" sz="2800" b="1" noProof="0" dirty="0">
                <a:solidFill>
                  <a:srgbClr val="AC0000"/>
                </a:solidFill>
                <a:ea typeface="ＭＳ Ｐゴシック" pitchFamily="34" charset="-128"/>
              </a:rPr>
              <a:t>Finished goods </a:t>
            </a:r>
            <a:r>
              <a:rPr lang="en-US" sz="2800" noProof="0" dirty="0">
                <a:ea typeface="ＭＳ Ｐゴシック" pitchFamily="34" charset="-128"/>
              </a:rPr>
              <a:t>consist of completed units of product that have not been sold to customers.</a:t>
            </a:r>
          </a:p>
          <a:p>
            <a:pPr marL="403200" indent="-403200" eaLnBrk="1" hangingPunct="1">
              <a:spcBef>
                <a:spcPts val="1000"/>
              </a:spcBef>
              <a:spcAft>
                <a:spcPts val="0"/>
              </a:spcAft>
              <a:buClr>
                <a:schemeClr val="tx1"/>
              </a:buClr>
              <a:buFontTx/>
              <a:buAutoNum type="arabicPeriod"/>
              <a:defRPr/>
            </a:pPr>
            <a:r>
              <a:rPr lang="en-US" sz="2800" b="1" noProof="0" dirty="0">
                <a:solidFill>
                  <a:srgbClr val="AC0000"/>
                </a:solidFill>
                <a:ea typeface="ＭＳ Ｐゴシック" pitchFamily="34" charset="-128"/>
              </a:rPr>
              <a:t>Cost of goods manufactured </a:t>
            </a:r>
            <a:r>
              <a:rPr lang="en-US" sz="2800" noProof="0" dirty="0">
                <a:ea typeface="ＭＳ Ｐゴシック" pitchFamily="34" charset="-128"/>
              </a:rPr>
              <a:t>includes the manufacturing costs associated with the goods that were finished during the period.</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0A4C802-594A-4844-8242-BC7C1F2A26C5}"/>
              </a:ext>
            </a:extLst>
          </p:cNvPr>
          <p:cNvSpPr>
            <a:spLocks noGrp="1"/>
          </p:cNvSpPr>
          <p:nvPr>
            <p:ph type="title"/>
          </p:nvPr>
        </p:nvSpPr>
        <p:spPr>
          <a:xfrm>
            <a:off x="822324" y="152400"/>
            <a:ext cx="7864475" cy="1025525"/>
          </a:xfrm>
        </p:spPr>
        <p:txBody>
          <a:bodyPr>
            <a:noAutofit/>
          </a:bodyPr>
          <a:lstStyle/>
          <a:p>
            <a:r>
              <a:rPr lang="en-US" altLang="en-US" sz="3600" dirty="0"/>
              <a:t>Recording Actual Manufacturing Overhead Costs: T-Account</a:t>
            </a:r>
            <a:r>
              <a:rPr lang="en-US" altLang="en-US" sz="3600" b="1" dirty="0"/>
              <a:t> </a:t>
            </a:r>
            <a:r>
              <a:rPr lang="en-US" altLang="en-US" sz="3600" noProof="0" dirty="0"/>
              <a:t> – </a:t>
            </a:r>
            <a:r>
              <a:rPr lang="en-US" sz="3600" noProof="0" dirty="0"/>
              <a:t>Text Alternative</a:t>
            </a:r>
          </a:p>
        </p:txBody>
      </p:sp>
      <p:sp>
        <p:nvSpPr>
          <p:cNvPr id="12" name="Content Placeholder 11">
            <a:extLst>
              <a:ext uri="{FF2B5EF4-FFF2-40B4-BE49-F238E27FC236}">
                <a16:creationId xmlns:a16="http://schemas.microsoft.com/office/drawing/2014/main" id="{E66B06FA-D177-44E8-A5C6-2869F1F9BBF1}"/>
              </a:ext>
            </a:extLst>
          </p:cNvPr>
          <p:cNvSpPr>
            <a:spLocks noGrp="1"/>
          </p:cNvSpPr>
          <p:nvPr>
            <p:ph idx="1"/>
          </p:nvPr>
        </p:nvSpPr>
        <p:spPr>
          <a:xfrm>
            <a:off x="2994572" y="1447800"/>
            <a:ext cx="3199306" cy="304800"/>
          </a:xfrm>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
        <p:nvSpPr>
          <p:cNvPr id="13" name="Content Placeholder 12">
            <a:extLst>
              <a:ext uri="{FF2B5EF4-FFF2-40B4-BE49-F238E27FC236}">
                <a16:creationId xmlns:a16="http://schemas.microsoft.com/office/drawing/2014/main" id="{2822CDC8-8F10-493B-84A6-4AF612828F7D}"/>
              </a:ext>
            </a:extLst>
          </p:cNvPr>
          <p:cNvSpPr>
            <a:spLocks noGrp="1"/>
          </p:cNvSpPr>
          <p:nvPr>
            <p:ph idx="10"/>
          </p:nvPr>
        </p:nvSpPr>
        <p:spPr>
          <a:xfrm>
            <a:off x="822323" y="1879368"/>
            <a:ext cx="8093077" cy="3988032"/>
          </a:xfrm>
        </p:spPr>
        <p:txBody>
          <a:bodyPr/>
          <a:lstStyle/>
          <a:p>
            <a:r>
              <a:rPr lang="en-US" sz="2400" dirty="0"/>
              <a:t>The first T-account is for Salaries and Wages Payable and contains Direct Labor and Indirect Labor in the right column. The second T-account is called Work in Process (Job Cost Sheet) and has Direct Materials and Direct Labor in the left column. The third T-account is called Manufacturing Overhead and has actual Indirect Materials, Indirect Labor, and Other Overhead in the left column.</a:t>
            </a:r>
            <a:endParaRPr lang="en-US" sz="2400" noProof="0" dirty="0"/>
          </a:p>
        </p:txBody>
      </p:sp>
      <p:sp>
        <p:nvSpPr>
          <p:cNvPr id="15" name="Content Placeholder 14">
            <a:extLst>
              <a:ext uri="{FF2B5EF4-FFF2-40B4-BE49-F238E27FC236}">
                <a16:creationId xmlns:a16="http://schemas.microsoft.com/office/drawing/2014/main" id="{1EBE39B0-622B-4E34-B8A1-2AC5723C3627}"/>
              </a:ext>
            </a:extLst>
          </p:cNvPr>
          <p:cNvSpPr>
            <a:spLocks noGrp="1"/>
          </p:cNvSpPr>
          <p:nvPr>
            <p:ph sz="quarter" idx="12"/>
          </p:nvPr>
        </p:nvSpPr>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Tree>
    <p:extLst>
      <p:ext uri="{BB962C8B-B14F-4D97-AF65-F5344CB8AC3E}">
        <p14:creationId xmlns:p14="http://schemas.microsoft.com/office/powerpoint/2010/main" val="19433804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0A4C802-594A-4844-8242-BC7C1F2A26C5}"/>
              </a:ext>
            </a:extLst>
          </p:cNvPr>
          <p:cNvSpPr>
            <a:spLocks noGrp="1"/>
          </p:cNvSpPr>
          <p:nvPr>
            <p:ph type="title"/>
          </p:nvPr>
        </p:nvSpPr>
        <p:spPr>
          <a:xfrm>
            <a:off x="822324" y="152400"/>
            <a:ext cx="8093076" cy="1025525"/>
          </a:xfrm>
        </p:spPr>
        <p:txBody>
          <a:bodyPr>
            <a:noAutofit/>
          </a:bodyPr>
          <a:lstStyle/>
          <a:p>
            <a:r>
              <a:rPr lang="en-US" sz="3200" dirty="0"/>
              <a:t>Transferring Completed Jobs from Work in Process to Finished Goods: T-Account</a:t>
            </a:r>
            <a:r>
              <a:rPr lang="en-US" altLang="en-US" sz="3200" b="1" dirty="0"/>
              <a:t> </a:t>
            </a:r>
            <a:r>
              <a:rPr lang="en-US" altLang="en-US" sz="3200" noProof="0" dirty="0"/>
              <a:t> – </a:t>
            </a:r>
            <a:r>
              <a:rPr lang="en-US" sz="3200" noProof="0" dirty="0"/>
              <a:t>Text Alternative</a:t>
            </a:r>
          </a:p>
        </p:txBody>
      </p:sp>
      <p:sp>
        <p:nvSpPr>
          <p:cNvPr id="12" name="Content Placeholder 11">
            <a:extLst>
              <a:ext uri="{FF2B5EF4-FFF2-40B4-BE49-F238E27FC236}">
                <a16:creationId xmlns:a16="http://schemas.microsoft.com/office/drawing/2014/main" id="{E66B06FA-D177-44E8-A5C6-2869F1F9BBF1}"/>
              </a:ext>
            </a:extLst>
          </p:cNvPr>
          <p:cNvSpPr>
            <a:spLocks noGrp="1"/>
          </p:cNvSpPr>
          <p:nvPr>
            <p:ph idx="1"/>
          </p:nvPr>
        </p:nvSpPr>
        <p:spPr>
          <a:xfrm>
            <a:off x="2994572" y="1447800"/>
            <a:ext cx="3199306" cy="304800"/>
          </a:xfrm>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
        <p:nvSpPr>
          <p:cNvPr id="13" name="Content Placeholder 12">
            <a:extLst>
              <a:ext uri="{FF2B5EF4-FFF2-40B4-BE49-F238E27FC236}">
                <a16:creationId xmlns:a16="http://schemas.microsoft.com/office/drawing/2014/main" id="{2822CDC8-8F10-493B-84A6-4AF612828F7D}"/>
              </a:ext>
            </a:extLst>
          </p:cNvPr>
          <p:cNvSpPr>
            <a:spLocks noGrp="1"/>
          </p:cNvSpPr>
          <p:nvPr>
            <p:ph idx="10"/>
          </p:nvPr>
        </p:nvSpPr>
        <p:spPr>
          <a:xfrm>
            <a:off x="822323" y="1879368"/>
            <a:ext cx="8093077" cy="3988032"/>
          </a:xfrm>
        </p:spPr>
        <p:txBody>
          <a:bodyPr/>
          <a:lstStyle/>
          <a:p>
            <a:r>
              <a:rPr lang="en-US" sz="2400" dirty="0"/>
              <a:t>The Work in Process T-account has Direct Materials, Direct Labor, and Overhead Applied in the left column and Cost of Goods Manufactured in the right column. A second T-account for Finished Goods has Cost of Goods Manufactured in the left column.</a:t>
            </a:r>
            <a:endParaRPr lang="en-US" sz="2400" noProof="0" dirty="0"/>
          </a:p>
        </p:txBody>
      </p:sp>
      <p:sp>
        <p:nvSpPr>
          <p:cNvPr id="15" name="Content Placeholder 14">
            <a:extLst>
              <a:ext uri="{FF2B5EF4-FFF2-40B4-BE49-F238E27FC236}">
                <a16:creationId xmlns:a16="http://schemas.microsoft.com/office/drawing/2014/main" id="{1EBE39B0-622B-4E34-B8A1-2AC5723C3627}"/>
              </a:ext>
            </a:extLst>
          </p:cNvPr>
          <p:cNvSpPr>
            <a:spLocks noGrp="1"/>
          </p:cNvSpPr>
          <p:nvPr>
            <p:ph sz="quarter" idx="12"/>
          </p:nvPr>
        </p:nvSpPr>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Tree>
    <p:extLst>
      <p:ext uri="{BB962C8B-B14F-4D97-AF65-F5344CB8AC3E}">
        <p14:creationId xmlns:p14="http://schemas.microsoft.com/office/powerpoint/2010/main" val="31379728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0A4C802-594A-4844-8242-BC7C1F2A26C5}"/>
              </a:ext>
            </a:extLst>
          </p:cNvPr>
          <p:cNvSpPr>
            <a:spLocks noGrp="1"/>
          </p:cNvSpPr>
          <p:nvPr>
            <p:ph type="title"/>
          </p:nvPr>
        </p:nvSpPr>
        <p:spPr>
          <a:xfrm>
            <a:off x="822324" y="152400"/>
            <a:ext cx="8093076" cy="1025525"/>
          </a:xfrm>
        </p:spPr>
        <p:txBody>
          <a:bodyPr>
            <a:noAutofit/>
          </a:bodyPr>
          <a:lstStyle/>
          <a:p>
            <a:r>
              <a:rPr lang="en-US" sz="3200" dirty="0"/>
              <a:t>Transferring Finished Goods to Cost of Goods</a:t>
            </a:r>
            <a:r>
              <a:rPr lang="en-US" sz="3200" b="1" dirty="0"/>
              <a:t> </a:t>
            </a:r>
            <a:r>
              <a:rPr lang="en-US" sz="3200" dirty="0"/>
              <a:t>Sold: T-Account</a:t>
            </a:r>
            <a:r>
              <a:rPr lang="en-US" altLang="en-US" sz="3200" b="1" dirty="0"/>
              <a:t> </a:t>
            </a:r>
            <a:r>
              <a:rPr lang="en-US" altLang="en-US" sz="3200" noProof="0" dirty="0"/>
              <a:t>– </a:t>
            </a:r>
            <a:r>
              <a:rPr lang="en-US" sz="3200" noProof="0" dirty="0"/>
              <a:t>Text Alternative</a:t>
            </a:r>
          </a:p>
        </p:txBody>
      </p:sp>
      <p:sp>
        <p:nvSpPr>
          <p:cNvPr id="12" name="Content Placeholder 11">
            <a:extLst>
              <a:ext uri="{FF2B5EF4-FFF2-40B4-BE49-F238E27FC236}">
                <a16:creationId xmlns:a16="http://schemas.microsoft.com/office/drawing/2014/main" id="{E66B06FA-D177-44E8-A5C6-2869F1F9BBF1}"/>
              </a:ext>
            </a:extLst>
          </p:cNvPr>
          <p:cNvSpPr>
            <a:spLocks noGrp="1"/>
          </p:cNvSpPr>
          <p:nvPr>
            <p:ph idx="1"/>
          </p:nvPr>
        </p:nvSpPr>
        <p:spPr>
          <a:xfrm>
            <a:off x="2994572" y="1447800"/>
            <a:ext cx="3199306" cy="304800"/>
          </a:xfrm>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
        <p:nvSpPr>
          <p:cNvPr id="13" name="Content Placeholder 12">
            <a:extLst>
              <a:ext uri="{FF2B5EF4-FFF2-40B4-BE49-F238E27FC236}">
                <a16:creationId xmlns:a16="http://schemas.microsoft.com/office/drawing/2014/main" id="{2822CDC8-8F10-493B-84A6-4AF612828F7D}"/>
              </a:ext>
            </a:extLst>
          </p:cNvPr>
          <p:cNvSpPr>
            <a:spLocks noGrp="1"/>
          </p:cNvSpPr>
          <p:nvPr>
            <p:ph idx="10"/>
          </p:nvPr>
        </p:nvSpPr>
        <p:spPr>
          <a:xfrm>
            <a:off x="822323" y="1879368"/>
            <a:ext cx="8093077" cy="3988032"/>
          </a:xfrm>
        </p:spPr>
        <p:txBody>
          <a:bodyPr/>
          <a:lstStyle/>
          <a:p>
            <a:r>
              <a:rPr lang="en-US" sz="2400" dirty="0"/>
              <a:t>The T-account for Work in Process has Direct Materials, Direct Labor, and Overhead Applied in the left column and Cost of Goods Manufactured in the right column. A second T-account called Finished Goods has Cost of Goods Manufactured in the left column and Cost of Goods Sold in the right column. A third T-account called Cost of Goods Sold has Cost of Goods Sold in the left column.</a:t>
            </a:r>
            <a:endParaRPr lang="en-US" sz="2400" noProof="0" dirty="0"/>
          </a:p>
        </p:txBody>
      </p:sp>
      <p:sp>
        <p:nvSpPr>
          <p:cNvPr id="15" name="Content Placeholder 14">
            <a:extLst>
              <a:ext uri="{FF2B5EF4-FFF2-40B4-BE49-F238E27FC236}">
                <a16:creationId xmlns:a16="http://schemas.microsoft.com/office/drawing/2014/main" id="{1EBE39B0-622B-4E34-B8A1-2AC5723C3627}"/>
              </a:ext>
            </a:extLst>
          </p:cNvPr>
          <p:cNvSpPr>
            <a:spLocks noGrp="1"/>
          </p:cNvSpPr>
          <p:nvPr>
            <p:ph sz="quarter" idx="12"/>
          </p:nvPr>
        </p:nvSpPr>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Tree>
    <p:extLst>
      <p:ext uri="{BB962C8B-B14F-4D97-AF65-F5344CB8AC3E}">
        <p14:creationId xmlns:p14="http://schemas.microsoft.com/office/powerpoint/2010/main" val="9747937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0A4C802-594A-4844-8242-BC7C1F2A26C5}"/>
              </a:ext>
            </a:extLst>
          </p:cNvPr>
          <p:cNvSpPr>
            <a:spLocks noGrp="1"/>
          </p:cNvSpPr>
          <p:nvPr>
            <p:ph type="title"/>
          </p:nvPr>
        </p:nvSpPr>
        <p:spPr>
          <a:xfrm>
            <a:off x="822324" y="152400"/>
            <a:ext cx="8093076" cy="1025525"/>
          </a:xfrm>
        </p:spPr>
        <p:txBody>
          <a:bodyPr>
            <a:noAutofit/>
          </a:bodyPr>
          <a:lstStyle/>
          <a:p>
            <a:r>
              <a:rPr lang="en-US" sz="3200" dirty="0"/>
              <a:t>Product Cost Flows </a:t>
            </a:r>
            <a:r>
              <a:rPr lang="en-US" sz="1000" dirty="0"/>
              <a:t>1</a:t>
            </a:r>
            <a:r>
              <a:rPr lang="en-US" altLang="en-US" sz="3200" noProof="0" dirty="0"/>
              <a:t> – </a:t>
            </a:r>
            <a:r>
              <a:rPr lang="en-US" sz="3200" noProof="0" dirty="0"/>
              <a:t>Text Alternative</a:t>
            </a:r>
          </a:p>
        </p:txBody>
      </p:sp>
      <p:sp>
        <p:nvSpPr>
          <p:cNvPr id="12" name="Content Placeholder 11">
            <a:extLst>
              <a:ext uri="{FF2B5EF4-FFF2-40B4-BE49-F238E27FC236}">
                <a16:creationId xmlns:a16="http://schemas.microsoft.com/office/drawing/2014/main" id="{E66B06FA-D177-44E8-A5C6-2869F1F9BBF1}"/>
              </a:ext>
            </a:extLst>
          </p:cNvPr>
          <p:cNvSpPr>
            <a:spLocks noGrp="1"/>
          </p:cNvSpPr>
          <p:nvPr>
            <p:ph idx="1"/>
          </p:nvPr>
        </p:nvSpPr>
        <p:spPr>
          <a:xfrm>
            <a:off x="2994572" y="1447800"/>
            <a:ext cx="3199306" cy="304800"/>
          </a:xfrm>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
        <p:nvSpPr>
          <p:cNvPr id="13" name="Content Placeholder 12">
            <a:extLst>
              <a:ext uri="{FF2B5EF4-FFF2-40B4-BE49-F238E27FC236}">
                <a16:creationId xmlns:a16="http://schemas.microsoft.com/office/drawing/2014/main" id="{2822CDC8-8F10-493B-84A6-4AF612828F7D}"/>
              </a:ext>
            </a:extLst>
          </p:cNvPr>
          <p:cNvSpPr>
            <a:spLocks noGrp="1"/>
          </p:cNvSpPr>
          <p:nvPr>
            <p:ph idx="10"/>
          </p:nvPr>
        </p:nvSpPr>
        <p:spPr>
          <a:xfrm>
            <a:off x="822323" y="1879368"/>
            <a:ext cx="8093077" cy="3988032"/>
          </a:xfrm>
        </p:spPr>
        <p:txBody>
          <a:bodyPr/>
          <a:lstStyle/>
          <a:p>
            <a:r>
              <a:rPr lang="en-US" sz="2400" dirty="0"/>
              <a:t>The summary has columns for Raw Materials, Manufacturing Costs, and Work in Process. The items in the Raw Materials column form an equation: Beginning raw materials inventory plus Raw materials purchased equals Raw materials available for use in production minus Ending raw materials inventory equals Raw materials used in production. As raw materials are placed into production, they become direct materials so Direct materials is entered in the Manufacturing Costs column.</a:t>
            </a:r>
            <a:endParaRPr lang="en-US" sz="2400" noProof="0" dirty="0"/>
          </a:p>
        </p:txBody>
      </p:sp>
      <p:sp>
        <p:nvSpPr>
          <p:cNvPr id="15" name="Content Placeholder 14">
            <a:extLst>
              <a:ext uri="{FF2B5EF4-FFF2-40B4-BE49-F238E27FC236}">
                <a16:creationId xmlns:a16="http://schemas.microsoft.com/office/drawing/2014/main" id="{1EBE39B0-622B-4E34-B8A1-2AC5723C3627}"/>
              </a:ext>
            </a:extLst>
          </p:cNvPr>
          <p:cNvSpPr>
            <a:spLocks noGrp="1"/>
          </p:cNvSpPr>
          <p:nvPr>
            <p:ph sz="quarter" idx="12"/>
          </p:nvPr>
        </p:nvSpPr>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Tree>
    <p:extLst>
      <p:ext uri="{BB962C8B-B14F-4D97-AF65-F5344CB8AC3E}">
        <p14:creationId xmlns:p14="http://schemas.microsoft.com/office/powerpoint/2010/main" val="27455108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0A4C802-594A-4844-8242-BC7C1F2A26C5}"/>
              </a:ext>
            </a:extLst>
          </p:cNvPr>
          <p:cNvSpPr>
            <a:spLocks noGrp="1"/>
          </p:cNvSpPr>
          <p:nvPr>
            <p:ph type="title"/>
          </p:nvPr>
        </p:nvSpPr>
        <p:spPr>
          <a:xfrm>
            <a:off x="822324" y="152400"/>
            <a:ext cx="8093076" cy="1025525"/>
          </a:xfrm>
        </p:spPr>
        <p:txBody>
          <a:bodyPr>
            <a:noAutofit/>
          </a:bodyPr>
          <a:lstStyle/>
          <a:p>
            <a:r>
              <a:rPr lang="en-US" sz="3200" dirty="0"/>
              <a:t>Product Cost Flows </a:t>
            </a:r>
            <a:r>
              <a:rPr lang="en-US" sz="1000" dirty="0"/>
              <a:t>2</a:t>
            </a:r>
            <a:r>
              <a:rPr lang="en-US" altLang="en-US" sz="3200" dirty="0"/>
              <a:t> – </a:t>
            </a:r>
            <a:r>
              <a:rPr lang="en-US" sz="3200" dirty="0"/>
              <a:t>Text Alternative</a:t>
            </a:r>
            <a:endParaRPr lang="en-US" sz="3200" noProof="0" dirty="0"/>
          </a:p>
        </p:txBody>
      </p:sp>
      <p:sp>
        <p:nvSpPr>
          <p:cNvPr id="12" name="Content Placeholder 11">
            <a:extLst>
              <a:ext uri="{FF2B5EF4-FFF2-40B4-BE49-F238E27FC236}">
                <a16:creationId xmlns:a16="http://schemas.microsoft.com/office/drawing/2014/main" id="{E66B06FA-D177-44E8-A5C6-2869F1F9BBF1}"/>
              </a:ext>
            </a:extLst>
          </p:cNvPr>
          <p:cNvSpPr>
            <a:spLocks noGrp="1"/>
          </p:cNvSpPr>
          <p:nvPr>
            <p:ph idx="1"/>
          </p:nvPr>
        </p:nvSpPr>
        <p:spPr>
          <a:xfrm>
            <a:off x="2994572" y="1447800"/>
            <a:ext cx="3199306" cy="304800"/>
          </a:xfrm>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
        <p:nvSpPr>
          <p:cNvPr id="13" name="Content Placeholder 12">
            <a:extLst>
              <a:ext uri="{FF2B5EF4-FFF2-40B4-BE49-F238E27FC236}">
                <a16:creationId xmlns:a16="http://schemas.microsoft.com/office/drawing/2014/main" id="{2822CDC8-8F10-493B-84A6-4AF612828F7D}"/>
              </a:ext>
            </a:extLst>
          </p:cNvPr>
          <p:cNvSpPr>
            <a:spLocks noGrp="1"/>
          </p:cNvSpPr>
          <p:nvPr>
            <p:ph idx="10"/>
          </p:nvPr>
        </p:nvSpPr>
        <p:spPr>
          <a:xfrm>
            <a:off x="822323" y="1879368"/>
            <a:ext cx="8093077" cy="3988032"/>
          </a:xfrm>
        </p:spPr>
        <p:txBody>
          <a:bodyPr/>
          <a:lstStyle/>
          <a:p>
            <a:r>
              <a:rPr lang="en-US" sz="2400" dirty="0"/>
              <a:t>The summary has columns for Raw Materials, Manufacturing Costs, and Work in Process. The Raw Materials column is repeated from the previous slide. The items in the Manufacturing Costs column form an equation: Direct materials plus Direct labor plus Manufacturing overhead applied equals Total manufacturing costs.</a:t>
            </a:r>
            <a:endParaRPr lang="en-US" sz="2400" noProof="0" dirty="0"/>
          </a:p>
        </p:txBody>
      </p:sp>
      <p:sp>
        <p:nvSpPr>
          <p:cNvPr id="15" name="Content Placeholder 14">
            <a:extLst>
              <a:ext uri="{FF2B5EF4-FFF2-40B4-BE49-F238E27FC236}">
                <a16:creationId xmlns:a16="http://schemas.microsoft.com/office/drawing/2014/main" id="{1EBE39B0-622B-4E34-B8A1-2AC5723C3627}"/>
              </a:ext>
            </a:extLst>
          </p:cNvPr>
          <p:cNvSpPr>
            <a:spLocks noGrp="1"/>
          </p:cNvSpPr>
          <p:nvPr>
            <p:ph sz="quarter" idx="12"/>
          </p:nvPr>
        </p:nvSpPr>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Tree>
    <p:extLst>
      <p:ext uri="{BB962C8B-B14F-4D97-AF65-F5344CB8AC3E}">
        <p14:creationId xmlns:p14="http://schemas.microsoft.com/office/powerpoint/2010/main" val="23369066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0A4C802-594A-4844-8242-BC7C1F2A26C5}"/>
              </a:ext>
            </a:extLst>
          </p:cNvPr>
          <p:cNvSpPr>
            <a:spLocks noGrp="1"/>
          </p:cNvSpPr>
          <p:nvPr>
            <p:ph type="title"/>
          </p:nvPr>
        </p:nvSpPr>
        <p:spPr>
          <a:xfrm>
            <a:off x="822324" y="152400"/>
            <a:ext cx="8093076" cy="1025525"/>
          </a:xfrm>
        </p:spPr>
        <p:txBody>
          <a:bodyPr>
            <a:noAutofit/>
          </a:bodyPr>
          <a:lstStyle/>
          <a:p>
            <a:r>
              <a:rPr lang="en-US" sz="3200" dirty="0"/>
              <a:t>Product Cost Flows </a:t>
            </a:r>
            <a:r>
              <a:rPr lang="en-US" sz="1000" dirty="0"/>
              <a:t>3</a:t>
            </a:r>
            <a:r>
              <a:rPr lang="en-US" altLang="en-US" sz="3200" dirty="0"/>
              <a:t> – </a:t>
            </a:r>
            <a:r>
              <a:rPr lang="en-US" sz="3200" dirty="0"/>
              <a:t>Text Alternative</a:t>
            </a:r>
            <a:endParaRPr lang="en-US" sz="3200" noProof="0" dirty="0"/>
          </a:p>
        </p:txBody>
      </p:sp>
      <p:sp>
        <p:nvSpPr>
          <p:cNvPr id="12" name="Content Placeholder 11">
            <a:extLst>
              <a:ext uri="{FF2B5EF4-FFF2-40B4-BE49-F238E27FC236}">
                <a16:creationId xmlns:a16="http://schemas.microsoft.com/office/drawing/2014/main" id="{E66B06FA-D177-44E8-A5C6-2869F1F9BBF1}"/>
              </a:ext>
            </a:extLst>
          </p:cNvPr>
          <p:cNvSpPr>
            <a:spLocks noGrp="1"/>
          </p:cNvSpPr>
          <p:nvPr>
            <p:ph idx="1"/>
          </p:nvPr>
        </p:nvSpPr>
        <p:spPr>
          <a:xfrm>
            <a:off x="2994572" y="1447800"/>
            <a:ext cx="3199306" cy="304800"/>
          </a:xfrm>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
        <p:nvSpPr>
          <p:cNvPr id="13" name="Content Placeholder 12">
            <a:extLst>
              <a:ext uri="{FF2B5EF4-FFF2-40B4-BE49-F238E27FC236}">
                <a16:creationId xmlns:a16="http://schemas.microsoft.com/office/drawing/2014/main" id="{2822CDC8-8F10-493B-84A6-4AF612828F7D}"/>
              </a:ext>
            </a:extLst>
          </p:cNvPr>
          <p:cNvSpPr>
            <a:spLocks noGrp="1"/>
          </p:cNvSpPr>
          <p:nvPr>
            <p:ph idx="10"/>
          </p:nvPr>
        </p:nvSpPr>
        <p:spPr>
          <a:xfrm>
            <a:off x="822323" y="1879368"/>
            <a:ext cx="8093077" cy="3988032"/>
          </a:xfrm>
        </p:spPr>
        <p:txBody>
          <a:bodyPr/>
          <a:lstStyle/>
          <a:p>
            <a:r>
              <a:rPr lang="en-US" sz="2200" dirty="0"/>
              <a:t>The summary has columns for Raw Materials, Manufacturing Costs, and Work in Process. The Raw Materials and Manufacturing Costs columns are repeated from the previous slide. The items in the Work in Process column form an equation: Beginning work in process inventory plus Total manufacturing costs equals Total work in process for the period. The Total manufacturing costs entry in the Manufacturing Costs and Work in Process columns are connected with an arrow indicating that total manufacturing costs are added to the beginning work in process to arrive at total work in process.</a:t>
            </a:r>
            <a:endParaRPr lang="en-US" sz="2200" noProof="0" dirty="0"/>
          </a:p>
        </p:txBody>
      </p:sp>
      <p:sp>
        <p:nvSpPr>
          <p:cNvPr id="15" name="Content Placeholder 14">
            <a:extLst>
              <a:ext uri="{FF2B5EF4-FFF2-40B4-BE49-F238E27FC236}">
                <a16:creationId xmlns:a16="http://schemas.microsoft.com/office/drawing/2014/main" id="{1EBE39B0-622B-4E34-B8A1-2AC5723C3627}"/>
              </a:ext>
            </a:extLst>
          </p:cNvPr>
          <p:cNvSpPr>
            <a:spLocks noGrp="1"/>
          </p:cNvSpPr>
          <p:nvPr>
            <p:ph sz="quarter" idx="12"/>
          </p:nvPr>
        </p:nvSpPr>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Tree>
    <p:extLst>
      <p:ext uri="{BB962C8B-B14F-4D97-AF65-F5344CB8AC3E}">
        <p14:creationId xmlns:p14="http://schemas.microsoft.com/office/powerpoint/2010/main" val="13507178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0A4C802-594A-4844-8242-BC7C1F2A26C5}"/>
              </a:ext>
            </a:extLst>
          </p:cNvPr>
          <p:cNvSpPr>
            <a:spLocks noGrp="1"/>
          </p:cNvSpPr>
          <p:nvPr>
            <p:ph type="title"/>
          </p:nvPr>
        </p:nvSpPr>
        <p:spPr>
          <a:xfrm>
            <a:off x="822324" y="152400"/>
            <a:ext cx="8093076" cy="1025525"/>
          </a:xfrm>
        </p:spPr>
        <p:txBody>
          <a:bodyPr>
            <a:noAutofit/>
          </a:bodyPr>
          <a:lstStyle/>
          <a:p>
            <a:r>
              <a:rPr lang="en-US" sz="3200" dirty="0"/>
              <a:t>Product Cost Flows </a:t>
            </a:r>
            <a:r>
              <a:rPr lang="en-US" sz="1000" dirty="0"/>
              <a:t>4</a:t>
            </a:r>
            <a:r>
              <a:rPr lang="en-US" altLang="en-US" sz="3200" dirty="0"/>
              <a:t> – </a:t>
            </a:r>
            <a:r>
              <a:rPr lang="en-US" sz="3200" dirty="0"/>
              <a:t>Text Alternative</a:t>
            </a:r>
            <a:endParaRPr lang="en-US" sz="3200" noProof="0" dirty="0"/>
          </a:p>
        </p:txBody>
      </p:sp>
      <p:sp>
        <p:nvSpPr>
          <p:cNvPr id="12" name="Content Placeholder 11">
            <a:extLst>
              <a:ext uri="{FF2B5EF4-FFF2-40B4-BE49-F238E27FC236}">
                <a16:creationId xmlns:a16="http://schemas.microsoft.com/office/drawing/2014/main" id="{E66B06FA-D177-44E8-A5C6-2869F1F9BBF1}"/>
              </a:ext>
            </a:extLst>
          </p:cNvPr>
          <p:cNvSpPr>
            <a:spLocks noGrp="1"/>
          </p:cNvSpPr>
          <p:nvPr>
            <p:ph idx="1"/>
          </p:nvPr>
        </p:nvSpPr>
        <p:spPr>
          <a:xfrm>
            <a:off x="2994572" y="1447800"/>
            <a:ext cx="3199306" cy="304800"/>
          </a:xfrm>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
        <p:nvSpPr>
          <p:cNvPr id="13" name="Content Placeholder 12">
            <a:extLst>
              <a:ext uri="{FF2B5EF4-FFF2-40B4-BE49-F238E27FC236}">
                <a16:creationId xmlns:a16="http://schemas.microsoft.com/office/drawing/2014/main" id="{2822CDC8-8F10-493B-84A6-4AF612828F7D}"/>
              </a:ext>
            </a:extLst>
          </p:cNvPr>
          <p:cNvSpPr>
            <a:spLocks noGrp="1"/>
          </p:cNvSpPr>
          <p:nvPr>
            <p:ph idx="10"/>
          </p:nvPr>
        </p:nvSpPr>
        <p:spPr>
          <a:xfrm>
            <a:off x="822323" y="1879368"/>
            <a:ext cx="8093077" cy="3988032"/>
          </a:xfrm>
        </p:spPr>
        <p:txBody>
          <a:bodyPr/>
          <a:lstStyle/>
          <a:p>
            <a:r>
              <a:rPr lang="en-US" sz="2400" dirty="0"/>
              <a:t>The Raw Materials and Manufacturing Costs columns are repeated from the previous slide. The items in the Work in Process column form an equation: Beginning work in process inventory plus Total manufacturing costs equals Total work in process for the period minus Ending work in process inventory equals Cost of goods manufactured.</a:t>
            </a:r>
            <a:endParaRPr lang="en-US" sz="2400" noProof="0" dirty="0"/>
          </a:p>
        </p:txBody>
      </p:sp>
      <p:sp>
        <p:nvSpPr>
          <p:cNvPr id="15" name="Content Placeholder 14">
            <a:extLst>
              <a:ext uri="{FF2B5EF4-FFF2-40B4-BE49-F238E27FC236}">
                <a16:creationId xmlns:a16="http://schemas.microsoft.com/office/drawing/2014/main" id="{1EBE39B0-622B-4E34-B8A1-2AC5723C3627}"/>
              </a:ext>
            </a:extLst>
          </p:cNvPr>
          <p:cNvSpPr>
            <a:spLocks noGrp="1"/>
          </p:cNvSpPr>
          <p:nvPr>
            <p:ph sz="quarter" idx="12"/>
          </p:nvPr>
        </p:nvSpPr>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Tree>
    <p:extLst>
      <p:ext uri="{BB962C8B-B14F-4D97-AF65-F5344CB8AC3E}">
        <p14:creationId xmlns:p14="http://schemas.microsoft.com/office/powerpoint/2010/main" val="32336064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0A4C802-594A-4844-8242-BC7C1F2A26C5}"/>
              </a:ext>
            </a:extLst>
          </p:cNvPr>
          <p:cNvSpPr>
            <a:spLocks noGrp="1"/>
          </p:cNvSpPr>
          <p:nvPr>
            <p:ph type="title"/>
          </p:nvPr>
        </p:nvSpPr>
        <p:spPr>
          <a:xfrm>
            <a:off x="822324" y="152400"/>
            <a:ext cx="8093076" cy="1025525"/>
          </a:xfrm>
        </p:spPr>
        <p:txBody>
          <a:bodyPr>
            <a:noAutofit/>
          </a:bodyPr>
          <a:lstStyle/>
          <a:p>
            <a:r>
              <a:rPr lang="en-US" sz="3200" dirty="0"/>
              <a:t>Product Cost Flows </a:t>
            </a:r>
            <a:r>
              <a:rPr lang="en-US" sz="1000" dirty="0"/>
              <a:t>5</a:t>
            </a:r>
            <a:r>
              <a:rPr lang="en-US" altLang="en-US" sz="3200" dirty="0"/>
              <a:t> – </a:t>
            </a:r>
            <a:r>
              <a:rPr lang="en-US" sz="3200" dirty="0"/>
              <a:t>Text Alternative</a:t>
            </a:r>
            <a:endParaRPr lang="en-US" sz="3200" noProof="0" dirty="0"/>
          </a:p>
        </p:txBody>
      </p:sp>
      <p:sp>
        <p:nvSpPr>
          <p:cNvPr id="12" name="Content Placeholder 11">
            <a:extLst>
              <a:ext uri="{FF2B5EF4-FFF2-40B4-BE49-F238E27FC236}">
                <a16:creationId xmlns:a16="http://schemas.microsoft.com/office/drawing/2014/main" id="{E66B06FA-D177-44E8-A5C6-2869F1F9BBF1}"/>
              </a:ext>
            </a:extLst>
          </p:cNvPr>
          <p:cNvSpPr>
            <a:spLocks noGrp="1"/>
          </p:cNvSpPr>
          <p:nvPr>
            <p:ph idx="1"/>
          </p:nvPr>
        </p:nvSpPr>
        <p:spPr>
          <a:xfrm>
            <a:off x="2994572" y="1447800"/>
            <a:ext cx="3199306" cy="304800"/>
          </a:xfrm>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
        <p:nvSpPr>
          <p:cNvPr id="13" name="Content Placeholder 12">
            <a:extLst>
              <a:ext uri="{FF2B5EF4-FFF2-40B4-BE49-F238E27FC236}">
                <a16:creationId xmlns:a16="http://schemas.microsoft.com/office/drawing/2014/main" id="{2822CDC8-8F10-493B-84A6-4AF612828F7D}"/>
              </a:ext>
            </a:extLst>
          </p:cNvPr>
          <p:cNvSpPr>
            <a:spLocks noGrp="1"/>
          </p:cNvSpPr>
          <p:nvPr>
            <p:ph idx="10"/>
          </p:nvPr>
        </p:nvSpPr>
        <p:spPr>
          <a:xfrm>
            <a:off x="822323" y="1879368"/>
            <a:ext cx="8093077" cy="3988032"/>
          </a:xfrm>
        </p:spPr>
        <p:txBody>
          <a:bodyPr/>
          <a:lstStyle/>
          <a:p>
            <a:r>
              <a:rPr lang="en-US" sz="2400" dirty="0"/>
              <a:t>The Work in Process column is repeated from the previous slide. The second column is for Finished Goods. The items in this column form an equation: Beginning finished goods inventory plus Cost of goods manufactured equals Cost of goods available for sale minus Ending finished goods inventory equals Cost of goods sold.</a:t>
            </a:r>
            <a:endParaRPr lang="en-US" sz="2400" noProof="0" dirty="0"/>
          </a:p>
        </p:txBody>
      </p:sp>
      <p:sp>
        <p:nvSpPr>
          <p:cNvPr id="15" name="Content Placeholder 14">
            <a:extLst>
              <a:ext uri="{FF2B5EF4-FFF2-40B4-BE49-F238E27FC236}">
                <a16:creationId xmlns:a16="http://schemas.microsoft.com/office/drawing/2014/main" id="{1EBE39B0-622B-4E34-B8A1-2AC5723C3627}"/>
              </a:ext>
            </a:extLst>
          </p:cNvPr>
          <p:cNvSpPr>
            <a:spLocks noGrp="1"/>
          </p:cNvSpPr>
          <p:nvPr>
            <p:ph sz="quarter" idx="12"/>
          </p:nvPr>
        </p:nvSpPr>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Tree>
    <p:extLst>
      <p:ext uri="{BB962C8B-B14F-4D97-AF65-F5344CB8AC3E}">
        <p14:creationId xmlns:p14="http://schemas.microsoft.com/office/powerpoint/2010/main" val="11882813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0A4C802-594A-4844-8242-BC7C1F2A26C5}"/>
              </a:ext>
            </a:extLst>
          </p:cNvPr>
          <p:cNvSpPr>
            <a:spLocks noGrp="1"/>
          </p:cNvSpPr>
          <p:nvPr>
            <p:ph type="title"/>
          </p:nvPr>
        </p:nvSpPr>
        <p:spPr>
          <a:xfrm>
            <a:off x="822324" y="152400"/>
            <a:ext cx="8093076" cy="1025525"/>
          </a:xfrm>
        </p:spPr>
        <p:txBody>
          <a:bodyPr>
            <a:noAutofit/>
          </a:bodyPr>
          <a:lstStyle/>
          <a:p>
            <a:r>
              <a:rPr lang="en-US" sz="3200" dirty="0"/>
              <a:t>Disposition of Overapplied and Underapplied Overhead </a:t>
            </a:r>
            <a:r>
              <a:rPr lang="en-US" sz="1000" dirty="0"/>
              <a:t>2</a:t>
            </a:r>
            <a:r>
              <a:rPr lang="en-US" sz="3200" dirty="0"/>
              <a:t> </a:t>
            </a:r>
            <a:r>
              <a:rPr lang="en-US" altLang="en-US" sz="3200" noProof="0" dirty="0"/>
              <a:t>– </a:t>
            </a:r>
            <a:r>
              <a:rPr lang="en-US" sz="3200" noProof="0" dirty="0"/>
              <a:t>Text Alternative</a:t>
            </a:r>
          </a:p>
        </p:txBody>
      </p:sp>
      <p:sp>
        <p:nvSpPr>
          <p:cNvPr id="12" name="Content Placeholder 11">
            <a:extLst>
              <a:ext uri="{FF2B5EF4-FFF2-40B4-BE49-F238E27FC236}">
                <a16:creationId xmlns:a16="http://schemas.microsoft.com/office/drawing/2014/main" id="{E66B06FA-D177-44E8-A5C6-2869F1F9BBF1}"/>
              </a:ext>
            </a:extLst>
          </p:cNvPr>
          <p:cNvSpPr>
            <a:spLocks noGrp="1"/>
          </p:cNvSpPr>
          <p:nvPr>
            <p:ph idx="1"/>
          </p:nvPr>
        </p:nvSpPr>
        <p:spPr>
          <a:xfrm>
            <a:off x="2994572" y="1447800"/>
            <a:ext cx="3199306" cy="304800"/>
          </a:xfrm>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
        <p:nvSpPr>
          <p:cNvPr id="13" name="Content Placeholder 12">
            <a:extLst>
              <a:ext uri="{FF2B5EF4-FFF2-40B4-BE49-F238E27FC236}">
                <a16:creationId xmlns:a16="http://schemas.microsoft.com/office/drawing/2014/main" id="{2822CDC8-8F10-493B-84A6-4AF612828F7D}"/>
              </a:ext>
            </a:extLst>
          </p:cNvPr>
          <p:cNvSpPr>
            <a:spLocks noGrp="1"/>
          </p:cNvSpPr>
          <p:nvPr>
            <p:ph idx="10"/>
          </p:nvPr>
        </p:nvSpPr>
        <p:spPr>
          <a:xfrm>
            <a:off x="822323" y="1879368"/>
            <a:ext cx="8093077" cy="3988032"/>
          </a:xfrm>
        </p:spPr>
        <p:txBody>
          <a:bodyPr/>
          <a:lstStyle/>
          <a:p>
            <a:r>
              <a:rPr lang="en-US" sz="2400" dirty="0"/>
              <a:t>The first T-account for </a:t>
            </a:r>
            <a:r>
              <a:rPr lang="en-US" sz="2400" dirty="0" err="1"/>
              <a:t>PearCo’s</a:t>
            </a:r>
            <a:r>
              <a:rPr lang="en-US" sz="2400" dirty="0"/>
              <a:t> Cost of Goods Sold shows Unadjusted Balance and Adjusted Balance labels in the left column, and the right column contains the value $30,000. The second T-account is for </a:t>
            </a:r>
            <a:r>
              <a:rPr lang="en-US" sz="2400" dirty="0" err="1"/>
              <a:t>PearCo's</a:t>
            </a:r>
            <a:r>
              <a:rPr lang="en-US" sz="2400" dirty="0"/>
              <a:t> Manufacturing Overhead. The left column contains Actual overhead costs of $650,000, and the right column contains Overhead applied to jobs of $680,000. The result is shown as $30,000 overapplied in the right column. The additional $30,000 is shown, with an arrow, as a transfer to the first T-account.</a:t>
            </a:r>
            <a:endParaRPr lang="en-US" sz="2400" noProof="0" dirty="0"/>
          </a:p>
        </p:txBody>
      </p:sp>
      <p:sp>
        <p:nvSpPr>
          <p:cNvPr id="15" name="Content Placeholder 14">
            <a:extLst>
              <a:ext uri="{FF2B5EF4-FFF2-40B4-BE49-F238E27FC236}">
                <a16:creationId xmlns:a16="http://schemas.microsoft.com/office/drawing/2014/main" id="{1EBE39B0-622B-4E34-B8A1-2AC5723C3627}"/>
              </a:ext>
            </a:extLst>
          </p:cNvPr>
          <p:cNvSpPr>
            <a:spLocks noGrp="1"/>
          </p:cNvSpPr>
          <p:nvPr>
            <p:ph sz="quarter" idx="12"/>
          </p:nvPr>
        </p:nvSpPr>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Tree>
    <p:extLst>
      <p:ext uri="{BB962C8B-B14F-4D97-AF65-F5344CB8AC3E}">
        <p14:creationId xmlns:p14="http://schemas.microsoft.com/office/powerpoint/2010/main" val="2147878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title"/>
          </p:nvPr>
        </p:nvSpPr>
        <p:spPr>
          <a:xfrm>
            <a:off x="822324" y="152400"/>
            <a:ext cx="7712075" cy="1025525"/>
          </a:xfrm>
        </p:spPr>
        <p:txBody>
          <a:bodyPr wrap="square" lIns="90488" tIns="44450" rIns="90488" bIns="44450" numCol="1" anchorCtr="0" compatLnSpc="1">
            <a:prstTxWarp prst="textNoShape">
              <a:avLst/>
            </a:prstTxWarp>
            <a:noAutofit/>
          </a:bodyPr>
          <a:lstStyle/>
          <a:p>
            <a:pPr>
              <a:defRPr/>
            </a:pPr>
            <a:r>
              <a:rPr lang="en-US" altLang="en-US" noProof="0" dirty="0">
                <a:solidFill>
                  <a:srgbClr val="000000"/>
                </a:solidFill>
                <a:ea typeface="+mj-ea"/>
              </a:rPr>
              <a:t>Flow of Costs: A Conceptual</a:t>
            </a:r>
            <a:r>
              <a:rPr lang="en-US" altLang="en-US" b="1" noProof="0" dirty="0">
                <a:solidFill>
                  <a:srgbClr val="000000"/>
                </a:solidFill>
                <a:ea typeface="+mj-ea"/>
              </a:rPr>
              <a:t> </a:t>
            </a:r>
            <a:r>
              <a:rPr lang="en-US" altLang="en-US" noProof="0" dirty="0">
                <a:solidFill>
                  <a:srgbClr val="000000"/>
                </a:solidFill>
                <a:ea typeface="+mj-ea"/>
              </a:rPr>
              <a:t>Overview</a:t>
            </a:r>
            <a:endParaRPr lang="en-US" altLang="en-US" sz="3800" noProof="0" dirty="0">
              <a:solidFill>
                <a:srgbClr val="000000"/>
              </a:solidFill>
              <a:ea typeface="MS PGothic" pitchFamily="34" charset="-128"/>
            </a:endParaRPr>
          </a:p>
        </p:txBody>
      </p:sp>
      <p:pic>
        <p:nvPicPr>
          <p:cNvPr id="15363" name="Picture 4" descr="Diagram depicts the accounting of cost flows in a manufacturing company.&#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1300" y="1651658"/>
            <a:ext cx="7755635" cy="4006559"/>
          </a:xfrm>
          <a:prstGeom prst="rect">
            <a:avLst/>
          </a:prstGeom>
          <a:noFill/>
          <a:ln w="9525">
            <a:solidFill>
              <a:schemeClr val="accent1"/>
            </a:solidFill>
            <a:miter lim="800000"/>
            <a:headEnd/>
            <a:tailEnd/>
          </a:ln>
          <a:extLst>
            <a:ext uri="{909E8E84-426E-40dd-AFC4-6F175D3DCCD1}">
              <a14:hiddenFill xmlns=""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4998D0E-C4E5-4F92-8E28-6626AA6338B0}"/>
              </a:ext>
            </a:extLst>
          </p:cNvPr>
          <p:cNvSpPr>
            <a:spLocks noGrp="1"/>
          </p:cNvSpPr>
          <p:nvPr>
            <p:ph sz="quarter" idx="10"/>
          </p:nvPr>
        </p:nvSpPr>
        <p:spPr/>
        <p:txBody>
          <a:bodyPr/>
          <a:lstStyle/>
          <a:p>
            <a:r>
              <a:rPr lang="en-US" noProof="0" dirty="0">
                <a:hlinkClick r:id="rId4" action="ppaction://hlinksldjump"/>
              </a:rPr>
              <a:t>Access the text alternative for slide images.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2"/>
          <p:cNvSpPr>
            <a:spLocks noGrp="1" noChangeArrowheads="1"/>
          </p:cNvSpPr>
          <p:nvPr>
            <p:ph type="title"/>
          </p:nvPr>
        </p:nvSpPr>
        <p:spPr/>
        <p:txBody>
          <a:bodyPr>
            <a:normAutofit/>
          </a:bodyPr>
          <a:lstStyle/>
          <a:p>
            <a:pPr eaLnBrk="1" hangingPunct="1">
              <a:defRPr/>
            </a:pPr>
            <a:r>
              <a:rPr lang="en-US" noProof="0" dirty="0">
                <a:solidFill>
                  <a:srgbClr val="000000"/>
                </a:solidFill>
                <a:ea typeface="ＭＳ Ｐゴシック" charset="-128"/>
              </a:rPr>
              <a:t>Job-Order Costing: The Flow of Costs</a:t>
            </a:r>
          </a:p>
        </p:txBody>
      </p:sp>
      <p:sp>
        <p:nvSpPr>
          <p:cNvPr id="2" name="Content Placeholder 1">
            <a:extLst>
              <a:ext uri="{FF2B5EF4-FFF2-40B4-BE49-F238E27FC236}">
                <a16:creationId xmlns:a16="http://schemas.microsoft.com/office/drawing/2014/main" id="{58620F1F-63E6-46BD-9599-07CC9ADC9AE4}"/>
              </a:ext>
            </a:extLst>
          </p:cNvPr>
          <p:cNvSpPr>
            <a:spLocks noGrp="1"/>
          </p:cNvSpPr>
          <p:nvPr>
            <p:ph idx="1"/>
          </p:nvPr>
        </p:nvSpPr>
        <p:spPr>
          <a:xfrm>
            <a:off x="822324" y="1447800"/>
            <a:ext cx="7864476" cy="4648199"/>
          </a:xfrm>
        </p:spPr>
        <p:txBody>
          <a:bodyPr/>
          <a:lstStyle/>
          <a:p>
            <a:pPr eaLnBrk="1" hangingPunct="1">
              <a:spcBef>
                <a:spcPct val="50000"/>
              </a:spcBef>
            </a:pPr>
            <a:r>
              <a:rPr lang="en-US" sz="2400" noProof="0" dirty="0"/>
              <a:t>To illustrate the cost flows within a job-order costing system, we will record Ruger Corporation’s transactions for the month of April. Ruger is a producer of gold and silver commemorative medallions, and it worked on only two jobs in April.</a:t>
            </a:r>
          </a:p>
          <a:p>
            <a:pPr marL="625475" lvl="1" indent="-266700" eaLnBrk="1" hangingPunct="1">
              <a:spcBef>
                <a:spcPct val="50000"/>
              </a:spcBef>
            </a:pPr>
            <a:r>
              <a:rPr lang="en-US" sz="2200" noProof="0" dirty="0"/>
              <a:t>Job A, a special minting of 1,000 gold medallions commemorating the invention of motion pictures, was started during March and completed in April. As of March 31, Job A had been assigned $30,000 in manufacturing costs, which corresponds with Ruger’s Work in Process balance on April 1 of $30,000.</a:t>
            </a:r>
          </a:p>
          <a:p>
            <a:pPr marL="625475" lvl="1" indent="-266700" eaLnBrk="1" hangingPunct="1">
              <a:spcBef>
                <a:spcPct val="50000"/>
              </a:spcBef>
            </a:pPr>
            <a:r>
              <a:rPr lang="en-US" sz="2200" noProof="0" dirty="0"/>
              <a:t>Job B, an order for 10,000 silver medallions commemorating the fall of the Berlin Wall, was started in April and was incomplete at the end of the month.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r>
              <a:rPr lang="en-US" sz="3600" noProof="0" dirty="0">
                <a:solidFill>
                  <a:srgbClr val="000000"/>
                </a:solidFill>
                <a:ea typeface="MS PGothic" charset="0"/>
                <a:cs typeface="MS PGothic" charset="0"/>
              </a:rPr>
              <a:t>Purchase of Raw Materials – T-Accounts</a:t>
            </a:r>
            <a:endParaRPr lang="en-US" sz="3600" noProof="0" dirty="0">
              <a:solidFill>
                <a:srgbClr val="000000"/>
              </a:solidFill>
            </a:endParaRPr>
          </a:p>
        </p:txBody>
      </p:sp>
      <p:sp>
        <p:nvSpPr>
          <p:cNvPr id="14" name="Content Placeholder 13">
            <a:extLst>
              <a:ext uri="{FF2B5EF4-FFF2-40B4-BE49-F238E27FC236}">
                <a16:creationId xmlns:a16="http://schemas.microsoft.com/office/drawing/2014/main" id="{06959820-8DEB-4235-B6E2-A96461C3516A}"/>
              </a:ext>
            </a:extLst>
          </p:cNvPr>
          <p:cNvSpPr>
            <a:spLocks noGrp="1"/>
          </p:cNvSpPr>
          <p:nvPr>
            <p:ph idx="1"/>
          </p:nvPr>
        </p:nvSpPr>
        <p:spPr>
          <a:xfrm>
            <a:off x="822325" y="1447801"/>
            <a:ext cx="7543800" cy="457199"/>
          </a:xfrm>
        </p:spPr>
        <p:txBody>
          <a:bodyPr/>
          <a:lstStyle/>
          <a:p>
            <a:r>
              <a:rPr lang="en-US" sz="2800" noProof="0" dirty="0">
                <a:ea typeface="MS PGothic" pitchFamily="34" charset="-128"/>
              </a:rPr>
              <a:t>Purchase of raw materials in T-account form.</a:t>
            </a:r>
          </a:p>
        </p:txBody>
      </p:sp>
      <p:pic>
        <p:nvPicPr>
          <p:cNvPr id="6" name="Picture 5" descr="Diagram consisting of three T-accounts.">
            <a:extLst>
              <a:ext uri="{FF2B5EF4-FFF2-40B4-BE49-F238E27FC236}">
                <a16:creationId xmlns:a16="http://schemas.microsoft.com/office/drawing/2014/main" id="{4A951ABC-0C50-48B4-B946-F3B07A6995C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9582" y="2197859"/>
            <a:ext cx="7044837" cy="3539712"/>
          </a:xfrm>
          <a:prstGeom prst="rect">
            <a:avLst/>
          </a:prstGeom>
        </p:spPr>
      </p:pic>
      <p:sp>
        <p:nvSpPr>
          <p:cNvPr id="4" name="Content Placeholder 3">
            <a:extLst>
              <a:ext uri="{FF2B5EF4-FFF2-40B4-BE49-F238E27FC236}">
                <a16:creationId xmlns:a16="http://schemas.microsoft.com/office/drawing/2014/main" id="{D833BD8F-6029-4CB0-845B-A268702D6189}"/>
              </a:ext>
            </a:extLst>
          </p:cNvPr>
          <p:cNvSpPr>
            <a:spLocks noGrp="1"/>
          </p:cNvSpPr>
          <p:nvPr>
            <p:ph sz="quarter" idx="10"/>
          </p:nvPr>
        </p:nvSpPr>
        <p:spPr/>
        <p:txBody>
          <a:bodyPr/>
          <a:lstStyle/>
          <a:p>
            <a:r>
              <a:rPr lang="en-US" dirty="0">
                <a:hlinkClick r:id="rId3" action="ppaction://hlinksldjump"/>
              </a:rPr>
              <a:t>Access the text alternative for slide images.</a:t>
            </a:r>
            <a:endParaRPr lang="en-US" dirty="0"/>
          </a:p>
        </p:txBody>
      </p:sp>
    </p:spTree>
  </p:cSld>
  <p:clrMapOvr>
    <a:masterClrMapping/>
  </p:clrMapOvr>
</p:sld>
</file>

<file path=ppt/theme/theme1.xml><?xml version="1.0" encoding="utf-8"?>
<a:theme xmlns:a="http://schemas.openxmlformats.org/drawingml/2006/main" name="Retrospect">
  <a:themeElements>
    <a:clrScheme name="Custom 23">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000000"/>
      </a:hlink>
      <a:folHlink>
        <a:srgbClr val="00000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1_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0</TotalTime>
  <Words>4662</Words>
  <Application>Microsoft Office PowerPoint</Application>
  <PresentationFormat>On-screen Show (4:3)</PresentationFormat>
  <Paragraphs>418</Paragraphs>
  <Slides>68</Slides>
  <Notes>38</Notes>
  <HiddenSlides>13</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68</vt:i4>
      </vt:variant>
    </vt:vector>
  </HeadingPairs>
  <TitlesOfParts>
    <vt:vector size="75" baseType="lpstr">
      <vt:lpstr>Arial</vt:lpstr>
      <vt:lpstr>Calibri</vt:lpstr>
      <vt:lpstr>Calibri Light</vt:lpstr>
      <vt:lpstr>Times</vt:lpstr>
      <vt:lpstr>Times New Roman</vt:lpstr>
      <vt:lpstr>Retrospect</vt:lpstr>
      <vt:lpstr>1_Retrospect</vt:lpstr>
      <vt:lpstr>Job-Order Costing: Cost Flows and External Reporting</vt:lpstr>
      <vt:lpstr>Important Vocabulary Terms 1</vt:lpstr>
      <vt:lpstr>Important Vocabulary Terms 2</vt:lpstr>
      <vt:lpstr>Important Vocabulary Terms 3</vt:lpstr>
      <vt:lpstr>Learning Objectives 1 and 2</vt:lpstr>
      <vt:lpstr>Flow of Costs: Key Definitions</vt:lpstr>
      <vt:lpstr>Flow of Costs: A Conceptual Overview</vt:lpstr>
      <vt:lpstr>Job-Order Costing: The Flow of Costs</vt:lpstr>
      <vt:lpstr>Purchase of Raw Materials – T-Accounts</vt:lpstr>
      <vt:lpstr>Purchase of Raw Materials – Journal Entry</vt:lpstr>
      <vt:lpstr>Issue of Direct and Indirect Materials</vt:lpstr>
      <vt:lpstr>Recording Labor Cost: T-Account</vt:lpstr>
      <vt:lpstr>Recording Labor Cost: Journal Entry</vt:lpstr>
      <vt:lpstr>Recording Actual Manufacturing Overhead Costs: T-Account </vt:lpstr>
      <vt:lpstr>Recording Actual Manufacturing Overhead Costs: Journal Entry</vt:lpstr>
      <vt:lpstr>Applying Manufacturing Overhead Costs to Work in Process: T-Account</vt:lpstr>
      <vt:lpstr>Applying Manufacturing Overhead Costs to Work in Process: Journal Entry</vt:lpstr>
      <vt:lpstr>Accounting for Nonmanufacturing Costs</vt:lpstr>
      <vt:lpstr>Nonmanufacturing Costs 1</vt:lpstr>
      <vt:lpstr>Nonmanufacturing Costs 2</vt:lpstr>
      <vt:lpstr>Transferring Completed Jobs from Work in Process to Finished Goods: T-Account</vt:lpstr>
      <vt:lpstr>Transferring Completed Jobs from Work in Process to Finished Goods: Journal Entry</vt:lpstr>
      <vt:lpstr>Transferring Finished Goods to Cost of Goods Sold: T-Account</vt:lpstr>
      <vt:lpstr>Transferring Finished Goods to Cost of Goods Sold: Journal Entry</vt:lpstr>
      <vt:lpstr>Learning Objective 3</vt:lpstr>
      <vt:lpstr>Schedules of Cost of Goods Manufactured and Cost of Goods Sold</vt:lpstr>
      <vt:lpstr>Product Cost Flows 1</vt:lpstr>
      <vt:lpstr>Product Cost Flows 2</vt:lpstr>
      <vt:lpstr>Product Cost Flows 3</vt:lpstr>
      <vt:lpstr>Product Cost Flows 4</vt:lpstr>
      <vt:lpstr>Product Cost Flows 5</vt:lpstr>
      <vt:lpstr>Quick Check 1</vt:lpstr>
      <vt:lpstr>Quick Check 1a</vt:lpstr>
      <vt:lpstr>Quick Check 2</vt:lpstr>
      <vt:lpstr>Quick Check 2a</vt:lpstr>
      <vt:lpstr>Quick Check 3</vt:lpstr>
      <vt:lpstr>Quick Check 3a</vt:lpstr>
      <vt:lpstr>Quick Check 4</vt:lpstr>
      <vt:lpstr>Quick Check 4a</vt:lpstr>
      <vt:lpstr>Learning Objective 4</vt:lpstr>
      <vt:lpstr>Key Concepts</vt:lpstr>
      <vt:lpstr>Overhead Application 1</vt:lpstr>
      <vt:lpstr>Overhead Application 2</vt:lpstr>
      <vt:lpstr>Quick Check 5</vt:lpstr>
      <vt:lpstr>Quick Check 5a</vt:lpstr>
      <vt:lpstr>Disposition of Overapplied and Underapplied Overhead 1</vt:lpstr>
      <vt:lpstr>Disposition of Overapplied and Underapplied Overhead 2</vt:lpstr>
      <vt:lpstr>Disposition of Overapplied and Underapplied Overhead 3</vt:lpstr>
      <vt:lpstr>Disposition of Overapplied and Underapplied Overhead 4</vt:lpstr>
      <vt:lpstr>Disposition of Overapplied and Underapplied Overhead 5</vt:lpstr>
      <vt:lpstr>Disposition of Overapplied and Underapplied Overhead 6</vt:lpstr>
      <vt:lpstr>Disposition of Overapplied and Underapplied Overhead 7</vt:lpstr>
      <vt:lpstr>Quick Check 6</vt:lpstr>
      <vt:lpstr>Quick Check 6a</vt:lpstr>
      <vt:lpstr>End of Chapter 3</vt:lpstr>
      <vt:lpstr>Accessibility Content: Text Alternatives for Images</vt:lpstr>
      <vt:lpstr>Flow of Costs: A Conceptual Overview – Text Alternative</vt:lpstr>
      <vt:lpstr>Purchase of Raw Materials – T-Accounts – Text Alternative</vt:lpstr>
      <vt:lpstr>Recording Labor Cost: T-Account – Text Alternative</vt:lpstr>
      <vt:lpstr>Recording Actual Manufacturing Overhead Costs: T-Account  – Text Alternative</vt:lpstr>
      <vt:lpstr>Transferring Completed Jobs from Work in Process to Finished Goods: T-Account  – Text Alternative</vt:lpstr>
      <vt:lpstr>Transferring Finished Goods to Cost of Goods Sold: T-Account – Text Alternative</vt:lpstr>
      <vt:lpstr>Product Cost Flows 1 – Text Alternative</vt:lpstr>
      <vt:lpstr>Product Cost Flows 2 – Text Alternative</vt:lpstr>
      <vt:lpstr>Product Cost Flows 3 – Text Alternative</vt:lpstr>
      <vt:lpstr>Product Cost Flows 4 – Text Alternative</vt:lpstr>
      <vt:lpstr>Product Cost Flows 5 – Text Alternative</vt:lpstr>
      <vt:lpstr>Disposition of Overapplied and Underapplied Overhead 2 – Text Alternative</vt:lpstr>
    </vt:vector>
  </TitlesOfParts>
  <Company>McGraw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Job-Order Costing: Cost Flows and External Reporting</dc:title>
  <dc:creator/>
  <cp:lastModifiedBy>R, Nithiyanandhan</cp:lastModifiedBy>
  <cp:revision>3</cp:revision>
  <dcterms:created xsi:type="dcterms:W3CDTF">2019-11-18T17:41:37Z</dcterms:created>
  <dcterms:modified xsi:type="dcterms:W3CDTF">2020-09-01T04:56:52Z</dcterms:modified>
</cp:coreProperties>
</file>