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81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67" r:id="rId18"/>
    <p:sldId id="271" r:id="rId19"/>
    <p:sldId id="280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009A66-7C68-4B8F-AEC7-B1C0F649EC1E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7B36D1-BF4C-479D-B252-0B7C835F39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055B97-D939-460B-8E2E-123F5775154B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1468D5-62E8-4A06-8A33-D61F33042D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7ADCD6-B50C-412C-B2C6-2546E11B61F7}" type="datetime1">
              <a:rPr lang="en-US" smtClean="0"/>
              <a:t>4/11/2013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5A96-066D-40B2-A1E8-3D5349C4AAC4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00E2-3E7F-4A99-9C62-D5B66B59F55D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86F0F3-B69D-4710-820F-E88298EB178B}" type="datetime1">
              <a:rPr lang="en-US" smtClean="0"/>
              <a:t>4/11/2013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597D0D-3B09-4219-94F2-9EDAA7DD44FD}" type="datetime1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DF-7CCB-48C6-BB1F-A12002A286B0}" type="datetime1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702E-1317-4EF4-8F2B-4A15BEDB0F78}" type="datetime1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34321E-2A40-4208-ACA0-1D2B09BCB76C}" type="datetime1">
              <a:rPr lang="en-US" smtClean="0"/>
              <a:t>4/11/2013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555-C65F-40F3-9BA2-158A6A433318}" type="datetime1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3917EE-624D-4BAC-BBFC-E7A4C0D45A24}" type="datetime1">
              <a:rPr lang="en-US" smtClean="0"/>
              <a:t>4/11/2013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114221-3363-4E3B-B4DC-4B6AAD7FE713}" type="datetime1">
              <a:rPr lang="en-US" smtClean="0"/>
              <a:t>4/11/2013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70FC96-35F7-4788-9C77-CC9B630ECAF4}" type="datetime1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39C1FD-1357-4913-ADC8-D941569E1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kramer\Desktop\Class\Eucarya.m4a" TargetMode="External"/><Relationship Id="rId1" Type="http://schemas.openxmlformats.org/officeDocument/2006/relationships/audio" Target="file:///C:\Users\dkramer\Desktop\Class\Archaea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NA_splicing" TargetMode="External"/><Relationship Id="rId3" Type="http://schemas.openxmlformats.org/officeDocument/2006/relationships/hyperlink" Target="https://en.wikipedia.org/wiki/Organism" TargetMode="External"/><Relationship Id="rId7" Type="http://schemas.openxmlformats.org/officeDocument/2006/relationships/hyperlink" Target="https://en.wikipedia.org/wiki/Regulatory_RNA" TargetMode="External"/><Relationship Id="rId2" Type="http://schemas.openxmlformats.org/officeDocument/2006/relationships/hyperlink" Target="https://en.wikipedia.org/wiki/Gene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ranslation_(biology)" TargetMode="External"/><Relationship Id="rId5" Type="http://schemas.openxmlformats.org/officeDocument/2006/relationships/hyperlink" Target="https://en.wikipedia.org/wiki/Genetic_code" TargetMode="External"/><Relationship Id="rId4" Type="http://schemas.openxmlformats.org/officeDocument/2006/relationships/hyperlink" Target="https://en.wikipedia.org/wiki/Vir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583" y="990600"/>
            <a:ext cx="669001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 – Most Important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Impact" pitchFamily="34" charset="0"/>
              </a:rPr>
              <a:t>underground</a:t>
            </a:r>
            <a:endParaRPr lang="en-US" u="sng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Why?  Because they are the most capable of being subsurface, water borne, pressure cooked, and anaerobic (in general). </a:t>
            </a:r>
          </a:p>
          <a:p>
            <a:endParaRPr lang="en-US" dirty="0"/>
          </a:p>
          <a:p>
            <a:r>
              <a:rPr lang="en-US" dirty="0" smtClean="0"/>
              <a:t>Eucarya have some importance though…we will go here first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Eucarya - 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Eucarya = Algae, Fungi, and Protozoa</a:t>
            </a:r>
            <a:endParaRPr lang="en-US" dirty="0"/>
          </a:p>
          <a:p>
            <a:r>
              <a:rPr lang="en-US" dirty="0" smtClean="0"/>
              <a:t>All have distinct nucleus</a:t>
            </a:r>
          </a:p>
          <a:p>
            <a:r>
              <a:rPr lang="en-US" dirty="0" smtClean="0"/>
              <a:t>Still with “Cell Wall” to protect against </a:t>
            </a:r>
            <a:r>
              <a:rPr lang="en-US" u="sng" dirty="0" smtClean="0"/>
              <a:t>osmotic shock</a:t>
            </a:r>
            <a:endParaRPr lang="en-US" dirty="0" smtClean="0"/>
          </a:p>
          <a:p>
            <a:r>
              <a:rPr lang="en-US" dirty="0" smtClean="0"/>
              <a:t>Have many parts dedicated to what are performed by proteins (and other) in bacteria or prokaryotic microorganisms. </a:t>
            </a:r>
          </a:p>
          <a:p>
            <a:r>
              <a:rPr lang="en-US" dirty="0" smtClean="0"/>
              <a:t>Specifically to deal with metabolic functions</a:t>
            </a:r>
          </a:p>
          <a:p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Eucarya -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Algae – Photosynthetic</a:t>
            </a:r>
          </a:p>
          <a:p>
            <a:r>
              <a:rPr lang="en-US" dirty="0" smtClean="0"/>
              <a:t>Fungi – heterotrophic or obtain energy from other sources (preexisting Carbon)</a:t>
            </a:r>
          </a:p>
          <a:p>
            <a:r>
              <a:rPr lang="en-US" dirty="0" smtClean="0"/>
              <a:t>Protozoa (Extremely Complex) – Foraminifera, radiolarian, </a:t>
            </a:r>
            <a:r>
              <a:rPr lang="en-US" dirty="0" err="1" smtClean="0"/>
              <a:t>dinoflagellates</a:t>
            </a:r>
            <a:endParaRPr lang="en-US" dirty="0" smtClean="0"/>
          </a:p>
          <a:p>
            <a:r>
              <a:rPr lang="en-US" dirty="0" smtClean="0"/>
              <a:t>Floating Community (zooplankton) or Predatory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Eucarya – In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Generally </a:t>
            </a:r>
            <a:endParaRPr lang="en-US" dirty="0" smtClean="0"/>
          </a:p>
          <a:p>
            <a:pPr lvl="2"/>
            <a:r>
              <a:rPr lang="en-US" dirty="0" smtClean="0"/>
              <a:t>Lower in </a:t>
            </a:r>
            <a:r>
              <a:rPr lang="en-US" dirty="0" smtClean="0"/>
              <a:t>water column </a:t>
            </a:r>
            <a:r>
              <a:rPr lang="en-US" dirty="0" smtClean="0"/>
              <a:t>fewer in number</a:t>
            </a:r>
          </a:p>
          <a:p>
            <a:pPr lvl="2"/>
            <a:r>
              <a:rPr lang="en-US" dirty="0" smtClean="0"/>
              <a:t>Lower </a:t>
            </a:r>
            <a:r>
              <a:rPr lang="en-US" dirty="0" smtClean="0"/>
              <a:t>in GW less </a:t>
            </a:r>
            <a:r>
              <a:rPr lang="en-US" dirty="0" smtClean="0"/>
              <a:t>fewer in number</a:t>
            </a:r>
          </a:p>
          <a:p>
            <a:pPr lvl="2"/>
            <a:r>
              <a:rPr lang="en-US" dirty="0" smtClean="0"/>
              <a:t>Lower </a:t>
            </a:r>
            <a:r>
              <a:rPr lang="en-US" dirty="0" smtClean="0"/>
              <a:t>in sediment </a:t>
            </a:r>
            <a:r>
              <a:rPr lang="en-US" dirty="0" smtClean="0"/>
              <a:t>fewer in number.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Higher population in areas of contamination at </a:t>
            </a:r>
            <a:r>
              <a:rPr lang="en-US" dirty="0" smtClean="0"/>
              <a:t>depth (versus no contamination) 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specially  </a:t>
            </a:r>
            <a:r>
              <a:rPr lang="en-US" dirty="0" smtClean="0"/>
              <a:t>in areas of aerobic digestion or </a:t>
            </a:r>
            <a:r>
              <a:rPr lang="en-US" dirty="0" smtClean="0"/>
              <a:t>acceleration</a:t>
            </a:r>
          </a:p>
          <a:p>
            <a:pPr lvl="1"/>
            <a:r>
              <a:rPr lang="en-US" dirty="0" smtClean="0"/>
              <a:t>Maybe depend on type of contamination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</a:t>
            </a:r>
            <a:r>
              <a:rPr lang="en-US" dirty="0" smtClean="0"/>
              <a:t>BUGS - Eucarya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Giardia (</a:t>
            </a:r>
            <a:r>
              <a:rPr lang="en-US" i="1" dirty="0" smtClean="0"/>
              <a:t>Giardia lamblia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Cryptosporidium (</a:t>
            </a:r>
            <a:r>
              <a:rPr lang="en-US" i="1" dirty="0" smtClean="0"/>
              <a:t>Cryptosporidium parvum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2"/>
            <a:r>
              <a:rPr lang="en-US" dirty="0" smtClean="0"/>
              <a:t>Affect the digestive tract</a:t>
            </a:r>
          </a:p>
          <a:p>
            <a:pPr lvl="2"/>
            <a:r>
              <a:rPr lang="en-US" dirty="0" smtClean="0"/>
              <a:t>Inhabit surface water</a:t>
            </a:r>
          </a:p>
          <a:p>
            <a:pPr lvl="2"/>
            <a:r>
              <a:rPr lang="en-US" dirty="0" smtClean="0"/>
              <a:t>Enter subsurface through wells and hydraulic injections</a:t>
            </a:r>
          </a:p>
          <a:p>
            <a:pPr lvl="2"/>
            <a:r>
              <a:rPr lang="en-US" dirty="0" smtClean="0"/>
              <a:t>&gt;10 meters from recharge point not likely to cause  issue.!? Maybe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Brings me to Separate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Septic Systems and Central Sewage Systems</a:t>
            </a:r>
          </a:p>
          <a:p>
            <a:r>
              <a:rPr lang="en-US" dirty="0" smtClean="0"/>
              <a:t>Overflow and Through Flow into Creeks</a:t>
            </a:r>
          </a:p>
          <a:p>
            <a:r>
              <a:rPr lang="en-US" dirty="0" smtClean="0"/>
              <a:t>Clogging of Soils (Sewage Reduction Factor)</a:t>
            </a:r>
          </a:p>
          <a:p>
            <a:r>
              <a:rPr lang="en-US" dirty="0" smtClean="0"/>
              <a:t>Oxygenate the Bugs to Process them, go anaerobic to denitrify (watch out for </a:t>
            </a:r>
            <a:r>
              <a:rPr lang="en-US" i="1" dirty="0" err="1" smtClean="0"/>
              <a:t>E.Coli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i="1" dirty="0" smtClean="0"/>
              <a:t>WHY IS THIS REALLY IMPORTANT?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Shock!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be the largest contribution to ground water type systems of bacteria and eucarya.</a:t>
            </a:r>
          </a:p>
          <a:p>
            <a:endParaRPr lang="en-US" dirty="0"/>
          </a:p>
        </p:txBody>
      </p:sp>
      <p:pic>
        <p:nvPicPr>
          <p:cNvPr id="4" name="Picture 3" descr="IMG_7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616200"/>
            <a:ext cx="6019800" cy="401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Back-</a:t>
            </a:r>
            <a:r>
              <a:rPr lang="en-US" dirty="0" err="1" smtClean="0"/>
              <a:t>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 – Classified on DNA, cell types, cell growth, bio-</a:t>
            </a:r>
            <a:r>
              <a:rPr lang="en-US" dirty="0" err="1" smtClean="0"/>
              <a:t>chem</a:t>
            </a:r>
            <a:r>
              <a:rPr lang="en-US" dirty="0" smtClean="0"/>
              <a:t> transformations they produce.</a:t>
            </a:r>
          </a:p>
          <a:p>
            <a:endParaRPr lang="en-US" dirty="0" smtClean="0"/>
          </a:p>
          <a:p>
            <a:r>
              <a:rPr lang="en-US" dirty="0" smtClean="0"/>
              <a:t>Named (Binomial Nomenclature) as in </a:t>
            </a:r>
            <a:r>
              <a:rPr lang="en-US" dirty="0" err="1" smtClean="0"/>
              <a:t>E.Coli</a:t>
            </a:r>
            <a:r>
              <a:rPr lang="en-US" dirty="0" smtClean="0"/>
              <a:t> short for </a:t>
            </a:r>
            <a:r>
              <a:rPr lang="en-US" i="1" dirty="0" smtClean="0"/>
              <a:t>Escherichia Coli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Taxonomy is significant and important </a:t>
            </a:r>
            <a:r>
              <a:rPr lang="en-US" dirty="0" smtClean="0"/>
              <a:t>– distinguish between bacterial types and to identify similarities between close related species.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have heard of it? Used to stain Bacteria…maybe others to</a:t>
            </a:r>
          </a:p>
          <a:p>
            <a:r>
              <a:rPr lang="en-US" dirty="0" smtClean="0"/>
              <a:t>Determines Cell Wall Type</a:t>
            </a:r>
          </a:p>
          <a:p>
            <a:r>
              <a:rPr lang="en-US" dirty="0" smtClean="0"/>
              <a:t>Pure Culture – Smear on Glass – Heat – Put with Solution – Wash with Solution …</a:t>
            </a:r>
          </a:p>
          <a:p>
            <a:r>
              <a:rPr lang="en-US" dirty="0" smtClean="0"/>
              <a:t>If Gram Positive still have Color – Peptidoglycan</a:t>
            </a:r>
          </a:p>
          <a:p>
            <a:r>
              <a:rPr lang="en-US" dirty="0" smtClean="0"/>
              <a:t>If Gram Negative color is gone  - </a:t>
            </a:r>
            <a:r>
              <a:rPr lang="en-US" dirty="0" err="1" smtClean="0"/>
              <a:t>lipopolysaccharides</a:t>
            </a:r>
            <a:r>
              <a:rPr lang="en-US" dirty="0" smtClean="0"/>
              <a:t> and proteins instead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61" y="1600200"/>
            <a:ext cx="641107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Daniel E. Kramer, Professional </a:t>
            </a:r>
            <a:r>
              <a:rPr lang="en-US" dirty="0" smtClean="0"/>
              <a:t>Geologist (PG/CEG)</a:t>
            </a:r>
          </a:p>
          <a:p>
            <a:endParaRPr lang="en-US" dirty="0" smtClean="0"/>
          </a:p>
          <a:p>
            <a:r>
              <a:rPr lang="en-US" dirty="0" smtClean="0"/>
              <a:t>Why is this Paper/Chapter Important to ME?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dirty="0" smtClean="0"/>
              <a:t>I am a Septic Designer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 am perform and Monitor GW for Clients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 work on Toxic Environment cleanup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 am a human…bacteria/viruses/etc…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6710" y="1600200"/>
            <a:ext cx="552857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Shapes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6156" y="1600200"/>
            <a:ext cx="65096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Shapes!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4007" y="1600200"/>
            <a:ext cx="273398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ared-Face-web-comics-24646706-300-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676400"/>
            <a:ext cx="1371600" cy="1915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971800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#^*@+ Virus…</a:t>
            </a:r>
          </a:p>
          <a:p>
            <a:r>
              <a:rPr lang="en-US" dirty="0" smtClean="0"/>
              <a:t>I HATE VIRUS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91000"/>
            <a:ext cx="1981200" cy="1318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73380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OK…He is With Me.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Infectious Hepatitis</a:t>
            </a:r>
          </a:p>
          <a:p>
            <a:endParaRPr lang="en-US" dirty="0" smtClean="0"/>
          </a:p>
          <a:p>
            <a:r>
              <a:rPr lang="en-US" dirty="0" smtClean="0"/>
              <a:t>May or May not spread in Ground Water?  Lets play this one on the safe side…</a:t>
            </a:r>
          </a:p>
          <a:p>
            <a:endParaRPr lang="en-US" dirty="0" smtClean="0"/>
          </a:p>
          <a:p>
            <a:r>
              <a:rPr lang="en-US" dirty="0" smtClean="0"/>
              <a:t>However they can persist in GW environs</a:t>
            </a:r>
          </a:p>
          <a:p>
            <a:endParaRPr lang="en-US" dirty="0" smtClean="0"/>
          </a:p>
          <a:p>
            <a:r>
              <a:rPr lang="en-US" dirty="0" smtClean="0"/>
              <a:t>Weeks to Months (i.e. Polio, rotavirus, usual suspects)</a:t>
            </a:r>
          </a:p>
          <a:p>
            <a:endParaRPr lang="en-US" dirty="0" smtClean="0"/>
          </a:p>
          <a:p>
            <a:r>
              <a:rPr lang="en-US" dirty="0" smtClean="0"/>
              <a:t>THEY are not even ALIVE – Really Scary Beasts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 Virus?</a:t>
            </a:r>
          </a:p>
          <a:p>
            <a:endParaRPr lang="en-US" dirty="0"/>
          </a:p>
          <a:p>
            <a:pPr lvl="2"/>
            <a:r>
              <a:rPr lang="en-US" dirty="0" smtClean="0"/>
              <a:t>Not Cells – cannot reproduce independently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 independent metabolism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Are they living? – Inanimate Crystals of Tobacco Virus caused disease to occur…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Basically they live to find bacteria to get into…but what is interesting is that they tend to control the population and keep the whole thing in check….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–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might the number of bacteria, </a:t>
            </a:r>
            <a:r>
              <a:rPr lang="en-US" dirty="0" smtClean="0"/>
              <a:t>eukaryotes, Archaea, </a:t>
            </a:r>
            <a:r>
              <a:rPr lang="en-US" dirty="0"/>
              <a:t>or virus counts in a water sample tell us about potential contamination concentrations in a groundwater sample?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Given the evolutionary sequence of the aforementioned organism series, what might one infer about early primordial groundwater chemistry within hyporheic zones?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 Organisms in the Environment?</a:t>
            </a:r>
            <a:br>
              <a:rPr lang="en-US" dirty="0" smtClean="0"/>
            </a:br>
            <a:r>
              <a:rPr lang="en-US" b="1" dirty="0" smtClean="0"/>
              <a:t>I don’t see any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this paper discusses organisms – micro.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Surface Sediments (Freshwater)</a:t>
            </a:r>
          </a:p>
          <a:p>
            <a:pPr lvl="1"/>
            <a:r>
              <a:rPr lang="en-US" dirty="0" smtClean="0"/>
              <a:t>Surface Sediments (Saltwater)</a:t>
            </a:r>
          </a:p>
          <a:p>
            <a:pPr lvl="1"/>
            <a:r>
              <a:rPr lang="en-US" dirty="0" smtClean="0"/>
              <a:t>Subsurface Sediments (Aerobic and Anaerobic)</a:t>
            </a:r>
          </a:p>
          <a:p>
            <a:pPr lvl="1"/>
            <a:r>
              <a:rPr lang="en-US" dirty="0" smtClean="0"/>
              <a:t>Water Columns (Shallow or Deep Water Bodies)</a:t>
            </a:r>
          </a:p>
          <a:p>
            <a:pPr lvl="1"/>
            <a:r>
              <a:rPr lang="en-US" dirty="0" smtClean="0"/>
              <a:t>Hot Hydrothermal Waters</a:t>
            </a:r>
          </a:p>
          <a:p>
            <a:pPr lvl="1"/>
            <a:r>
              <a:rPr lang="en-US" dirty="0" smtClean="0"/>
              <a:t>Frozen Sediments</a:t>
            </a:r>
          </a:p>
          <a:p>
            <a:pPr lvl="1"/>
            <a:r>
              <a:rPr lang="en-US" dirty="0" smtClean="0"/>
              <a:t>Extreme Pressure/Temp Regions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Primary Lineages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are also referred to as </a:t>
            </a:r>
            <a:r>
              <a:rPr lang="en-US" i="1" dirty="0" smtClean="0"/>
              <a:t>Domains</a:t>
            </a:r>
          </a:p>
          <a:p>
            <a:pPr lvl="2"/>
            <a:r>
              <a:rPr lang="en-US" i="1" dirty="0" smtClean="0"/>
              <a:t>Archaea </a:t>
            </a:r>
          </a:p>
          <a:p>
            <a:pPr lvl="2"/>
            <a:r>
              <a:rPr lang="en-US" i="1" dirty="0" smtClean="0"/>
              <a:t>Bacteria        	(Prokaryotic</a:t>
            </a:r>
            <a:r>
              <a:rPr lang="en-US" i="1" dirty="0" smtClean="0"/>
              <a:t>) Early Nucleus  </a:t>
            </a:r>
            <a:endParaRPr lang="en-US" i="1" dirty="0" smtClean="0"/>
          </a:p>
          <a:p>
            <a:pPr lvl="2"/>
            <a:r>
              <a:rPr lang="en-US" i="1" dirty="0" smtClean="0"/>
              <a:t>Eucarya		(Eukaryotic</a:t>
            </a:r>
            <a:r>
              <a:rPr lang="en-US" i="1" dirty="0" smtClean="0"/>
              <a:t>) True Nucleus 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Non-Cellular Life Forms</a:t>
            </a:r>
            <a:endParaRPr lang="en-US" dirty="0"/>
          </a:p>
          <a:p>
            <a:pPr lvl="2"/>
            <a:r>
              <a:rPr lang="en-US" i="1" dirty="0" smtClean="0"/>
              <a:t>Viruses</a:t>
            </a:r>
            <a:endParaRPr lang="en-US" i="1" dirty="0"/>
          </a:p>
        </p:txBody>
      </p:sp>
      <p:pic>
        <p:nvPicPr>
          <p:cNvPr id="5" name="Archae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4600" y="2057400"/>
            <a:ext cx="304800" cy="304800"/>
          </a:xfrm>
          <a:prstGeom prst="rect">
            <a:avLst/>
          </a:prstGeom>
        </p:spPr>
      </p:pic>
      <p:pic>
        <p:nvPicPr>
          <p:cNvPr id="7" name="Eucarya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514600" y="2743200"/>
            <a:ext cx="304800" cy="30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Deoxyribonucleic acid</a:t>
            </a:r>
            <a:r>
              <a:rPr lang="en-US" dirty="0" smtClean="0"/>
              <a:t> (</a:t>
            </a:r>
            <a:r>
              <a:rPr lang="en-US" b="1" dirty="0" smtClean="0"/>
              <a:t>DNA</a:t>
            </a:r>
            <a:r>
              <a:rPr lang="en-US" dirty="0" smtClean="0"/>
              <a:t>) is a molecule that encodes the </a:t>
            </a:r>
            <a:r>
              <a:rPr lang="en-US" dirty="0" smtClean="0">
                <a:hlinkClick r:id="rId2" tooltip="Genetics"/>
              </a:rPr>
              <a:t>genetic</a:t>
            </a:r>
            <a:r>
              <a:rPr lang="en-US" dirty="0" smtClean="0"/>
              <a:t> instructions used in the development and functioning of all known living </a:t>
            </a:r>
            <a:r>
              <a:rPr lang="en-US" dirty="0" smtClean="0">
                <a:hlinkClick r:id="rId3" tooltip="Organism"/>
              </a:rPr>
              <a:t>organisms</a:t>
            </a:r>
            <a:r>
              <a:rPr lang="en-US" dirty="0" smtClean="0"/>
              <a:t> and many </a:t>
            </a:r>
            <a:r>
              <a:rPr lang="en-US" dirty="0" smtClean="0">
                <a:hlinkClick r:id="rId4" tooltip="Virus"/>
              </a:rPr>
              <a:t>viruses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Ribonucleic acid</a:t>
            </a:r>
            <a:r>
              <a:rPr lang="en-US" dirty="0" smtClean="0"/>
              <a:t> (</a:t>
            </a:r>
            <a:r>
              <a:rPr lang="en-US" b="1" dirty="0" smtClean="0"/>
              <a:t>RNA</a:t>
            </a:r>
            <a:r>
              <a:rPr lang="en-US" dirty="0" smtClean="0"/>
              <a:t>) is a ubiquitous family of large biological molecules that perform multiple vital roles in the </a:t>
            </a:r>
            <a:r>
              <a:rPr lang="en-US" dirty="0" smtClean="0">
                <a:hlinkClick r:id="rId5" tooltip="Genetic code"/>
              </a:rPr>
              <a:t>coding</a:t>
            </a:r>
            <a:r>
              <a:rPr lang="en-US" dirty="0" smtClean="0"/>
              <a:t>, </a:t>
            </a:r>
            <a:r>
              <a:rPr lang="en-US" dirty="0" smtClean="0">
                <a:hlinkClick r:id="rId6" tooltip="Translation (biology)"/>
              </a:rPr>
              <a:t>decoding</a:t>
            </a:r>
            <a:r>
              <a:rPr lang="en-US" dirty="0" smtClean="0"/>
              <a:t>, </a:t>
            </a:r>
            <a:r>
              <a:rPr lang="en-US" dirty="0" smtClean="0">
                <a:hlinkClick r:id="rId7" tooltip="Regulatory RNA"/>
              </a:rPr>
              <a:t>regulation</a:t>
            </a:r>
            <a:r>
              <a:rPr lang="en-US" dirty="0" smtClean="0"/>
              <a:t>, and </a:t>
            </a:r>
            <a:r>
              <a:rPr lang="en-US" dirty="0" smtClean="0">
                <a:hlinkClick r:id="rId8" tooltip="RNA splicing"/>
              </a:rPr>
              <a:t>expression</a:t>
            </a:r>
            <a:r>
              <a:rPr lang="en-US" dirty="0" smtClean="0"/>
              <a:t> of </a:t>
            </a:r>
            <a:r>
              <a:rPr lang="en-US" dirty="0" smtClean="0"/>
              <a:t>genes.</a:t>
            </a:r>
          </a:p>
          <a:p>
            <a:endParaRPr lang="en-US" dirty="0" smtClean="0"/>
          </a:p>
          <a:p>
            <a:pPr lvl="8">
              <a:buNone/>
            </a:pPr>
            <a:r>
              <a:rPr lang="en-US" dirty="0" smtClean="0"/>
              <a:t>Courtesy of Wikipedia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Versus Eucarya</a:t>
            </a:r>
            <a:endParaRPr lang="en-US" dirty="0"/>
          </a:p>
        </p:txBody>
      </p:sp>
      <p:pic>
        <p:nvPicPr>
          <p:cNvPr id="2050" name="Picture 2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74903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74903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5257800"/>
            <a:ext cx="594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Distinct and Simple Cellular Structure vs. Extremely Complex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600655"/>
            <a:ext cx="6629400" cy="487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these were grouped with the Bacteria based on External Structure – Similar</a:t>
            </a:r>
          </a:p>
          <a:p>
            <a:endParaRPr lang="en-US" dirty="0" smtClean="0"/>
          </a:p>
          <a:p>
            <a:r>
              <a:rPr lang="en-US" dirty="0" smtClean="0"/>
              <a:t>After closer examination </a:t>
            </a:r>
          </a:p>
          <a:p>
            <a:pPr lvl="3"/>
            <a:r>
              <a:rPr lang="en-US" dirty="0" smtClean="0"/>
              <a:t>rRNA differences showed that methane producing bacteria (methanogens) were actually distinct and different</a:t>
            </a:r>
          </a:p>
          <a:p>
            <a:pPr lvl="3"/>
            <a:r>
              <a:rPr lang="en-US" dirty="0" smtClean="0"/>
              <a:t>Archaea meaning Ancient (older bacteria)…misleading though because not actually bacteria!!!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of LIFE…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62043"/>
            <a:ext cx="7467600" cy="434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9C1FD-1357-4913-ADC8-D941569E1E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1071</TotalTime>
  <Words>778</Words>
  <Application>Microsoft Office PowerPoint</Application>
  <PresentationFormat>On-screen Show (4:3)</PresentationFormat>
  <Paragraphs>157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Slide 1</vt:lpstr>
      <vt:lpstr>WHO AM I?</vt:lpstr>
      <vt:lpstr>Micro Organisms in the Environment? I don’t see any</vt:lpstr>
      <vt:lpstr>Three Primary Lineages</vt:lpstr>
      <vt:lpstr>TERMS</vt:lpstr>
      <vt:lpstr>Bacteria Versus Eucarya</vt:lpstr>
      <vt:lpstr>MORE DETAILS</vt:lpstr>
      <vt:lpstr>Archaea</vt:lpstr>
      <vt:lpstr>Tree of LIFE…</vt:lpstr>
      <vt:lpstr>Bacteria – Most Important  underground</vt:lpstr>
      <vt:lpstr>Eucarya - Groundwater</vt:lpstr>
      <vt:lpstr>Eucarya - More Details</vt:lpstr>
      <vt:lpstr>Eucarya – In Water</vt:lpstr>
      <vt:lpstr>BAD BUGS - Eucarya</vt:lpstr>
      <vt:lpstr>Brings me to Separate ISSUE</vt:lpstr>
      <vt:lpstr>Septic Shock!</vt:lpstr>
      <vt:lpstr>Back to Back-teria</vt:lpstr>
      <vt:lpstr>Gram Stain</vt:lpstr>
      <vt:lpstr>Gram Stain</vt:lpstr>
      <vt:lpstr>Shapes</vt:lpstr>
      <vt:lpstr>More Shapes</vt:lpstr>
      <vt:lpstr>And More Shapes!</vt:lpstr>
      <vt:lpstr>Viruses</vt:lpstr>
      <vt:lpstr>Viruses Continued</vt:lpstr>
      <vt:lpstr>Big Picture – What?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dkramer</dc:creator>
  <cp:lastModifiedBy>dkramer</cp:lastModifiedBy>
  <cp:revision>51</cp:revision>
  <dcterms:created xsi:type="dcterms:W3CDTF">2013-04-11T01:51:23Z</dcterms:created>
  <dcterms:modified xsi:type="dcterms:W3CDTF">2013-04-11T19:44:27Z</dcterms:modified>
</cp:coreProperties>
</file>