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353" r:id="rId2"/>
    <p:sldId id="354" r:id="rId3"/>
    <p:sldId id="355" r:id="rId4"/>
    <p:sldId id="427" r:id="rId5"/>
    <p:sldId id="359" r:id="rId6"/>
    <p:sldId id="363" r:id="rId7"/>
    <p:sldId id="364" r:id="rId8"/>
    <p:sldId id="366" r:id="rId9"/>
    <p:sldId id="367" r:id="rId10"/>
    <p:sldId id="368" r:id="rId11"/>
    <p:sldId id="371" r:id="rId12"/>
    <p:sldId id="374" r:id="rId13"/>
    <p:sldId id="379" r:id="rId14"/>
    <p:sldId id="409" r:id="rId15"/>
    <p:sldId id="415" r:id="rId16"/>
    <p:sldId id="417" r:id="rId17"/>
    <p:sldId id="420" r:id="rId18"/>
    <p:sldId id="423" r:id="rId19"/>
    <p:sldId id="424" r:id="rId20"/>
    <p:sldId id="425" r:id="rId21"/>
    <p:sldId id="42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4999"/>
    <a:srgbClr val="FFFFFF"/>
    <a:srgbClr val="8CE670"/>
    <a:srgbClr val="333333"/>
    <a:srgbClr val="682D99"/>
    <a:srgbClr val="277564"/>
    <a:srgbClr val="319580"/>
    <a:srgbClr val="8DE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48" autoAdjust="0"/>
  </p:normalViewPr>
  <p:slideViewPr>
    <p:cSldViewPr>
      <p:cViewPr varScale="1">
        <p:scale>
          <a:sx n="98" d="100"/>
          <a:sy n="98" d="100"/>
        </p:scale>
        <p:origin x="1572" y="72"/>
      </p:cViewPr>
      <p:guideLst>
        <p:guide orient="horz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656"/>
    </p:cViewPr>
  </p:sorterViewPr>
  <p:notesViewPr>
    <p:cSldViewPr>
      <p:cViewPr varScale="1">
        <p:scale>
          <a:sx n="91" d="100"/>
          <a:sy n="91" d="100"/>
        </p:scale>
        <p:origin x="-183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0D2E7-73C5-44CC-91FE-B4CB8793562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42B4978-7247-4FB1-B188-416B81E1878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Multiple Access Techniques</a:t>
          </a:r>
        </a:p>
      </dgm:t>
    </dgm:pt>
    <dgm:pt modelId="{B208B5AA-8082-4E59-B375-91F30CDCF987}" type="parTrans" cxnId="{CF5594D7-AA41-426F-B03C-C8B3C71CB534}">
      <dgm:prSet/>
      <dgm:spPr/>
    </dgm:pt>
    <dgm:pt modelId="{16F83490-D33F-4C19-8AA2-96A3FB7ACB4F}" type="sibTrans" cxnId="{CF5594D7-AA41-426F-B03C-C8B3C71CB534}">
      <dgm:prSet/>
      <dgm:spPr/>
    </dgm:pt>
    <dgm:pt modelId="{3F91EB2D-38E3-4307-A85B-FF470EAE7A8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FDMA</a:t>
          </a:r>
        </a:p>
      </dgm:t>
    </dgm:pt>
    <dgm:pt modelId="{4A09019F-AC47-4C00-9859-D828D49A2FF8}" type="parTrans" cxnId="{98A8DCBB-EAA6-4062-AF68-A559CAC6EE6F}">
      <dgm:prSet/>
      <dgm:spPr/>
    </dgm:pt>
    <dgm:pt modelId="{D37BAC8D-98B0-4722-82C2-2D7083BB3049}" type="sibTrans" cxnId="{98A8DCBB-EAA6-4062-AF68-A559CAC6EE6F}">
      <dgm:prSet/>
      <dgm:spPr/>
    </dgm:pt>
    <dgm:pt modelId="{F5585157-EBC6-4EB0-B8A6-971C06DB66D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TDMA</a:t>
          </a:r>
        </a:p>
      </dgm:t>
    </dgm:pt>
    <dgm:pt modelId="{79E0B7BE-B188-4D65-BF52-597756271DA7}" type="parTrans" cxnId="{272CB4FB-4FEB-450C-A8FC-28E10B77205C}">
      <dgm:prSet/>
      <dgm:spPr/>
    </dgm:pt>
    <dgm:pt modelId="{40D24A63-77F9-4F80-A792-6BDC410905D7}" type="sibTrans" cxnId="{272CB4FB-4FEB-450C-A8FC-28E10B77205C}">
      <dgm:prSet/>
      <dgm:spPr/>
    </dgm:pt>
    <dgm:pt modelId="{B13C43F5-2693-43C1-88CD-E1A863748533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CDMA</a:t>
          </a:r>
        </a:p>
      </dgm:t>
    </dgm:pt>
    <dgm:pt modelId="{1BD0837A-6B87-4369-B9F4-61A9806A5CBD}" type="parTrans" cxnId="{8A522AB1-7577-440C-AD78-AD4322CFFE3B}">
      <dgm:prSet/>
      <dgm:spPr/>
    </dgm:pt>
    <dgm:pt modelId="{AE89087D-5B4A-498C-9A3D-6817DC5604AE}" type="sibTrans" cxnId="{8A522AB1-7577-440C-AD78-AD4322CFFE3B}">
      <dgm:prSet/>
      <dgm:spPr/>
    </dgm:pt>
    <dgm:pt modelId="{AD45196D-959E-4E28-A1F7-20608E1A5945}" type="pres">
      <dgm:prSet presAssocID="{5720D2E7-73C5-44CC-91FE-B4CB8793562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D137C6-5B3D-485C-B4BD-CE860D536445}" type="pres">
      <dgm:prSet presAssocID="{842B4978-7247-4FB1-B188-416B81E1878E}" presName="hierRoot1" presStyleCnt="0">
        <dgm:presLayoutVars>
          <dgm:hierBranch/>
        </dgm:presLayoutVars>
      </dgm:prSet>
      <dgm:spPr/>
    </dgm:pt>
    <dgm:pt modelId="{4C2D49D4-88CB-4816-893E-2D1DC4C1164E}" type="pres">
      <dgm:prSet presAssocID="{842B4978-7247-4FB1-B188-416B81E1878E}" presName="rootComposite1" presStyleCnt="0"/>
      <dgm:spPr/>
    </dgm:pt>
    <dgm:pt modelId="{B00B44A7-A443-43C7-A18D-D5F2B5F3C756}" type="pres">
      <dgm:prSet presAssocID="{842B4978-7247-4FB1-B188-416B81E1878E}" presName="rootText1" presStyleLbl="node0" presStyleIdx="0" presStyleCnt="1">
        <dgm:presLayoutVars>
          <dgm:chPref val="3"/>
        </dgm:presLayoutVars>
      </dgm:prSet>
      <dgm:spPr/>
    </dgm:pt>
    <dgm:pt modelId="{19F282AF-CE42-4E80-B197-D81CE06175DD}" type="pres">
      <dgm:prSet presAssocID="{842B4978-7247-4FB1-B188-416B81E1878E}" presName="rootConnector1" presStyleLbl="node1" presStyleIdx="0" presStyleCnt="0"/>
      <dgm:spPr/>
    </dgm:pt>
    <dgm:pt modelId="{6A66A0BA-C7B5-4E01-86FA-2C6F09ADE21C}" type="pres">
      <dgm:prSet presAssocID="{842B4978-7247-4FB1-B188-416B81E1878E}" presName="hierChild2" presStyleCnt="0"/>
      <dgm:spPr/>
    </dgm:pt>
    <dgm:pt modelId="{C5C41B60-CDD4-42C0-8575-180DEAC1B097}" type="pres">
      <dgm:prSet presAssocID="{4A09019F-AC47-4C00-9859-D828D49A2FF8}" presName="Name35" presStyleLbl="parChTrans1D2" presStyleIdx="0" presStyleCnt="3"/>
      <dgm:spPr/>
    </dgm:pt>
    <dgm:pt modelId="{536C79CF-1A4C-460F-BB1E-68A2733BED4C}" type="pres">
      <dgm:prSet presAssocID="{3F91EB2D-38E3-4307-A85B-FF470EAE7A81}" presName="hierRoot2" presStyleCnt="0">
        <dgm:presLayoutVars>
          <dgm:hierBranch/>
        </dgm:presLayoutVars>
      </dgm:prSet>
      <dgm:spPr/>
    </dgm:pt>
    <dgm:pt modelId="{5734BF19-5E53-4AAE-8D62-183E8B0EAD34}" type="pres">
      <dgm:prSet presAssocID="{3F91EB2D-38E3-4307-A85B-FF470EAE7A81}" presName="rootComposite" presStyleCnt="0"/>
      <dgm:spPr/>
    </dgm:pt>
    <dgm:pt modelId="{C8571B13-AA43-48BB-AD2D-467BAAB19DBF}" type="pres">
      <dgm:prSet presAssocID="{3F91EB2D-38E3-4307-A85B-FF470EAE7A81}" presName="rootText" presStyleLbl="node2" presStyleIdx="0" presStyleCnt="3">
        <dgm:presLayoutVars>
          <dgm:chPref val="3"/>
        </dgm:presLayoutVars>
      </dgm:prSet>
      <dgm:spPr/>
    </dgm:pt>
    <dgm:pt modelId="{784C2C62-93CE-41B2-984C-75B99231ADE0}" type="pres">
      <dgm:prSet presAssocID="{3F91EB2D-38E3-4307-A85B-FF470EAE7A81}" presName="rootConnector" presStyleLbl="node2" presStyleIdx="0" presStyleCnt="3"/>
      <dgm:spPr/>
    </dgm:pt>
    <dgm:pt modelId="{55B2F10A-3E5B-4B8D-BC4F-B7B26E787ED6}" type="pres">
      <dgm:prSet presAssocID="{3F91EB2D-38E3-4307-A85B-FF470EAE7A81}" presName="hierChild4" presStyleCnt="0"/>
      <dgm:spPr/>
    </dgm:pt>
    <dgm:pt modelId="{B319D740-AE54-47E3-9759-65EE9CB23F08}" type="pres">
      <dgm:prSet presAssocID="{3F91EB2D-38E3-4307-A85B-FF470EAE7A81}" presName="hierChild5" presStyleCnt="0"/>
      <dgm:spPr/>
    </dgm:pt>
    <dgm:pt modelId="{D41E0922-4AE1-4560-9622-EEA162424750}" type="pres">
      <dgm:prSet presAssocID="{79E0B7BE-B188-4D65-BF52-597756271DA7}" presName="Name35" presStyleLbl="parChTrans1D2" presStyleIdx="1" presStyleCnt="3"/>
      <dgm:spPr/>
    </dgm:pt>
    <dgm:pt modelId="{454EAC3B-6B2B-425C-8209-A1390C710851}" type="pres">
      <dgm:prSet presAssocID="{F5585157-EBC6-4EB0-B8A6-971C06DB66D8}" presName="hierRoot2" presStyleCnt="0">
        <dgm:presLayoutVars>
          <dgm:hierBranch/>
        </dgm:presLayoutVars>
      </dgm:prSet>
      <dgm:spPr/>
    </dgm:pt>
    <dgm:pt modelId="{5F3EE49B-1CCB-43B0-BE26-F93CDD36B086}" type="pres">
      <dgm:prSet presAssocID="{F5585157-EBC6-4EB0-B8A6-971C06DB66D8}" presName="rootComposite" presStyleCnt="0"/>
      <dgm:spPr/>
    </dgm:pt>
    <dgm:pt modelId="{ED059498-93F4-4FB7-BFE6-97BFBCD06BED}" type="pres">
      <dgm:prSet presAssocID="{F5585157-EBC6-4EB0-B8A6-971C06DB66D8}" presName="rootText" presStyleLbl="node2" presStyleIdx="1" presStyleCnt="3">
        <dgm:presLayoutVars>
          <dgm:chPref val="3"/>
        </dgm:presLayoutVars>
      </dgm:prSet>
      <dgm:spPr/>
    </dgm:pt>
    <dgm:pt modelId="{59621C97-FDFB-45A7-B2DF-77E8EEE66616}" type="pres">
      <dgm:prSet presAssocID="{F5585157-EBC6-4EB0-B8A6-971C06DB66D8}" presName="rootConnector" presStyleLbl="node2" presStyleIdx="1" presStyleCnt="3"/>
      <dgm:spPr/>
    </dgm:pt>
    <dgm:pt modelId="{C5BC97C0-0A28-46C3-88F5-30F637CDAD06}" type="pres">
      <dgm:prSet presAssocID="{F5585157-EBC6-4EB0-B8A6-971C06DB66D8}" presName="hierChild4" presStyleCnt="0"/>
      <dgm:spPr/>
    </dgm:pt>
    <dgm:pt modelId="{D5795755-1BEC-4D0D-BE9A-AA5C5DBC1147}" type="pres">
      <dgm:prSet presAssocID="{F5585157-EBC6-4EB0-B8A6-971C06DB66D8}" presName="hierChild5" presStyleCnt="0"/>
      <dgm:spPr/>
    </dgm:pt>
    <dgm:pt modelId="{E438C756-BF13-4DED-8065-2D11661608AA}" type="pres">
      <dgm:prSet presAssocID="{1BD0837A-6B87-4369-B9F4-61A9806A5CBD}" presName="Name35" presStyleLbl="parChTrans1D2" presStyleIdx="2" presStyleCnt="3"/>
      <dgm:spPr/>
    </dgm:pt>
    <dgm:pt modelId="{9A603A4E-F097-40BB-95AA-AD9E1D787CB6}" type="pres">
      <dgm:prSet presAssocID="{B13C43F5-2693-43C1-88CD-E1A863748533}" presName="hierRoot2" presStyleCnt="0">
        <dgm:presLayoutVars>
          <dgm:hierBranch/>
        </dgm:presLayoutVars>
      </dgm:prSet>
      <dgm:spPr/>
    </dgm:pt>
    <dgm:pt modelId="{7F1DC387-50D1-4251-A85B-123F43787FAD}" type="pres">
      <dgm:prSet presAssocID="{B13C43F5-2693-43C1-88CD-E1A863748533}" presName="rootComposite" presStyleCnt="0"/>
      <dgm:spPr/>
    </dgm:pt>
    <dgm:pt modelId="{F035E80C-07C9-433C-8864-31D1621FB97F}" type="pres">
      <dgm:prSet presAssocID="{B13C43F5-2693-43C1-88CD-E1A863748533}" presName="rootText" presStyleLbl="node2" presStyleIdx="2" presStyleCnt="3">
        <dgm:presLayoutVars>
          <dgm:chPref val="3"/>
        </dgm:presLayoutVars>
      </dgm:prSet>
      <dgm:spPr/>
    </dgm:pt>
    <dgm:pt modelId="{E745EA0A-18E0-45BC-A923-7192FC6DA998}" type="pres">
      <dgm:prSet presAssocID="{B13C43F5-2693-43C1-88CD-E1A863748533}" presName="rootConnector" presStyleLbl="node2" presStyleIdx="2" presStyleCnt="3"/>
      <dgm:spPr/>
    </dgm:pt>
    <dgm:pt modelId="{B51D761B-5057-435E-89B9-BB875519D657}" type="pres">
      <dgm:prSet presAssocID="{B13C43F5-2693-43C1-88CD-E1A863748533}" presName="hierChild4" presStyleCnt="0"/>
      <dgm:spPr/>
    </dgm:pt>
    <dgm:pt modelId="{0097026D-3AB6-4E84-8ADE-7D6C105C4579}" type="pres">
      <dgm:prSet presAssocID="{B13C43F5-2693-43C1-88CD-E1A863748533}" presName="hierChild5" presStyleCnt="0"/>
      <dgm:spPr/>
    </dgm:pt>
    <dgm:pt modelId="{C4EDDC11-5EA4-4E01-AC76-54E363A940E6}" type="pres">
      <dgm:prSet presAssocID="{842B4978-7247-4FB1-B188-416B81E1878E}" presName="hierChild3" presStyleCnt="0"/>
      <dgm:spPr/>
    </dgm:pt>
  </dgm:ptLst>
  <dgm:cxnLst>
    <dgm:cxn modelId="{1E4B570A-96AC-4EF7-AB9B-174844A3C8F1}" type="presOf" srcId="{B13C43F5-2693-43C1-88CD-E1A863748533}" destId="{E745EA0A-18E0-45BC-A923-7192FC6DA998}" srcOrd="1" destOrd="0" presId="urn:microsoft.com/office/officeart/2005/8/layout/orgChart1"/>
    <dgm:cxn modelId="{09D64517-DF7A-4ACD-B7D4-01DF514B25A6}" type="presOf" srcId="{842B4978-7247-4FB1-B188-416B81E1878E}" destId="{19F282AF-CE42-4E80-B197-D81CE06175DD}" srcOrd="1" destOrd="0" presId="urn:microsoft.com/office/officeart/2005/8/layout/orgChart1"/>
    <dgm:cxn modelId="{9568332E-921F-4CF3-9A96-754C7A7FE143}" type="presOf" srcId="{5720D2E7-73C5-44CC-91FE-B4CB87935627}" destId="{AD45196D-959E-4E28-A1F7-20608E1A5945}" srcOrd="0" destOrd="0" presId="urn:microsoft.com/office/officeart/2005/8/layout/orgChart1"/>
    <dgm:cxn modelId="{B2ECA244-E8A8-43B4-A610-E3CEFDCD6595}" type="presOf" srcId="{4A09019F-AC47-4C00-9859-D828D49A2FF8}" destId="{C5C41B60-CDD4-42C0-8575-180DEAC1B097}" srcOrd="0" destOrd="0" presId="urn:microsoft.com/office/officeart/2005/8/layout/orgChart1"/>
    <dgm:cxn modelId="{EBAFA676-E1C4-406E-9EBA-22B5A859786C}" type="presOf" srcId="{B13C43F5-2693-43C1-88CD-E1A863748533}" destId="{F035E80C-07C9-433C-8864-31D1621FB97F}" srcOrd="0" destOrd="0" presId="urn:microsoft.com/office/officeart/2005/8/layout/orgChart1"/>
    <dgm:cxn modelId="{D878AE9E-C420-4C61-ADD1-E209B79E95DA}" type="presOf" srcId="{842B4978-7247-4FB1-B188-416B81E1878E}" destId="{B00B44A7-A443-43C7-A18D-D5F2B5F3C756}" srcOrd="0" destOrd="0" presId="urn:microsoft.com/office/officeart/2005/8/layout/orgChart1"/>
    <dgm:cxn modelId="{8A522AB1-7577-440C-AD78-AD4322CFFE3B}" srcId="{842B4978-7247-4FB1-B188-416B81E1878E}" destId="{B13C43F5-2693-43C1-88CD-E1A863748533}" srcOrd="2" destOrd="0" parTransId="{1BD0837A-6B87-4369-B9F4-61A9806A5CBD}" sibTransId="{AE89087D-5B4A-498C-9A3D-6817DC5604AE}"/>
    <dgm:cxn modelId="{98A8DCBB-EAA6-4062-AF68-A559CAC6EE6F}" srcId="{842B4978-7247-4FB1-B188-416B81E1878E}" destId="{3F91EB2D-38E3-4307-A85B-FF470EAE7A81}" srcOrd="0" destOrd="0" parTransId="{4A09019F-AC47-4C00-9859-D828D49A2FF8}" sibTransId="{D37BAC8D-98B0-4722-82C2-2D7083BB3049}"/>
    <dgm:cxn modelId="{B3D734C2-A4E5-426E-8C91-3BC0CF868782}" type="presOf" srcId="{F5585157-EBC6-4EB0-B8A6-971C06DB66D8}" destId="{59621C97-FDFB-45A7-B2DF-77E8EEE66616}" srcOrd="1" destOrd="0" presId="urn:microsoft.com/office/officeart/2005/8/layout/orgChart1"/>
    <dgm:cxn modelId="{83DC0ECF-0FC2-4A3C-B10D-EF7054697D6B}" type="presOf" srcId="{3F91EB2D-38E3-4307-A85B-FF470EAE7A81}" destId="{784C2C62-93CE-41B2-984C-75B99231ADE0}" srcOrd="1" destOrd="0" presId="urn:microsoft.com/office/officeart/2005/8/layout/orgChart1"/>
    <dgm:cxn modelId="{A48175D6-98A9-4F9A-A93C-A6A5773AA748}" type="presOf" srcId="{1BD0837A-6B87-4369-B9F4-61A9806A5CBD}" destId="{E438C756-BF13-4DED-8065-2D11661608AA}" srcOrd="0" destOrd="0" presId="urn:microsoft.com/office/officeart/2005/8/layout/orgChart1"/>
    <dgm:cxn modelId="{CF5594D7-AA41-426F-B03C-C8B3C71CB534}" srcId="{5720D2E7-73C5-44CC-91FE-B4CB87935627}" destId="{842B4978-7247-4FB1-B188-416B81E1878E}" srcOrd="0" destOrd="0" parTransId="{B208B5AA-8082-4E59-B375-91F30CDCF987}" sibTransId="{16F83490-D33F-4C19-8AA2-96A3FB7ACB4F}"/>
    <dgm:cxn modelId="{469085E1-A3C3-4FE2-92D4-F523F8C3BEE5}" type="presOf" srcId="{3F91EB2D-38E3-4307-A85B-FF470EAE7A81}" destId="{C8571B13-AA43-48BB-AD2D-467BAAB19DBF}" srcOrd="0" destOrd="0" presId="urn:microsoft.com/office/officeart/2005/8/layout/orgChart1"/>
    <dgm:cxn modelId="{1448B8E5-9141-4CF6-A571-FB9777496020}" type="presOf" srcId="{79E0B7BE-B188-4D65-BF52-597756271DA7}" destId="{D41E0922-4AE1-4560-9622-EEA162424750}" srcOrd="0" destOrd="0" presId="urn:microsoft.com/office/officeart/2005/8/layout/orgChart1"/>
    <dgm:cxn modelId="{1EB6E3F6-23D8-4F96-9FE0-9668D31B725F}" type="presOf" srcId="{F5585157-EBC6-4EB0-B8A6-971C06DB66D8}" destId="{ED059498-93F4-4FB7-BFE6-97BFBCD06BED}" srcOrd="0" destOrd="0" presId="urn:microsoft.com/office/officeart/2005/8/layout/orgChart1"/>
    <dgm:cxn modelId="{272CB4FB-4FEB-450C-A8FC-28E10B77205C}" srcId="{842B4978-7247-4FB1-B188-416B81E1878E}" destId="{F5585157-EBC6-4EB0-B8A6-971C06DB66D8}" srcOrd="1" destOrd="0" parTransId="{79E0B7BE-B188-4D65-BF52-597756271DA7}" sibTransId="{40D24A63-77F9-4F80-A792-6BDC410905D7}"/>
    <dgm:cxn modelId="{D196A72B-BE54-4ED8-A3F2-82DBE3C55F4F}" type="presParOf" srcId="{AD45196D-959E-4E28-A1F7-20608E1A5945}" destId="{93D137C6-5B3D-485C-B4BD-CE860D536445}" srcOrd="0" destOrd="0" presId="urn:microsoft.com/office/officeart/2005/8/layout/orgChart1"/>
    <dgm:cxn modelId="{5DCF90E2-2852-4602-AA18-344E3A81FC44}" type="presParOf" srcId="{93D137C6-5B3D-485C-B4BD-CE860D536445}" destId="{4C2D49D4-88CB-4816-893E-2D1DC4C1164E}" srcOrd="0" destOrd="0" presId="urn:microsoft.com/office/officeart/2005/8/layout/orgChart1"/>
    <dgm:cxn modelId="{14C35FDC-7C8B-4A7D-B449-FF6468B1E00B}" type="presParOf" srcId="{4C2D49D4-88CB-4816-893E-2D1DC4C1164E}" destId="{B00B44A7-A443-43C7-A18D-D5F2B5F3C756}" srcOrd="0" destOrd="0" presId="urn:microsoft.com/office/officeart/2005/8/layout/orgChart1"/>
    <dgm:cxn modelId="{54FCBDA9-4327-49E3-A44A-2F0B9D57A298}" type="presParOf" srcId="{4C2D49D4-88CB-4816-893E-2D1DC4C1164E}" destId="{19F282AF-CE42-4E80-B197-D81CE06175DD}" srcOrd="1" destOrd="0" presId="urn:microsoft.com/office/officeart/2005/8/layout/orgChart1"/>
    <dgm:cxn modelId="{DDEE5BC1-E10F-4123-B4B1-BC57DA6782D5}" type="presParOf" srcId="{93D137C6-5B3D-485C-B4BD-CE860D536445}" destId="{6A66A0BA-C7B5-4E01-86FA-2C6F09ADE21C}" srcOrd="1" destOrd="0" presId="urn:microsoft.com/office/officeart/2005/8/layout/orgChart1"/>
    <dgm:cxn modelId="{D3DC5F61-0427-4803-9E50-B3FCB615D818}" type="presParOf" srcId="{6A66A0BA-C7B5-4E01-86FA-2C6F09ADE21C}" destId="{C5C41B60-CDD4-42C0-8575-180DEAC1B097}" srcOrd="0" destOrd="0" presId="urn:microsoft.com/office/officeart/2005/8/layout/orgChart1"/>
    <dgm:cxn modelId="{D14C3D67-3948-48BA-AD9C-AB328365C5A9}" type="presParOf" srcId="{6A66A0BA-C7B5-4E01-86FA-2C6F09ADE21C}" destId="{536C79CF-1A4C-460F-BB1E-68A2733BED4C}" srcOrd="1" destOrd="0" presId="urn:microsoft.com/office/officeart/2005/8/layout/orgChart1"/>
    <dgm:cxn modelId="{5B111522-78ED-4243-8762-97EE3CE62C36}" type="presParOf" srcId="{536C79CF-1A4C-460F-BB1E-68A2733BED4C}" destId="{5734BF19-5E53-4AAE-8D62-183E8B0EAD34}" srcOrd="0" destOrd="0" presId="urn:microsoft.com/office/officeart/2005/8/layout/orgChart1"/>
    <dgm:cxn modelId="{B082B7DC-7FD7-4738-B3CB-BFF4F1555E1D}" type="presParOf" srcId="{5734BF19-5E53-4AAE-8D62-183E8B0EAD34}" destId="{C8571B13-AA43-48BB-AD2D-467BAAB19DBF}" srcOrd="0" destOrd="0" presId="urn:microsoft.com/office/officeart/2005/8/layout/orgChart1"/>
    <dgm:cxn modelId="{1C60F012-6EBA-4ED8-8CCC-809C306C5A11}" type="presParOf" srcId="{5734BF19-5E53-4AAE-8D62-183E8B0EAD34}" destId="{784C2C62-93CE-41B2-984C-75B99231ADE0}" srcOrd="1" destOrd="0" presId="urn:microsoft.com/office/officeart/2005/8/layout/orgChart1"/>
    <dgm:cxn modelId="{2F90EDDF-56C8-44FF-8E7A-41112054BAF7}" type="presParOf" srcId="{536C79CF-1A4C-460F-BB1E-68A2733BED4C}" destId="{55B2F10A-3E5B-4B8D-BC4F-B7B26E787ED6}" srcOrd="1" destOrd="0" presId="urn:microsoft.com/office/officeart/2005/8/layout/orgChart1"/>
    <dgm:cxn modelId="{905E8AC5-567C-4CE8-8800-013273C3BF74}" type="presParOf" srcId="{536C79CF-1A4C-460F-BB1E-68A2733BED4C}" destId="{B319D740-AE54-47E3-9759-65EE9CB23F08}" srcOrd="2" destOrd="0" presId="urn:microsoft.com/office/officeart/2005/8/layout/orgChart1"/>
    <dgm:cxn modelId="{C93F4D02-3316-47CD-A7AD-DD598FCC5328}" type="presParOf" srcId="{6A66A0BA-C7B5-4E01-86FA-2C6F09ADE21C}" destId="{D41E0922-4AE1-4560-9622-EEA162424750}" srcOrd="2" destOrd="0" presId="urn:microsoft.com/office/officeart/2005/8/layout/orgChart1"/>
    <dgm:cxn modelId="{9A41CD64-B02D-46FA-ABAF-73280BD8505B}" type="presParOf" srcId="{6A66A0BA-C7B5-4E01-86FA-2C6F09ADE21C}" destId="{454EAC3B-6B2B-425C-8209-A1390C710851}" srcOrd="3" destOrd="0" presId="urn:microsoft.com/office/officeart/2005/8/layout/orgChart1"/>
    <dgm:cxn modelId="{E40BEF2F-E90C-4BC1-AD73-C5FD2A9277DA}" type="presParOf" srcId="{454EAC3B-6B2B-425C-8209-A1390C710851}" destId="{5F3EE49B-1CCB-43B0-BE26-F93CDD36B086}" srcOrd="0" destOrd="0" presId="urn:microsoft.com/office/officeart/2005/8/layout/orgChart1"/>
    <dgm:cxn modelId="{647D5A1C-30F2-4D5B-A0DD-40D86DB0BF01}" type="presParOf" srcId="{5F3EE49B-1CCB-43B0-BE26-F93CDD36B086}" destId="{ED059498-93F4-4FB7-BFE6-97BFBCD06BED}" srcOrd="0" destOrd="0" presId="urn:microsoft.com/office/officeart/2005/8/layout/orgChart1"/>
    <dgm:cxn modelId="{8383A6BE-CDE0-4646-B12A-DB4DB704DB03}" type="presParOf" srcId="{5F3EE49B-1CCB-43B0-BE26-F93CDD36B086}" destId="{59621C97-FDFB-45A7-B2DF-77E8EEE66616}" srcOrd="1" destOrd="0" presId="urn:microsoft.com/office/officeart/2005/8/layout/orgChart1"/>
    <dgm:cxn modelId="{484F4184-2418-4DB2-A438-37A5771EDF6B}" type="presParOf" srcId="{454EAC3B-6B2B-425C-8209-A1390C710851}" destId="{C5BC97C0-0A28-46C3-88F5-30F637CDAD06}" srcOrd="1" destOrd="0" presId="urn:microsoft.com/office/officeart/2005/8/layout/orgChart1"/>
    <dgm:cxn modelId="{C6B72429-D993-44E3-8C59-3D9E06630B39}" type="presParOf" srcId="{454EAC3B-6B2B-425C-8209-A1390C710851}" destId="{D5795755-1BEC-4D0D-BE9A-AA5C5DBC1147}" srcOrd="2" destOrd="0" presId="urn:microsoft.com/office/officeart/2005/8/layout/orgChart1"/>
    <dgm:cxn modelId="{8EEB7AD7-8060-4062-8303-558B5499B99B}" type="presParOf" srcId="{6A66A0BA-C7B5-4E01-86FA-2C6F09ADE21C}" destId="{E438C756-BF13-4DED-8065-2D11661608AA}" srcOrd="4" destOrd="0" presId="urn:microsoft.com/office/officeart/2005/8/layout/orgChart1"/>
    <dgm:cxn modelId="{DBF9F839-28F2-495F-B5D0-69A4C2266E49}" type="presParOf" srcId="{6A66A0BA-C7B5-4E01-86FA-2C6F09ADE21C}" destId="{9A603A4E-F097-40BB-95AA-AD9E1D787CB6}" srcOrd="5" destOrd="0" presId="urn:microsoft.com/office/officeart/2005/8/layout/orgChart1"/>
    <dgm:cxn modelId="{398AC5E2-09B0-4B80-94F6-72D4E5BD096E}" type="presParOf" srcId="{9A603A4E-F097-40BB-95AA-AD9E1D787CB6}" destId="{7F1DC387-50D1-4251-A85B-123F43787FAD}" srcOrd="0" destOrd="0" presId="urn:microsoft.com/office/officeart/2005/8/layout/orgChart1"/>
    <dgm:cxn modelId="{E1CE7017-2EB0-4A45-8D3B-22243C99D33D}" type="presParOf" srcId="{7F1DC387-50D1-4251-A85B-123F43787FAD}" destId="{F035E80C-07C9-433C-8864-31D1621FB97F}" srcOrd="0" destOrd="0" presId="urn:microsoft.com/office/officeart/2005/8/layout/orgChart1"/>
    <dgm:cxn modelId="{623BC9B9-0884-4DC2-A348-8F6A14490CA1}" type="presParOf" srcId="{7F1DC387-50D1-4251-A85B-123F43787FAD}" destId="{E745EA0A-18E0-45BC-A923-7192FC6DA998}" srcOrd="1" destOrd="0" presId="urn:microsoft.com/office/officeart/2005/8/layout/orgChart1"/>
    <dgm:cxn modelId="{6E11BB23-B582-4DF9-BD64-E41BDCEF5376}" type="presParOf" srcId="{9A603A4E-F097-40BB-95AA-AD9E1D787CB6}" destId="{B51D761B-5057-435E-89B9-BB875519D657}" srcOrd="1" destOrd="0" presId="urn:microsoft.com/office/officeart/2005/8/layout/orgChart1"/>
    <dgm:cxn modelId="{C58AE309-B602-46EF-9547-0CB5F3520153}" type="presParOf" srcId="{9A603A4E-F097-40BB-95AA-AD9E1D787CB6}" destId="{0097026D-3AB6-4E84-8ADE-7D6C105C4579}" srcOrd="2" destOrd="0" presId="urn:microsoft.com/office/officeart/2005/8/layout/orgChart1"/>
    <dgm:cxn modelId="{8B31DF31-209D-4C75-9F27-D2F37AA494B2}" type="presParOf" srcId="{93D137C6-5B3D-485C-B4BD-CE860D536445}" destId="{C4EDDC11-5EA4-4E01-AC76-54E363A940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8C756-BF13-4DED-8065-2D11661608AA}">
      <dsp:nvSpPr>
        <dsp:cNvPr id="0" name=""/>
        <dsp:cNvSpPr/>
      </dsp:nvSpPr>
      <dsp:spPr>
        <a:xfrm>
          <a:off x="4814093" y="1045085"/>
          <a:ext cx="2527840" cy="4387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358"/>
              </a:lnTo>
              <a:lnTo>
                <a:pt x="2527840" y="219358"/>
              </a:lnTo>
              <a:lnTo>
                <a:pt x="2527840" y="4387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E0922-4AE1-4560-9622-EEA162424750}">
      <dsp:nvSpPr>
        <dsp:cNvPr id="0" name=""/>
        <dsp:cNvSpPr/>
      </dsp:nvSpPr>
      <dsp:spPr>
        <a:xfrm>
          <a:off x="4768373" y="1045085"/>
          <a:ext cx="91440" cy="4387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7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41B60-CDD4-42C0-8575-180DEAC1B097}">
      <dsp:nvSpPr>
        <dsp:cNvPr id="0" name=""/>
        <dsp:cNvSpPr/>
      </dsp:nvSpPr>
      <dsp:spPr>
        <a:xfrm>
          <a:off x="2286253" y="1045085"/>
          <a:ext cx="2527840" cy="438716"/>
        </a:xfrm>
        <a:custGeom>
          <a:avLst/>
          <a:gdLst/>
          <a:ahLst/>
          <a:cxnLst/>
          <a:rect l="0" t="0" r="0" b="0"/>
          <a:pathLst>
            <a:path>
              <a:moveTo>
                <a:pt x="2527840" y="0"/>
              </a:moveTo>
              <a:lnTo>
                <a:pt x="2527840" y="219358"/>
              </a:lnTo>
              <a:lnTo>
                <a:pt x="0" y="219358"/>
              </a:lnTo>
              <a:lnTo>
                <a:pt x="0" y="4387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B44A7-A443-43C7-A18D-D5F2B5F3C756}">
      <dsp:nvSpPr>
        <dsp:cNvPr id="0" name=""/>
        <dsp:cNvSpPr/>
      </dsp:nvSpPr>
      <dsp:spPr>
        <a:xfrm>
          <a:off x="3769531" y="523"/>
          <a:ext cx="2089124" cy="1044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6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Multiple Access Techniques</a:t>
          </a:r>
        </a:p>
      </dsp:txBody>
      <dsp:txXfrm>
        <a:off x="3769531" y="523"/>
        <a:ext cx="2089124" cy="1044562"/>
      </dsp:txXfrm>
    </dsp:sp>
    <dsp:sp modelId="{C8571B13-AA43-48BB-AD2D-467BAAB19DBF}">
      <dsp:nvSpPr>
        <dsp:cNvPr id="0" name=""/>
        <dsp:cNvSpPr/>
      </dsp:nvSpPr>
      <dsp:spPr>
        <a:xfrm>
          <a:off x="1241691" y="1483802"/>
          <a:ext cx="2089124" cy="1044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6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FDMA</a:t>
          </a:r>
        </a:p>
      </dsp:txBody>
      <dsp:txXfrm>
        <a:off x="1241691" y="1483802"/>
        <a:ext cx="2089124" cy="1044562"/>
      </dsp:txXfrm>
    </dsp:sp>
    <dsp:sp modelId="{ED059498-93F4-4FB7-BFE6-97BFBCD06BED}">
      <dsp:nvSpPr>
        <dsp:cNvPr id="0" name=""/>
        <dsp:cNvSpPr/>
      </dsp:nvSpPr>
      <dsp:spPr>
        <a:xfrm>
          <a:off x="3769531" y="1483802"/>
          <a:ext cx="2089124" cy="1044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6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TDMA</a:t>
          </a:r>
        </a:p>
      </dsp:txBody>
      <dsp:txXfrm>
        <a:off x="3769531" y="1483802"/>
        <a:ext cx="2089124" cy="1044562"/>
      </dsp:txXfrm>
    </dsp:sp>
    <dsp:sp modelId="{F035E80C-07C9-433C-8864-31D1621FB97F}">
      <dsp:nvSpPr>
        <dsp:cNvPr id="0" name=""/>
        <dsp:cNvSpPr/>
      </dsp:nvSpPr>
      <dsp:spPr>
        <a:xfrm>
          <a:off x="6297372" y="1483802"/>
          <a:ext cx="2089124" cy="1044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6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rPr>
            <a:t>CDMA</a:t>
          </a:r>
        </a:p>
      </dsp:txBody>
      <dsp:txXfrm>
        <a:off x="6297372" y="1483802"/>
        <a:ext cx="2089124" cy="1044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BF59B589-B929-4F32-9D0C-4F6977AC40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FA4968EB-CEA1-4C14-9028-33CD15A8ED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6" name="Rectangle 4">
            <a:extLst>
              <a:ext uri="{FF2B5EF4-FFF2-40B4-BE49-F238E27FC236}">
                <a16:creationId xmlns:a16="http://schemas.microsoft.com/office/drawing/2014/main" id="{FE51F118-8F05-4220-81A8-515A448C7B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38277" name="Rectangle 5">
            <a:extLst>
              <a:ext uri="{FF2B5EF4-FFF2-40B4-BE49-F238E27FC236}">
                <a16:creationId xmlns:a16="http://schemas.microsoft.com/office/drawing/2014/main" id="{613799F1-F649-4638-AD91-6FE4E610369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05B7A6-A6BB-475D-BD62-EC1A956F05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D3807AA3-D714-431D-BD65-A7DDF4B23E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9B931102-9EA5-40E6-9E11-A8B3B8DCBD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8FED7F7-EB48-4632-9409-881BB0169FC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5F7F41B7-4FE3-4876-B914-87045252DD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E678ACF1-ABD9-476D-9111-B03EABF966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BD Symbols" pitchFamily="2" charset="2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6D206E23-3CCE-40D5-BA89-A79A452DDC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D Symbols" pitchFamily="2" charset="2"/>
              </a:defRPr>
            </a:lvl1pPr>
          </a:lstStyle>
          <a:p>
            <a:fld id="{9E6B4F81-EE1D-4EE4-A26F-680C2CFF3D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8704843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201432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762000"/>
            <a:ext cx="1911350" cy="305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638" y="762000"/>
            <a:ext cx="5586412" cy="305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6279580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066800" y="1416050"/>
            <a:ext cx="7620000" cy="240347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217132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416050"/>
            <a:ext cx="7620000" cy="2403475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7602751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475594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9022773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16050"/>
            <a:ext cx="3733800" cy="1125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0" y="2693988"/>
            <a:ext cx="3733800" cy="1125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6444852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638" y="762000"/>
            <a:ext cx="7239000" cy="603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403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554151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89609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12240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16050"/>
            <a:ext cx="3733800" cy="2403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8193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067796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093101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23210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2193234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281498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162D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A8625B6-B5C8-4060-91B7-0AEABABDC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32162D"/>
              </a:gs>
            </a:gsLst>
            <a:lin ang="2700000" scaled="1"/>
          </a:gradFill>
          <a:ln>
            <a:noFill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>
              <a:defRPr/>
            </a:pPr>
            <a:endParaRPr lang="en-US" altLang="en-US"/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D3224D6A-9CF0-4FF5-A6FF-012279EAF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36638" y="7620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65BD737D-B436-4B15-9117-6A72C0285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416050"/>
            <a:ext cx="7620000" cy="2403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40325" name="Text Box 5">
            <a:extLst>
              <a:ext uri="{FF2B5EF4-FFF2-40B4-BE49-F238E27FC236}">
                <a16:creationId xmlns:a16="http://schemas.microsoft.com/office/drawing/2014/main" id="{D6520438-5888-41F3-B19B-094FDFBD1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960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fld id="{5FC59FC2-4FD6-4107-92BC-1B8819D6E72D}" type="slidenum">
              <a:rPr lang="en-US" altLang="en-US" b="1">
                <a:solidFill>
                  <a:srgbClr val="9EB0E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/>
              <a:t>‹#›</a:t>
            </a:fld>
            <a:endParaRPr lang="en-US" altLang="en-US" sz="2800" b="1">
              <a:solidFill>
                <a:srgbClr val="AABAE6"/>
              </a:solidFill>
              <a:latin typeface="Monotype Sorts" pitchFamily="2" charset="2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0"/>
        </a:spcBef>
        <a:spcAft>
          <a:spcPct val="2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4588" indent="-28733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39875" indent="-280988" algn="l" rtl="0" eaLnBrk="0" fontAlgn="base" hangingPunct="0">
        <a:lnSpc>
          <a:spcPct val="85000"/>
        </a:lnSpc>
        <a:spcBef>
          <a:spcPct val="0"/>
        </a:spcBef>
        <a:spcAft>
          <a:spcPct val="10000"/>
        </a:spcAft>
        <a:buClr>
          <a:schemeClr val="tx2"/>
        </a:buClr>
        <a:buSzPct val="55000"/>
        <a:buFont typeface="Monotype Sorts" pitchFamily="2" charset="2"/>
        <a:buChar char="l"/>
        <a:defRPr sz="3200" b="1">
          <a:solidFill>
            <a:schemeClr val="tx1"/>
          </a:solidFill>
          <a:latin typeface="+mn-lt"/>
        </a:defRPr>
      </a:lvl4pPr>
      <a:lvl5pPr marL="4343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5pPr>
      <a:lvl6pPr marL="4800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5257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5715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6172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6" name="Rectangle 4">
            <a:extLst>
              <a:ext uri="{FF2B5EF4-FFF2-40B4-BE49-F238E27FC236}">
                <a16:creationId xmlns:a16="http://schemas.microsoft.com/office/drawing/2014/main" id="{4FE31C1E-EE29-4E46-9D42-C19A9DCC1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u="sng" dirty="0"/>
              <a:t>Multiple Access Techniques </a:t>
            </a:r>
            <a:br>
              <a:rPr lang="en-US" altLang="en-US" u="sng" dirty="0"/>
            </a:br>
            <a:r>
              <a:rPr lang="en-US" altLang="en-US" u="sng" dirty="0"/>
              <a:t>for wireless communication</a:t>
            </a:r>
            <a:br>
              <a:rPr lang="en-US" altLang="en-US" b="0" u="sng" dirty="0"/>
            </a:br>
            <a:endParaRPr lang="en-US" altLang="en-US" b="0" u="sng" dirty="0"/>
          </a:p>
        </p:txBody>
      </p:sp>
      <p:sp>
        <p:nvSpPr>
          <p:cNvPr id="545797" name="Rectangle 5">
            <a:extLst>
              <a:ext uri="{FF2B5EF4-FFF2-40B4-BE49-F238E27FC236}">
                <a16:creationId xmlns:a16="http://schemas.microsoft.com/office/drawing/2014/main" id="{A0955B7B-9B2F-4A2A-B05F-2B1C10075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391400" cy="299561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b="0" dirty="0"/>
              <a:t>Multiple access schemes allow many mobile users to share a finite amount of radio spectrum</a:t>
            </a:r>
          </a:p>
          <a:p>
            <a:pPr>
              <a:spcBef>
                <a:spcPct val="20000"/>
              </a:spcBef>
              <a:defRPr/>
            </a:pPr>
            <a:endParaRPr lang="en-US" altLang="en-US" b="0" dirty="0"/>
          </a:p>
          <a:p>
            <a:pPr>
              <a:spcBef>
                <a:spcPct val="20000"/>
              </a:spcBef>
              <a:defRPr/>
            </a:pPr>
            <a:r>
              <a:rPr lang="en-US" altLang="en-US" b="0" dirty="0"/>
              <a:t>High quality of communications must be maintained during the sharing process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>
            <a:extLst>
              <a:ext uri="{FF2B5EF4-FFF2-40B4-BE49-F238E27FC236}">
                <a16:creationId xmlns:a16="http://schemas.microsoft.com/office/drawing/2014/main" id="{25D487F5-E074-4C75-83B8-0E8E0D943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Components of  TDMA Frame</a:t>
            </a:r>
          </a:p>
        </p:txBody>
      </p:sp>
      <p:sp>
        <p:nvSpPr>
          <p:cNvPr id="947203" name="Rectangle 3">
            <a:extLst>
              <a:ext uri="{FF2B5EF4-FFF2-40B4-BE49-F238E27FC236}">
                <a16:creationId xmlns:a16="http://schemas.microsoft.com/office/drawing/2014/main" id="{5AA7823E-EA91-42C6-B3A2-65AB700A5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620000" cy="299561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Preamble </a:t>
            </a:r>
            <a:r>
              <a:rPr lang="en-US" b="0" dirty="0">
                <a:sym typeface="Wingdings" pitchFamily="2" charset="2"/>
              </a:rPr>
              <a:t></a:t>
            </a:r>
            <a:r>
              <a:rPr lang="en-US" b="0" dirty="0"/>
              <a:t> Address and synchronization information for base station and subscriber identification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Guard times </a:t>
            </a:r>
            <a:r>
              <a:rPr lang="en-US" b="0" dirty="0">
                <a:sym typeface="Wingdings" pitchFamily="2" charset="2"/>
              </a:rPr>
              <a:t></a:t>
            </a:r>
            <a:r>
              <a:rPr lang="en-US" b="0" dirty="0"/>
              <a:t> Synchronization of receivers between  different slots and frames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>
            <a:extLst>
              <a:ext uri="{FF2B5EF4-FFF2-40B4-BE49-F238E27FC236}">
                <a16:creationId xmlns:a16="http://schemas.microsoft.com/office/drawing/2014/main" id="{E9EE0535-4ACC-4869-8CCF-CF20094E7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Efficiency of TDMA</a:t>
            </a:r>
          </a:p>
        </p:txBody>
      </p:sp>
      <p:sp>
        <p:nvSpPr>
          <p:cNvPr id="950275" name="Rectangle 3">
            <a:extLst>
              <a:ext uri="{FF2B5EF4-FFF2-40B4-BE49-F238E27FC236}">
                <a16:creationId xmlns:a16="http://schemas.microsoft.com/office/drawing/2014/main" id="{C7F2A80E-0A69-4EEF-BDA3-AF62F267B6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620000" cy="1025525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b="0" dirty="0">
                <a:effectLst/>
              </a:rPr>
              <a:t>Frame Efficiency </a:t>
            </a:r>
          </a:p>
          <a:p>
            <a:pPr>
              <a:buFont typeface="Monotype Sorts" pitchFamily="2" charset="2"/>
              <a:buNone/>
              <a:defRPr/>
            </a:pPr>
            <a:endParaRPr lang="en-US" b="0" dirty="0"/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AF1CFFC3-03C7-4FAE-9DDC-90E3BE460B5A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295400" y="2362200"/>
          <a:ext cx="71628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3" imgW="2755900" imgH="431800" progId="Equation.DSMT4">
                  <p:embed/>
                </p:oleObj>
              </mc:Choice>
              <mc:Fallback>
                <p:oleObj name="Equation" r:id="rId3" imgW="27559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362200"/>
                        <a:ext cx="71628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6">
            <a:extLst>
              <a:ext uri="{FF2B5EF4-FFF2-40B4-BE49-F238E27FC236}">
                <a16:creationId xmlns:a16="http://schemas.microsoft.com/office/drawing/2014/main" id="{B842D078-12BE-4B3D-A6C0-00515724BA52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1828800" y="3657600"/>
          <a:ext cx="3505200" cy="202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5" imgW="1143000" imgH="660400" progId="Equation.DSMT4">
                  <p:embed/>
                </p:oleObj>
              </mc:Choice>
              <mc:Fallback>
                <p:oleObj name="Equation" r:id="rId5" imgW="1143000" imgH="660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3505200" cy="202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>
            <a:extLst>
              <a:ext uri="{FF2B5EF4-FFF2-40B4-BE49-F238E27FC236}">
                <a16:creationId xmlns:a16="http://schemas.microsoft.com/office/drawing/2014/main" id="{6DEBA5E8-717A-48EF-A314-5B266E8BA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Cell capacity in TDMA System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200" b="0" dirty="0"/>
              <a:t>m is the number of TDMA users in one channel</a:t>
            </a:r>
            <a:r>
              <a:rPr lang="en-US" dirty="0"/>
              <a:t> </a:t>
            </a:r>
          </a:p>
        </p:txBody>
      </p:sp>
      <p:graphicFrame>
        <p:nvGraphicFramePr>
          <p:cNvPr id="13315" name="Object 1">
            <a:extLst>
              <a:ext uri="{FF2B5EF4-FFF2-40B4-BE49-F238E27FC236}">
                <a16:creationId xmlns:a16="http://schemas.microsoft.com/office/drawing/2014/main" id="{97FB880D-7C7A-44E0-ACD3-F3836C776E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1600200"/>
          <a:ext cx="5819775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3581400" imgH="1397000" progId="Equation.3">
                  <p:embed/>
                </p:oleObj>
              </mc:Choice>
              <mc:Fallback>
                <p:oleObj name="Equation" r:id="rId3" imgW="3581400" imgH="1397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00200"/>
                        <a:ext cx="5819775" cy="22701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9DA1B7"/>
                          </a:gs>
                          <a:gs pos="50000">
                            <a:srgbClr val="C4C6D2"/>
                          </a:gs>
                          <a:gs pos="100000">
                            <a:srgbClr val="E2E3E9"/>
                          </a:gs>
                        </a:gsLst>
                        <a:lin ang="5400000"/>
                      </a:gra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>
            <a:extLst>
              <a:ext uri="{FF2B5EF4-FFF2-40B4-BE49-F238E27FC236}">
                <a16:creationId xmlns:a16="http://schemas.microsoft.com/office/drawing/2014/main" id="{4E28639E-2220-44F1-95F0-A6EBE48FA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Example</a:t>
            </a:r>
          </a:p>
        </p:txBody>
      </p:sp>
      <p:sp>
        <p:nvSpPr>
          <p:cNvPr id="970755" name="Rectangle 3">
            <a:extLst>
              <a:ext uri="{FF2B5EF4-FFF2-40B4-BE49-F238E27FC236}">
                <a16:creationId xmlns:a16="http://schemas.microsoft.com/office/drawing/2014/main" id="{39725251-6DE6-459A-8A4E-51DA6B983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8077200" cy="3192463"/>
          </a:xfrm>
        </p:spPr>
        <p:txBody>
          <a:bodyPr/>
          <a:lstStyle/>
          <a:p>
            <a:pPr marL="60325" indent="-60325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If a GSM timeslot consists of 6 trailing bits, 8.25 guard bits, 26 training bits, and 2 traffic bursts of 58 bits of data, find the frame efficiency. </a:t>
            </a:r>
          </a:p>
          <a:p>
            <a:pPr marL="60325" indent="-60325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u="sng" dirty="0"/>
              <a:t>Solution</a:t>
            </a:r>
            <a:endParaRPr lang="en-US" b="0" dirty="0"/>
          </a:p>
          <a:p>
            <a:pPr marL="0" indent="0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Time slot has 6+ 8.25+ 26 + 2(58) = 156.25 bits.</a:t>
            </a:r>
          </a:p>
          <a:p>
            <a:pPr marL="0" indent="0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Frame has 8 * 156.25 = 1250 bits / frame.</a:t>
            </a:r>
          </a:p>
        </p:txBody>
      </p:sp>
      <p:sp>
        <p:nvSpPr>
          <p:cNvPr id="14340" name="Rectangle 1">
            <a:extLst>
              <a:ext uri="{FF2B5EF4-FFF2-40B4-BE49-F238E27FC236}">
                <a16:creationId xmlns:a16="http://schemas.microsoft.com/office/drawing/2014/main" id="{A850FC8D-86DD-4044-96B9-240BD0157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537075"/>
            <a:ext cx="746760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/>
              <a:t> The number of overhead bits per frame is:</a:t>
            </a:r>
          </a:p>
          <a:p>
            <a:pPr algn="ctr">
              <a:spcBef>
                <a:spcPct val="20000"/>
              </a:spcBef>
            </a:pPr>
            <a:r>
              <a:rPr lang="en-US" altLang="en-US"/>
              <a:t>b</a:t>
            </a:r>
            <a:r>
              <a:rPr lang="en-US" altLang="en-US" baseline="-25000"/>
              <a:t>OH</a:t>
            </a:r>
            <a:r>
              <a:rPr lang="en-US" altLang="en-US"/>
              <a:t> = 8(6) + 8(8.25) + 8(26)  = 322 bits</a:t>
            </a:r>
          </a:p>
          <a:p>
            <a:pPr algn="ctr">
              <a:spcBef>
                <a:spcPct val="20000"/>
              </a:spcBef>
            </a:pPr>
            <a:r>
              <a:rPr lang="en-US" altLang="en-US"/>
              <a:t>Frame efficiency = (1250 – 322 )/1250 = 74.24 % </a:t>
            </a:r>
          </a:p>
          <a:p>
            <a:pPr algn="ctr">
              <a:spcBef>
                <a:spcPct val="20000"/>
              </a:spcBef>
            </a:pPr>
            <a:r>
              <a:rPr lang="en-US" altLang="en-US"/>
              <a:t>		    		 	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>
            <a:extLst>
              <a:ext uri="{FF2B5EF4-FFF2-40B4-BE49-F238E27FC236}">
                <a16:creationId xmlns:a16="http://schemas.microsoft.com/office/drawing/2014/main" id="{D0EF2597-33BF-4AC2-850B-1937D71C5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Capacity of Digital Cellular CDMA</a:t>
            </a:r>
          </a:p>
        </p:txBody>
      </p:sp>
      <p:sp>
        <p:nvSpPr>
          <p:cNvPr id="1024003" name="Rectangle 3">
            <a:extLst>
              <a:ext uri="{FF2B5EF4-FFF2-40B4-BE49-F238E27FC236}">
                <a16:creationId xmlns:a16="http://schemas.microsoft.com/office/drawing/2014/main" id="{06D02BBD-7ECD-4F67-B986-47EE3F174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299561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Capacity of FDMA and TDMA system is bandwidth limited.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Capacity of CDMA system is interference limited.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The link performance of CDMA increases as the number of users decreases.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1AA5DD27-A681-4653-A455-102AAA0D36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Number of possible users in CDMA</a:t>
            </a:r>
            <a:br>
              <a:rPr lang="en-US" dirty="0"/>
            </a:br>
            <a:endParaRPr lang="en-US" sz="3200" dirty="0"/>
          </a:p>
        </p:txBody>
      </p:sp>
      <p:graphicFrame>
        <p:nvGraphicFramePr>
          <p:cNvPr id="16387" name="Object 7">
            <a:extLst>
              <a:ext uri="{FF2B5EF4-FFF2-40B4-BE49-F238E27FC236}">
                <a16:creationId xmlns:a16="http://schemas.microsoft.com/office/drawing/2014/main" id="{2C68AE22-D43E-4868-9BD0-EB12E839ED7A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1905000" y="1447800"/>
          <a:ext cx="51816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3" imgW="1879600" imgH="1143000" progId="Equation.DSMT4">
                  <p:embed/>
                </p:oleObj>
              </mc:Choice>
              <mc:Fallback>
                <p:oleObj name="Equation" r:id="rId3" imgW="1879600" imgH="1143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47800"/>
                        <a:ext cx="5181600" cy="314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89CA18AE-2438-4F69-BF91-08A16B7FC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7244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ea typeface="+mj-ea"/>
                <a:cs typeface="+mj-cs"/>
              </a:rPr>
              <a:t>h</a:t>
            </a: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is the background thermal noise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 is the average user power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W is the total RF bandwidth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R is the information bit rate</a:t>
            </a:r>
            <a:br>
              <a:rPr lang="en-US" sz="36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en-US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>
            <a:extLst>
              <a:ext uri="{FF2B5EF4-FFF2-40B4-BE49-F238E27FC236}">
                <a16:creationId xmlns:a16="http://schemas.microsoft.com/office/drawing/2014/main" id="{E4D071B0-BF89-4E5D-87CD-741E2CD1F2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Techniques to improve capacity</a:t>
            </a:r>
          </a:p>
        </p:txBody>
      </p:sp>
      <p:sp>
        <p:nvSpPr>
          <p:cNvPr id="1038339" name="Rectangle 3">
            <a:extLst>
              <a:ext uri="{FF2B5EF4-FFF2-40B4-BE49-F238E27FC236}">
                <a16:creationId xmlns:a16="http://schemas.microsoft.com/office/drawing/2014/main" id="{9B7B3A62-D43A-45EC-A90F-98E5105F9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376363"/>
            <a:ext cx="7620000" cy="442277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Antenna </a:t>
            </a:r>
            <a:r>
              <a:rPr lang="en-US" b="0" dirty="0" err="1"/>
              <a:t>Sectorization</a:t>
            </a:r>
            <a:endParaRPr lang="en-US" b="0" dirty="0"/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Sectoral antennas at 120 degrees increases the capacity by a factor of 3</a:t>
            </a: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Monitoring or Voice activity </a:t>
            </a:r>
            <a:r>
              <a:rPr lang="en-US" b="0" dirty="0">
                <a:latin typeface="Symbol" pitchFamily="18" charset="2"/>
              </a:rPr>
              <a:t>a</a:t>
            </a:r>
            <a:endParaRPr lang="en-US" b="0" dirty="0"/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	Each transmitter is switched off during period of no voice activity</a:t>
            </a:r>
            <a:endParaRPr lang="en-US" b="0" dirty="0">
              <a:latin typeface="Symbol" pitchFamily="18" charset="2"/>
            </a:endParaRPr>
          </a:p>
          <a:p>
            <a:pPr>
              <a:spcBef>
                <a:spcPct val="20000"/>
              </a:spcBef>
              <a:buFont typeface="Monotype Sorts" pitchFamily="2" charset="2"/>
              <a:buNone/>
              <a:defRPr/>
            </a:pPr>
            <a:endParaRPr lang="en-US" u="sng" dirty="0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8" name="Rectangle 8">
            <a:extLst>
              <a:ext uri="{FF2B5EF4-FFF2-40B4-BE49-F238E27FC236}">
                <a16:creationId xmlns:a16="http://schemas.microsoft.com/office/drawing/2014/main" id="{945C9585-BF52-4D26-A92F-3582001C3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Capacity Improvement</a:t>
            </a:r>
          </a:p>
        </p:txBody>
      </p:sp>
      <p:graphicFrame>
        <p:nvGraphicFramePr>
          <p:cNvPr id="18435" name="Object 4">
            <a:extLst>
              <a:ext uri="{FF2B5EF4-FFF2-40B4-BE49-F238E27FC236}">
                <a16:creationId xmlns:a16="http://schemas.microsoft.com/office/drawing/2014/main" id="{BDF86F32-B92C-4178-94AA-26B66B9D27F0}"/>
              </a:ext>
            </a:extLst>
          </p:cNvPr>
          <p:cNvGraphicFramePr>
            <a:graphicFrameLocks noChangeAspect="1"/>
          </p:cNvGraphicFramePr>
          <p:nvPr>
            <p:ph sz="half" idx="1"/>
          </p:nvPr>
        </p:nvGraphicFramePr>
        <p:xfrm>
          <a:off x="1295400" y="1873250"/>
          <a:ext cx="5638800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2527300" imgH="762000" progId="Equation.DSMT4">
                  <p:embed/>
                </p:oleObj>
              </mc:Choice>
              <mc:Fallback>
                <p:oleObj name="Equation" r:id="rId3" imgW="2527300" imgH="762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73250"/>
                        <a:ext cx="5638800" cy="170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1">
            <a:extLst>
              <a:ext uri="{FF2B5EF4-FFF2-40B4-BE49-F238E27FC236}">
                <a16:creationId xmlns:a16="http://schemas.microsoft.com/office/drawing/2014/main" id="{2312A94A-3867-4110-BEE7-8C6AED233D63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1295400" y="4114800"/>
          <a:ext cx="7162800" cy="118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5" imgW="2603500" imgH="431800" progId="Equation.DSMT4">
                  <p:embed/>
                </p:oleObj>
              </mc:Choice>
              <mc:Fallback>
                <p:oleObj name="Equation" r:id="rId5" imgW="26035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14800"/>
                        <a:ext cx="7162800" cy="118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4">
            <a:extLst>
              <a:ext uri="{FF2B5EF4-FFF2-40B4-BE49-F238E27FC236}">
                <a16:creationId xmlns:a16="http://schemas.microsoft.com/office/drawing/2014/main" id="{E5D53FE2-B905-4CDA-92AD-8092401B1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743200"/>
            <a:ext cx="152400" cy="152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87438F47-80D8-4437-9AEA-509BF3E0E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362200"/>
            <a:ext cx="228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defRPr/>
            </a:pPr>
            <a:r>
              <a:rPr lang="en-US" altLang="en-US" dirty="0"/>
              <a:t>)</a:t>
            </a: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>
            <a:extLst>
              <a:ext uri="{FF2B5EF4-FFF2-40B4-BE49-F238E27FC236}">
                <a16:creationId xmlns:a16="http://schemas.microsoft.com/office/drawing/2014/main" id="{2E7CF872-31E3-4489-8B21-AA31A74DC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Example</a:t>
            </a:r>
          </a:p>
        </p:txBody>
      </p:sp>
      <p:sp>
        <p:nvSpPr>
          <p:cNvPr id="1049603" name="Rectangle 3">
            <a:extLst>
              <a:ext uri="{FF2B5EF4-FFF2-40B4-BE49-F238E27FC236}">
                <a16:creationId xmlns:a16="http://schemas.microsoft.com/office/drawing/2014/main" id="{42400C8B-59AF-45EC-96F8-E4FA81C7C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3413125"/>
          </a:xfrm>
        </p:spPr>
        <p:txBody>
          <a:bodyPr/>
          <a:lstStyle/>
          <a:p>
            <a:pPr marL="0" indent="0">
              <a:spcBef>
                <a:spcPct val="20000"/>
              </a:spcBef>
              <a:buFont typeface="Monotype Sorts" pitchFamily="2" charset="2"/>
              <a:buNone/>
              <a:defRPr/>
            </a:pPr>
            <a:r>
              <a:rPr lang="en-US" b="0" dirty="0"/>
              <a:t>If W = 1.25 MHz, R= 9600 bps and SNR is 10 dB, determine the maximum number of users that can be supported in a CDMA system using: 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 err="1"/>
              <a:t>omni</a:t>
            </a:r>
            <a:r>
              <a:rPr lang="en-US" b="0" dirty="0"/>
              <a:t> directional base station antennas and no voice activity detection </a:t>
            </a:r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3 sectors at base station and </a:t>
            </a:r>
            <a:r>
              <a:rPr lang="en-US" b="0" dirty="0">
                <a:latin typeface="Symbol" pitchFamily="18" charset="2"/>
              </a:rPr>
              <a:t>a</a:t>
            </a:r>
            <a:r>
              <a:rPr lang="en-US" b="0" dirty="0"/>
              <a:t> = 3/8. Assume the system is interference limited.  </a:t>
            </a:r>
            <a:r>
              <a:rPr lang="en-US" b="0" dirty="0">
                <a:latin typeface="Symbol" pitchFamily="18" charset="2"/>
              </a:rPr>
              <a:t>h</a:t>
            </a:r>
            <a:r>
              <a:rPr lang="en-US" b="0" dirty="0"/>
              <a:t> = 0. </a:t>
            </a: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>
            <a:extLst>
              <a:ext uri="{FF2B5EF4-FFF2-40B4-BE49-F238E27FC236}">
                <a16:creationId xmlns:a16="http://schemas.microsoft.com/office/drawing/2014/main" id="{A0B3501E-1FA5-4C7D-A1AA-67CA7F854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Solution</a:t>
            </a:r>
          </a:p>
        </p:txBody>
      </p:sp>
      <p:sp>
        <p:nvSpPr>
          <p:cNvPr id="1050627" name="Rectangle 3">
            <a:extLst>
              <a:ext uri="{FF2B5EF4-FFF2-40B4-BE49-F238E27FC236}">
                <a16:creationId xmlns:a16="http://schemas.microsoft.com/office/drawing/2014/main" id="{1F528942-1528-4806-8A8A-D7F24C080A6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16050"/>
            <a:ext cx="3733800" cy="4046538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800" dirty="0"/>
              <a:t>(a)</a:t>
            </a:r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  <a:p>
            <a:pPr>
              <a:buFont typeface="Monotype Sorts" pitchFamily="2" charset="2"/>
              <a:buNone/>
              <a:defRPr/>
            </a:pPr>
            <a:endParaRPr lang="en-US" sz="2800" dirty="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5F2CB4C0-342A-4D8F-B882-6FAAF75972B1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2133600" y="1447800"/>
          <a:ext cx="3962400" cy="211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1524000" imgH="812800" progId="Equation.DSMT4">
                  <p:embed/>
                </p:oleObj>
              </mc:Choice>
              <mc:Fallback>
                <p:oleObj name="Equation" r:id="rId3" imgW="1524000" imgH="812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447800"/>
                        <a:ext cx="3962400" cy="211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>
            <a:extLst>
              <a:ext uri="{FF2B5EF4-FFF2-40B4-BE49-F238E27FC236}">
                <a16:creationId xmlns:a16="http://schemas.microsoft.com/office/drawing/2014/main" id="{A54C802C-45B9-4DD8-980A-151E84B69B2C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438400" y="3581400"/>
          <a:ext cx="3733800" cy="199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5" imgW="1473200" imgH="787400" progId="Equation.DSMT4">
                  <p:embed/>
                </p:oleObj>
              </mc:Choice>
              <mc:Fallback>
                <p:oleObj name="Equation" r:id="rId5" imgW="1473200" imgH="787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81400"/>
                        <a:ext cx="3733800" cy="199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530" name="Rectangle 2">
            <a:extLst>
              <a:ext uri="{FF2B5EF4-FFF2-40B4-BE49-F238E27FC236}">
                <a16:creationId xmlns:a16="http://schemas.microsoft.com/office/drawing/2014/main" id="{7002D416-E52E-4826-8082-C9540555B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Multiple Access Techniques 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F83E10B6-8BFF-446F-86B9-8A8ED4614831}"/>
              </a:ext>
            </a:extLst>
          </p:cNvPr>
          <p:cNvGrpSpPr>
            <a:grpSpLocks/>
          </p:cNvGrpSpPr>
          <p:nvPr/>
        </p:nvGrpSpPr>
        <p:grpSpPr bwMode="auto">
          <a:xfrm>
            <a:off x="-228600" y="1447800"/>
            <a:ext cx="9628188" cy="2528888"/>
            <a:chOff x="672" y="896"/>
            <a:chExt cx="9294" cy="1497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4D499E72-9024-4116-BE29-B8CB380388AB}"/>
                </a:ext>
              </a:extLst>
            </p:cNvPr>
            <p:cNvGraphicFramePr/>
            <p:nvPr/>
          </p:nvGraphicFramePr>
          <p:xfrm>
            <a:off x="672" y="896"/>
            <a:ext cx="9294" cy="149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AutoShape 11">
              <a:extLst>
                <a:ext uri="{FF2B5EF4-FFF2-40B4-BE49-F238E27FC236}">
                  <a16:creationId xmlns:a16="http://schemas.microsoft.com/office/drawing/2014/main" id="{101BA15E-403F-455F-AE91-2978FAA2C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6" y="1712"/>
              <a:ext cx="1101" cy="38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0"/>
              </a:schemeClr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7607" tIns="28804" rIns="57607" bIns="2880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anose="020B0606020202030204" pitchFamily="34" charset="0"/>
                </a:rPr>
                <a:t>SDMA</a:t>
              </a:r>
            </a:p>
          </p:txBody>
        </p:sp>
      </p:grpSp>
      <p:sp>
        <p:nvSpPr>
          <p:cNvPr id="1037" name="Line 15">
            <a:extLst>
              <a:ext uri="{FF2B5EF4-FFF2-40B4-BE49-F238E27FC236}">
                <a16:creationId xmlns:a16="http://schemas.microsoft.com/office/drawing/2014/main" id="{7D31D8E2-D61C-4C66-B7B9-6259082C51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2743200"/>
            <a:ext cx="1676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20">
            <a:extLst>
              <a:ext uri="{FF2B5EF4-FFF2-40B4-BE49-F238E27FC236}">
                <a16:creationId xmlns:a16="http://schemas.microsoft.com/office/drawing/2014/main" id="{5910A76D-4E0F-4283-BE40-700D398572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67600" y="2743200"/>
            <a:ext cx="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DE98127-36CC-437C-8223-4F7AA0701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7239000" cy="603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Frequency Division Multiple Access (FDMA)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Time Division Multiple Access (TDMA)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Code Division Multiple Access (CDMA)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8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Space Division Multiple Access (SDMA)</a:t>
            </a: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9" name="Rectangle 3">
            <a:extLst>
              <a:ext uri="{FF2B5EF4-FFF2-40B4-BE49-F238E27FC236}">
                <a16:creationId xmlns:a16="http://schemas.microsoft.com/office/drawing/2014/main" id="{6DAC7E5A-2A4A-4898-ACEF-6F4879050B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066800"/>
            <a:ext cx="3733800" cy="452438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800" dirty="0"/>
              <a:t>(b) Users per sector </a:t>
            </a:r>
          </a:p>
        </p:txBody>
      </p:sp>
      <p:graphicFrame>
        <p:nvGraphicFramePr>
          <p:cNvPr id="21507" name="Object 6">
            <a:extLst>
              <a:ext uri="{FF2B5EF4-FFF2-40B4-BE49-F238E27FC236}">
                <a16:creationId xmlns:a16="http://schemas.microsoft.com/office/drawing/2014/main" id="{70F908C3-D728-493C-9217-5A7DAE07ED15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133600" y="3454400"/>
          <a:ext cx="4572000" cy="195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1841500" imgH="787400" progId="Equation.DSMT4">
                  <p:embed/>
                </p:oleObj>
              </mc:Choice>
              <mc:Fallback>
                <p:oleObj name="Equation" r:id="rId3" imgW="1841500" imgH="787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454400"/>
                        <a:ext cx="4572000" cy="195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>
            <a:extLst>
              <a:ext uri="{FF2B5EF4-FFF2-40B4-BE49-F238E27FC236}">
                <a16:creationId xmlns:a16="http://schemas.microsoft.com/office/drawing/2014/main" id="{33686735-9F51-473A-8736-0E63ACC5175B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1600200" y="1727200"/>
          <a:ext cx="528478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5" imgW="2527300" imgH="762000" progId="Equation.DSMT4">
                  <p:embed/>
                </p:oleObj>
              </mc:Choice>
              <mc:Fallback>
                <p:oleObj name="Equation" r:id="rId5" imgW="2527300" imgH="762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27200"/>
                        <a:ext cx="5284788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D22E6B2E-4A6B-4B75-A338-F480F62BD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7391400" cy="508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rgbClr val="003530"/>
            </a:outerShdw>
          </a:effectLst>
        </p:spPr>
        <p:txBody>
          <a:bodyPr lIns="90487" tIns="44450" rIns="90487" bIns="44450">
            <a:sp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2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4588" indent="-28733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539875" indent="-280988"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10000"/>
              </a:spcAft>
              <a:buClr>
                <a:schemeClr val="tx2"/>
              </a:buClr>
              <a:buSzPct val="55000"/>
              <a:buFont typeface="Monotype Sorts" pitchFamily="2" charset="2"/>
              <a:buChar char="l"/>
              <a:defRPr sz="3200" b="1">
                <a:solidFill>
                  <a:schemeClr val="tx1"/>
                </a:solidFill>
                <a:latin typeface="+mn-lt"/>
              </a:defRPr>
            </a:lvl4pPr>
            <a:lvl5pPr marL="4343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5pPr>
            <a:lvl6pPr marL="4800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6pPr>
            <a:lvl7pPr marL="5257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7pPr>
            <a:lvl8pPr marL="5715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8pPr>
            <a:lvl9pPr marL="6172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b="0" kern="0" dirty="0"/>
              <a:t>Total users in 3 sectors = 3 x 35.7 ~ 107 users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1" name="Rectangle 3">
            <a:extLst>
              <a:ext uri="{FF2B5EF4-FFF2-40B4-BE49-F238E27FC236}">
                <a16:creationId xmlns:a16="http://schemas.microsoft.com/office/drawing/2014/main" id="{E3D697CB-09DA-4D30-83F8-AB95A510C0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52600"/>
            <a:ext cx="4800600" cy="5080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b="0" dirty="0"/>
              <a:t>Total users N in 3 sectors</a:t>
            </a:r>
          </a:p>
        </p:txBody>
      </p:sp>
      <p:graphicFrame>
        <p:nvGraphicFramePr>
          <p:cNvPr id="22531" name="Object 4">
            <a:extLst>
              <a:ext uri="{FF2B5EF4-FFF2-40B4-BE49-F238E27FC236}">
                <a16:creationId xmlns:a16="http://schemas.microsoft.com/office/drawing/2014/main" id="{AE09B772-8EB8-412B-A211-F39AE44EFE51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895600" y="2286000"/>
          <a:ext cx="2286000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3" imgW="952087" imgH="672808" progId="Equation.DSMT4">
                  <p:embed/>
                </p:oleObj>
              </mc:Choice>
              <mc:Fallback>
                <p:oleObj name="Equation" r:id="rId3" imgW="952087" imgH="672808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86000"/>
                        <a:ext cx="2286000" cy="161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3C0B20E-5154-4639-976E-D72FA38AA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578" name="Rectangle 2">
            <a:extLst>
              <a:ext uri="{FF2B5EF4-FFF2-40B4-BE49-F238E27FC236}">
                <a16:creationId xmlns:a16="http://schemas.microsoft.com/office/drawing/2014/main" id="{CDF49A7C-57C4-4F50-8910-5A1626C61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Multiple Access (MA) Technologies</a:t>
            </a:r>
            <a:br>
              <a:rPr lang="en-US" u="sng" dirty="0"/>
            </a:br>
            <a:r>
              <a:rPr lang="en-US" u="sng" dirty="0"/>
              <a:t> </a:t>
            </a:r>
            <a:endParaRPr lang="en-US" sz="3200" u="sng" dirty="0"/>
          </a:p>
        </p:txBody>
      </p:sp>
      <p:graphicFrame>
        <p:nvGraphicFramePr>
          <p:cNvPr id="920625" name="Group 49">
            <a:extLst>
              <a:ext uri="{FF2B5EF4-FFF2-40B4-BE49-F238E27FC236}">
                <a16:creationId xmlns:a16="http://schemas.microsoft.com/office/drawing/2014/main" id="{4F242715-4CAE-4414-86D1-EE4F1727BD2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315200" cy="4591050"/>
        </p:xfrm>
        <a:graphic>
          <a:graphicData uri="http://schemas.openxmlformats.org/drawingml/2006/table">
            <a:tbl>
              <a:tblPr/>
              <a:tblGrid>
                <a:gridCol w="48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Cellular System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32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MA Technique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9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AMPS ( Advanced Mobile Phone system )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FDMA / FDD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9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GSM ( Global System for Mobile )	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TDMA / FDD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9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US DC ( U. S Digital Cellular )	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TDMA / FDD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69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JDC ( Japanese Digital Cellular ) 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TDMA / FDD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IS – 95 ( U.S Narrowband Spread Spectrum ) </a:t>
                      </a:r>
                    </a:p>
                  </a:txBody>
                  <a:tcPr marT="45739" marB="457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CDMA / FDD </a:t>
                      </a: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162" name="Rectangle 2">
            <a:extLst>
              <a:ext uri="{FF2B5EF4-FFF2-40B4-BE49-F238E27FC236}">
                <a16:creationId xmlns:a16="http://schemas.microsoft.com/office/drawing/2014/main" id="{A259EC07-2BB1-4E87-9013-8B2B5D31B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Capacity of Cellular Systems</a:t>
            </a:r>
            <a:br>
              <a:rPr lang="en-US" dirty="0"/>
            </a:br>
            <a:endParaRPr lang="en-US" dirty="0"/>
          </a:p>
        </p:txBody>
      </p:sp>
      <p:sp>
        <p:nvSpPr>
          <p:cNvPr id="988163" name="Rectangle 3">
            <a:extLst>
              <a:ext uri="{FF2B5EF4-FFF2-40B4-BE49-F238E27FC236}">
                <a16:creationId xmlns:a16="http://schemas.microsoft.com/office/drawing/2014/main" id="{A031913B-557E-4B93-ADE4-000E3BD96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20000" cy="4005263"/>
          </a:xfrm>
        </p:spPr>
        <p:txBody>
          <a:bodyPr/>
          <a:lstStyle/>
          <a:p>
            <a:pPr algn="just">
              <a:spcBef>
                <a:spcPct val="30000"/>
              </a:spcBef>
              <a:defRPr/>
            </a:pPr>
            <a:r>
              <a:rPr lang="en-US" b="0" dirty="0"/>
              <a:t>Channel capacity of a wireless system is the maximum number of users possible in the system</a:t>
            </a:r>
          </a:p>
          <a:p>
            <a:pPr>
              <a:spcBef>
                <a:spcPct val="30000"/>
              </a:spcBef>
              <a:defRPr/>
            </a:pPr>
            <a:r>
              <a:rPr lang="en-US" b="0" dirty="0"/>
              <a:t>Channel capacity depends on:</a:t>
            </a:r>
          </a:p>
          <a:p>
            <a:pPr lvl="1">
              <a:spcBef>
                <a:spcPct val="30000"/>
              </a:spcBef>
              <a:defRPr/>
            </a:pPr>
            <a:r>
              <a:rPr lang="en-US" b="0" dirty="0"/>
              <a:t>Bandwidth available</a:t>
            </a:r>
          </a:p>
          <a:p>
            <a:pPr lvl="1">
              <a:spcBef>
                <a:spcPct val="30000"/>
              </a:spcBef>
              <a:defRPr/>
            </a:pPr>
            <a:r>
              <a:rPr lang="en-US" b="0" dirty="0"/>
              <a:t>Signal to Noise ratio (SNR) in the channel</a:t>
            </a:r>
          </a:p>
          <a:p>
            <a:pPr lvl="1">
              <a:spcBef>
                <a:spcPct val="3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722" name="Rectangle 2">
            <a:extLst>
              <a:ext uri="{FF2B5EF4-FFF2-40B4-BE49-F238E27FC236}">
                <a16:creationId xmlns:a16="http://schemas.microsoft.com/office/drawing/2014/main" id="{C718FFC9-1EEF-423D-86F6-E65E8995C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Principle of FDMA Operation</a:t>
            </a:r>
          </a:p>
        </p:txBody>
      </p:sp>
      <p:sp>
        <p:nvSpPr>
          <p:cNvPr id="926723" name="Rectangle 3">
            <a:extLst>
              <a:ext uri="{FF2B5EF4-FFF2-40B4-BE49-F238E27FC236}">
                <a16:creationId xmlns:a16="http://schemas.microsoft.com/office/drawing/2014/main" id="{366294D3-0ECF-453D-8D32-42EBA105B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620000" cy="2995613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Each user is allocated a unique frequency band or channel. These channels are assigned on demand to users who request service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In FDD, the channel has two frequencies – forward channel &amp; reverse channel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>
            <a:extLst>
              <a:ext uri="{FF2B5EF4-FFF2-40B4-BE49-F238E27FC236}">
                <a16:creationId xmlns:a16="http://schemas.microsoft.com/office/drawing/2014/main" id="{273F5223-B703-48D7-93E5-13CF943AF09A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Cell capacity of FDMA System</a:t>
            </a: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br>
              <a:rPr lang="en-US" u="sng" dirty="0"/>
            </a:br>
            <a:r>
              <a:rPr lang="en-US" sz="3200" b="0" u="sng" dirty="0"/>
              <a:t>Capacity/cell N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A85DC7E8-F893-409E-9809-E287D5132A0F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286000"/>
            <a:ext cx="5803900" cy="1447800"/>
            <a:chOff x="2209800" y="2286000"/>
            <a:chExt cx="5803900" cy="1981200"/>
          </a:xfrm>
        </p:grpSpPr>
        <p:graphicFrame>
          <p:nvGraphicFramePr>
            <p:cNvPr id="7173" name="Object 14">
              <a:extLst>
                <a:ext uri="{FF2B5EF4-FFF2-40B4-BE49-F238E27FC236}">
                  <a16:creationId xmlns:a16="http://schemas.microsoft.com/office/drawing/2014/main" id="{11708CBD-159B-46CD-BDA4-BDE62CBCCC7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09800" y="2514600"/>
            <a:ext cx="417513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1" name="Equation" r:id="rId3" imgW="164957" imgH="241091" progId="Equation.DSMT4">
                    <p:embed/>
                  </p:oleObj>
                </mc:Choice>
                <mc:Fallback>
                  <p:oleObj name="Equation" r:id="rId3" imgW="164957" imgH="241091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2514600"/>
                          <a:ext cx="417513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 algn="ctr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4" name="Object 16">
              <a:extLst>
                <a:ext uri="{FF2B5EF4-FFF2-40B4-BE49-F238E27FC236}">
                  <a16:creationId xmlns:a16="http://schemas.microsoft.com/office/drawing/2014/main" id="{416B0E6B-C78E-482C-B42A-6BE6FD40637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543800" y="2438400"/>
            <a:ext cx="4699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Equation" r:id="rId5" imgW="164957" imgH="241091" progId="Equation.DSMT4">
                    <p:embed/>
                  </p:oleObj>
                </mc:Choice>
                <mc:Fallback>
                  <p:oleObj name="Equation" r:id="rId5" imgW="164957" imgH="241091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2438400"/>
                          <a:ext cx="469900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 algn="ctr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5" name="Object 18">
              <a:extLst>
                <a:ext uri="{FF2B5EF4-FFF2-40B4-BE49-F238E27FC236}">
                  <a16:creationId xmlns:a16="http://schemas.microsoft.com/office/drawing/2014/main" id="{50080AE4-7727-49E1-9E39-2886E5288DB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3000" y="3733800"/>
            <a:ext cx="355600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Equation" r:id="rId6" imgW="152334" imgH="228501" progId="Equation.DSMT4">
                    <p:embed/>
                  </p:oleObj>
                </mc:Choice>
                <mc:Fallback>
                  <p:oleObj name="Equation" r:id="rId6" imgW="152334" imgH="228501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3733800"/>
                          <a:ext cx="355600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2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8575" algn="ctr">
                              <a:solidFill>
                                <a:schemeClr val="hlink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6" name="Line 5">
              <a:extLst>
                <a:ext uri="{FF2B5EF4-FFF2-40B4-BE49-F238E27FC236}">
                  <a16:creationId xmlns:a16="http://schemas.microsoft.com/office/drawing/2014/main" id="{0BA87938-606B-4B82-ABB8-053173D9BE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3200" y="3657600"/>
              <a:ext cx="4648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Line 6">
              <a:extLst>
                <a:ext uri="{FF2B5EF4-FFF2-40B4-BE49-F238E27FC236}">
                  <a16:creationId xmlns:a16="http://schemas.microsoft.com/office/drawing/2014/main" id="{FC4B5A6C-015E-4DBE-86F5-2F4DCCCB1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3200" y="2286000"/>
              <a:ext cx="0" cy="1371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7">
              <a:extLst>
                <a:ext uri="{FF2B5EF4-FFF2-40B4-BE49-F238E27FC236}">
                  <a16:creationId xmlns:a16="http://schemas.microsoft.com/office/drawing/2014/main" id="{EEA66943-B20A-429F-B8F5-6F017A38A7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400" y="2286000"/>
              <a:ext cx="0" cy="1371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Line 8">
              <a:extLst>
                <a:ext uri="{FF2B5EF4-FFF2-40B4-BE49-F238E27FC236}">
                  <a16:creationId xmlns:a16="http://schemas.microsoft.com/office/drawing/2014/main" id="{2CC0DFDB-8394-425E-9395-FCA951074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34200" y="2286000"/>
              <a:ext cx="0" cy="1371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9">
              <a:extLst>
                <a:ext uri="{FF2B5EF4-FFF2-40B4-BE49-F238E27FC236}">
                  <a16:creationId xmlns:a16="http://schemas.microsoft.com/office/drawing/2014/main" id="{77DD4DE1-5617-45DC-9CAC-CCDFF91B37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91400" y="2286000"/>
              <a:ext cx="0" cy="1371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8271960B-8124-4B84-9CC8-A8A3190B62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24025" y="4435475"/>
          <a:ext cx="5819775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8" imgW="3581400" imgH="1397000" progId="Equation.3">
                  <p:embed/>
                </p:oleObj>
              </mc:Choice>
              <mc:Fallback>
                <p:oleObj name="Equation" r:id="rId8" imgW="3581400" imgH="1397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4435475"/>
                        <a:ext cx="5819775" cy="227012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9DA1B7"/>
                          </a:gs>
                          <a:gs pos="50000">
                            <a:srgbClr val="C4C6D2"/>
                          </a:gs>
                          <a:gs pos="100000">
                            <a:srgbClr val="E2E3E9"/>
                          </a:gs>
                        </a:gsLst>
                        <a:lin ang="5400000"/>
                      </a:gradFill>
                      <a:ln w="9525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>
            <a:extLst>
              <a:ext uri="{FF2B5EF4-FFF2-40B4-BE49-F238E27FC236}">
                <a16:creationId xmlns:a16="http://schemas.microsoft.com/office/drawing/2014/main" id="{61E0B625-8291-4408-B107-284212420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/>
              <a:t>Example</a:t>
            </a:r>
          </a:p>
        </p:txBody>
      </p:sp>
      <p:sp>
        <p:nvSpPr>
          <p:cNvPr id="937987" name="Rectangle 3">
            <a:extLst>
              <a:ext uri="{FF2B5EF4-FFF2-40B4-BE49-F238E27FC236}">
                <a16:creationId xmlns:a16="http://schemas.microsoft.com/office/drawing/2014/main" id="{52D040E6-B9A6-4D46-96C9-140A958F99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8001000" cy="1360488"/>
          </a:xfrm>
        </p:spPr>
        <p:txBody>
          <a:bodyPr/>
          <a:lstStyle/>
          <a:p>
            <a:pPr>
              <a:defRPr/>
            </a:pPr>
            <a:r>
              <a:rPr lang="en-US" sz="2800" b="0" dirty="0"/>
              <a:t>In the US, each cellular carrier has 416 channels</a:t>
            </a:r>
          </a:p>
          <a:p>
            <a:pPr>
              <a:defRPr/>
            </a:pPr>
            <a:r>
              <a:rPr lang="en-US" sz="2800" b="0" dirty="0"/>
              <a:t>Assuming negligible noise input:</a:t>
            </a:r>
            <a:endParaRPr lang="en-US" sz="2800" dirty="0"/>
          </a:p>
          <a:p>
            <a:pPr marL="0" indent="0">
              <a:buFont typeface="Monotype Sorts" pitchFamily="2" charset="2"/>
              <a:buNone/>
              <a:defRPr/>
            </a:pPr>
            <a:endParaRPr lang="en-US" sz="2800" dirty="0"/>
          </a:p>
        </p:txBody>
      </p:sp>
      <p:graphicFrame>
        <p:nvGraphicFramePr>
          <p:cNvPr id="8196" name="Object 6">
            <a:extLst>
              <a:ext uri="{FF2B5EF4-FFF2-40B4-BE49-F238E27FC236}">
                <a16:creationId xmlns:a16="http://schemas.microsoft.com/office/drawing/2014/main" id="{BF805CC7-5140-46E7-A898-4E762E5797EA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1371600" y="2819400"/>
          <a:ext cx="6248400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2146300" imgH="1193800" progId="Equation.DSMT4">
                  <p:embed/>
                </p:oleObj>
              </mc:Choice>
              <mc:Fallback>
                <p:oleObj name="Equation" r:id="rId3" imgW="2146300" imgH="119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6248400" cy="347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flat" cmpd="sng" algn="ctr">
                            <a:solidFill>
                              <a:schemeClr val="hlink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>
            <a:extLst>
              <a:ext uri="{FF2B5EF4-FFF2-40B4-BE49-F238E27FC236}">
                <a16:creationId xmlns:a16="http://schemas.microsoft.com/office/drawing/2014/main" id="{121120F9-D3F9-479D-B7CE-9B6D476CA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TDMA Operating principle</a:t>
            </a:r>
          </a:p>
        </p:txBody>
      </p:sp>
      <p:sp>
        <p:nvSpPr>
          <p:cNvPr id="942083" name="Rectangle 3">
            <a:extLst>
              <a:ext uri="{FF2B5EF4-FFF2-40B4-BE49-F238E27FC236}">
                <a16:creationId xmlns:a16="http://schemas.microsoft.com/office/drawing/2014/main" id="{FAA34616-5702-4100-AA23-1CCEBEF54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4225925"/>
          </a:xfrm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b="0" dirty="0"/>
              <a:t>TDMA systems divide each FDMA channel into time slots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Each user occupies a cyclically repeating time slot</a:t>
            </a:r>
          </a:p>
          <a:p>
            <a:pPr>
              <a:spcBef>
                <a:spcPct val="20000"/>
              </a:spcBef>
              <a:defRPr/>
            </a:pPr>
            <a:endParaRPr lang="en-US" b="0" dirty="0"/>
          </a:p>
          <a:p>
            <a:pPr>
              <a:spcBef>
                <a:spcPct val="20000"/>
              </a:spcBef>
              <a:defRPr/>
            </a:pPr>
            <a:r>
              <a:rPr lang="en-US" b="0" dirty="0"/>
              <a:t>TDMA can allow different number of time slots for separate user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>
            <a:extLst>
              <a:ext uri="{FF2B5EF4-FFF2-40B4-BE49-F238E27FC236}">
                <a16:creationId xmlns:a16="http://schemas.microsoft.com/office/drawing/2014/main" id="{B38EEC8C-CD87-4C11-8706-888D6A2363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u="sng" dirty="0"/>
              <a:t>TDMA Frame Structure</a:t>
            </a:r>
          </a:p>
        </p:txBody>
      </p:sp>
      <p:graphicFrame>
        <p:nvGraphicFramePr>
          <p:cNvPr id="943149" name="Group 45">
            <a:extLst>
              <a:ext uri="{FF2B5EF4-FFF2-40B4-BE49-F238E27FC236}">
                <a16:creationId xmlns:a16="http://schemas.microsoft.com/office/drawing/2014/main" id="{0A9C63AE-DC1D-414B-855F-D9A02DE5710E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905000" y="1600200"/>
          <a:ext cx="6248400" cy="869950"/>
        </p:xfrm>
        <a:graphic>
          <a:graphicData uri="http://schemas.openxmlformats.org/drawingml/2006/table">
            <a:tbl>
              <a:tblPr/>
              <a:tblGrid>
                <a:gridCol w="182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Preamble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Information message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Trail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43135" name="Group 31">
            <a:extLst>
              <a:ext uri="{FF2B5EF4-FFF2-40B4-BE49-F238E27FC236}">
                <a16:creationId xmlns:a16="http://schemas.microsoft.com/office/drawing/2014/main" id="{BD3930C9-50EB-4229-93A1-AB91E8F49018}"/>
              </a:ext>
            </a:extLst>
          </p:cNvPr>
          <p:cNvGraphicFramePr>
            <a:graphicFrameLocks noGrp="1"/>
          </p:cNvGraphicFramePr>
          <p:nvPr>
            <p:ph sz="quarter" idx="2"/>
          </p:nvPr>
        </p:nvGraphicFramePr>
        <p:xfrm>
          <a:off x="2438400" y="3124200"/>
          <a:ext cx="5029200" cy="762000"/>
        </p:xfrm>
        <a:graphic>
          <a:graphicData uri="http://schemas.openxmlformats.org/drawingml/2006/table">
            <a:tbl>
              <a:tblPr/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Slot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Slot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Slot 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43136" name="Group 32">
            <a:extLst>
              <a:ext uri="{FF2B5EF4-FFF2-40B4-BE49-F238E27FC236}">
                <a16:creationId xmlns:a16="http://schemas.microsoft.com/office/drawing/2014/main" id="{5584F2F0-B96C-4B2D-B8D2-278540CC1AD5}"/>
              </a:ext>
            </a:extLst>
          </p:cNvPr>
          <p:cNvGraphicFramePr>
            <a:graphicFrameLocks noGrp="1"/>
          </p:cNvGraphicFramePr>
          <p:nvPr>
            <p:ph sz="quarter" idx="3"/>
          </p:nvPr>
        </p:nvGraphicFramePr>
        <p:xfrm>
          <a:off x="1371600" y="4648200"/>
          <a:ext cx="7162800" cy="838200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Trail Bit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Sync 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Information 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Guard Bits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277" name="Line 47">
            <a:extLst>
              <a:ext uri="{FF2B5EF4-FFF2-40B4-BE49-F238E27FC236}">
                <a16:creationId xmlns:a16="http://schemas.microsoft.com/office/drawing/2014/main" id="{DF8CCFDC-E658-4325-93E0-B921F38128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514600"/>
            <a:ext cx="12954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48">
            <a:extLst>
              <a:ext uri="{FF2B5EF4-FFF2-40B4-BE49-F238E27FC236}">
                <a16:creationId xmlns:a16="http://schemas.microsoft.com/office/drawing/2014/main" id="{607F79A9-E6FB-4428-B9F6-654EC68D07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3886200"/>
            <a:ext cx="1981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49">
            <a:extLst>
              <a:ext uri="{FF2B5EF4-FFF2-40B4-BE49-F238E27FC236}">
                <a16:creationId xmlns:a16="http://schemas.microsoft.com/office/drawing/2014/main" id="{84DD11BC-E6D2-4EF7-B97A-4B3D37C9A7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886200"/>
            <a:ext cx="32004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50">
            <a:extLst>
              <a:ext uri="{FF2B5EF4-FFF2-40B4-BE49-F238E27FC236}">
                <a16:creationId xmlns:a16="http://schemas.microsoft.com/office/drawing/2014/main" id="{D1A4797D-6789-421E-AF93-4056435B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2600" y="2514600"/>
            <a:ext cx="17526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Kumar">
  <a:themeElements>
    <a:clrScheme name="">
      <a:dk1>
        <a:srgbClr val="242F4E"/>
      </a:dk1>
      <a:lt1>
        <a:srgbClr val="EAEAEA"/>
      </a:lt1>
      <a:dk2>
        <a:srgbClr val="2D4999"/>
      </a:dk2>
      <a:lt2>
        <a:srgbClr val="C8D3F6"/>
      </a:lt2>
      <a:accent1>
        <a:srgbClr val="31406F"/>
      </a:accent1>
      <a:accent2>
        <a:srgbClr val="602D83"/>
      </a:accent2>
      <a:accent3>
        <a:srgbClr val="ADB1CA"/>
      </a:accent3>
      <a:accent4>
        <a:srgbClr val="C8C8C8"/>
      </a:accent4>
      <a:accent5>
        <a:srgbClr val="ADAFBB"/>
      </a:accent5>
      <a:accent6>
        <a:srgbClr val="562876"/>
      </a:accent6>
      <a:hlink>
        <a:srgbClr val="6D89D7"/>
      </a:hlink>
      <a:folHlink>
        <a:srgbClr val="000000"/>
      </a:folHlink>
    </a:clrScheme>
    <a:fontScheme name="Kumar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2857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Kum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ma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m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Edie's HD:Desktop Folder:P. Kumar:Kumar.ppt</Template>
  <TotalTime>12702</TotalTime>
  <Words>663</Words>
  <Application>Microsoft Office PowerPoint</Application>
  <PresentationFormat>On-screen Show (4:3)</PresentationFormat>
  <Paragraphs>105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 Narrow</vt:lpstr>
      <vt:lpstr>Arial</vt:lpstr>
      <vt:lpstr>Monotype Sorts</vt:lpstr>
      <vt:lpstr>Times</vt:lpstr>
      <vt:lpstr>BD Symbols</vt:lpstr>
      <vt:lpstr>Wingdings</vt:lpstr>
      <vt:lpstr>Symbol</vt:lpstr>
      <vt:lpstr>Kumar</vt:lpstr>
      <vt:lpstr>Microsoft Equation 3.0</vt:lpstr>
      <vt:lpstr>MathType 5.0 Equation</vt:lpstr>
      <vt:lpstr>Multiple Access Techniques  for wireless communication </vt:lpstr>
      <vt:lpstr>Multiple Access Techniques </vt:lpstr>
      <vt:lpstr>Multiple Access (MA) Technologies  </vt:lpstr>
      <vt:lpstr>Capacity of Cellular Systems </vt:lpstr>
      <vt:lpstr>Principle of FDMA Operation</vt:lpstr>
      <vt:lpstr>Cell capacity of FDMA System      Capacity/cell N</vt:lpstr>
      <vt:lpstr>Example</vt:lpstr>
      <vt:lpstr>TDMA Operating principle</vt:lpstr>
      <vt:lpstr>TDMA Frame Structure</vt:lpstr>
      <vt:lpstr>Components of  TDMA Frame</vt:lpstr>
      <vt:lpstr>Efficiency of TDMA</vt:lpstr>
      <vt:lpstr>Cell capacity in TDMA System        m is the number of TDMA users in one channel </vt:lpstr>
      <vt:lpstr>Example</vt:lpstr>
      <vt:lpstr>Capacity of Digital Cellular CDMA</vt:lpstr>
      <vt:lpstr>Number of possible users in CDMA </vt:lpstr>
      <vt:lpstr>Techniques to improve capacity</vt:lpstr>
      <vt:lpstr>Capacity Improvement</vt:lpstr>
      <vt:lpstr>Example</vt:lpstr>
      <vt:lpstr>Solution</vt:lpstr>
      <vt:lpstr>PowerPoint Presentation</vt:lpstr>
      <vt:lpstr>PowerPoint Presentation</vt:lpstr>
    </vt:vector>
  </TitlesOfParts>
  <Company>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Edie</dc:creator>
  <cp:lastModifiedBy>Kumar, Preetham B</cp:lastModifiedBy>
  <cp:revision>1218</cp:revision>
  <dcterms:created xsi:type="dcterms:W3CDTF">2001-03-23T18:50:20Z</dcterms:created>
  <dcterms:modified xsi:type="dcterms:W3CDTF">2022-06-15T19:31:47Z</dcterms:modified>
</cp:coreProperties>
</file>