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3"/>
  </p:sldMasterIdLst>
  <p:sldIdLst>
    <p:sldId id="256" r:id="rId4"/>
    <p:sldId id="257" r:id="rId5"/>
    <p:sldId id="259" r:id="rId6"/>
    <p:sldId id="293" r:id="rId7"/>
    <p:sldId id="261" r:id="rId8"/>
    <p:sldId id="290" r:id="rId9"/>
    <p:sldId id="295" r:id="rId10"/>
    <p:sldId id="263" r:id="rId11"/>
    <p:sldId id="267" r:id="rId12"/>
    <p:sldId id="268" r:id="rId13"/>
    <p:sldId id="308" r:id="rId14"/>
    <p:sldId id="269" r:id="rId15"/>
    <p:sldId id="271" r:id="rId16"/>
    <p:sldId id="301" r:id="rId17"/>
    <p:sldId id="305" r:id="rId18"/>
    <p:sldId id="306" r:id="rId19"/>
    <p:sldId id="302" r:id="rId20"/>
    <p:sldId id="274" r:id="rId21"/>
    <p:sldId id="275" r:id="rId22"/>
    <p:sldId id="276" r:id="rId23"/>
    <p:sldId id="277" r:id="rId24"/>
    <p:sldId id="278" r:id="rId25"/>
    <p:sldId id="279" r:id="rId26"/>
    <p:sldId id="280" r:id="rId27"/>
    <p:sldId id="294" r:id="rId28"/>
    <p:sldId id="281" r:id="rId29"/>
    <p:sldId id="300" r:id="rId30"/>
    <p:sldId id="282" r:id="rId31"/>
    <p:sldId id="283" r:id="rId32"/>
    <p:sldId id="284" r:id="rId33"/>
    <p:sldId id="291" r:id="rId34"/>
    <p:sldId id="285" r:id="rId35"/>
    <p:sldId id="309" r:id="rId36"/>
    <p:sldId id="307" r:id="rId37"/>
    <p:sldId id="296" r:id="rId38"/>
    <p:sldId id="310" r:id="rId39"/>
    <p:sldId id="298" r:id="rId40"/>
    <p:sldId id="286" r:id="rId41"/>
    <p:sldId id="287" r:id="rId42"/>
    <p:sldId id="289"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ie Agosta" initials="KA" lastIdx="1" clrIdx="0">
    <p:extLst>
      <p:ext uri="{19B8F6BF-5375-455C-9EA6-DF929625EA0E}">
        <p15:presenceInfo xmlns:p15="http://schemas.microsoft.com/office/powerpoint/2012/main" userId="S-1-5-21-6361574-1898399280-860360866-590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51" autoAdjust="0"/>
    <p:restoredTop sz="94628"/>
  </p:normalViewPr>
  <p:slideViewPr>
    <p:cSldViewPr snapToGrid="0">
      <p:cViewPr varScale="1">
        <p:scale>
          <a:sx n="105" d="100"/>
          <a:sy n="105" d="100"/>
        </p:scale>
        <p:origin x="18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customXml" Target="../customXml/item1.xml"/><Relationship Id="rId6"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u, Serena" userId="c3899a6f-ad6e-453d-9554-20d8e74bb27d" providerId="ADAL" clId="{39D500D5-8E91-4CE0-92FD-72AF074CF637}"/>
    <pc:docChg chg="modSld">
      <pc:chgData name="Vu, Serena" userId="c3899a6f-ad6e-453d-9554-20d8e74bb27d" providerId="ADAL" clId="{39D500D5-8E91-4CE0-92FD-72AF074CF637}" dt="2024-10-25T23:15:43.676" v="30" actId="20577"/>
      <pc:docMkLst>
        <pc:docMk/>
      </pc:docMkLst>
      <pc:sldChg chg="modSp">
        <pc:chgData name="Vu, Serena" userId="c3899a6f-ad6e-453d-9554-20d8e74bb27d" providerId="ADAL" clId="{39D500D5-8E91-4CE0-92FD-72AF074CF637}" dt="2024-10-25T23:15:43.676" v="30" actId="20577"/>
        <pc:sldMkLst>
          <pc:docMk/>
          <pc:sldMk cId="1063030304" sldId="267"/>
        </pc:sldMkLst>
        <pc:spChg chg="mod">
          <ac:chgData name="Vu, Serena" userId="c3899a6f-ad6e-453d-9554-20d8e74bb27d" providerId="ADAL" clId="{39D500D5-8E91-4CE0-92FD-72AF074CF637}" dt="2024-10-25T23:15:43.676" v="30" actId="20577"/>
          <ac:spMkLst>
            <pc:docMk/>
            <pc:sldMk cId="1063030304" sldId="267"/>
            <ac:spMk id="4" creationId="{00000000-0000-0000-0000-000000000000}"/>
          </ac:spMkLst>
        </pc:spChg>
      </pc:sldChg>
    </pc:docChg>
  </pc:docChgLst>
  <pc:docChgLst>
    <pc:chgData name="Vu, Serena" userId="c3899a6f-ad6e-453d-9554-20d8e74bb27d" providerId="ADAL" clId="{6769D795-6EF9-4FE8-9BEF-351C6B44AEBE}"/>
    <pc:docChg chg="custSel modSld">
      <pc:chgData name="Vu, Serena" userId="c3899a6f-ad6e-453d-9554-20d8e74bb27d" providerId="ADAL" clId="{6769D795-6EF9-4FE8-9BEF-351C6B44AEBE}" dt="2024-11-27T22:46:05.395" v="27"/>
      <pc:docMkLst>
        <pc:docMk/>
      </pc:docMkLst>
      <pc:sldChg chg="addSp delSp modSp">
        <pc:chgData name="Vu, Serena" userId="c3899a6f-ad6e-453d-9554-20d8e74bb27d" providerId="ADAL" clId="{6769D795-6EF9-4FE8-9BEF-351C6B44AEBE}" dt="2024-11-27T22:44:33.990" v="3" actId="1076"/>
        <pc:sldMkLst>
          <pc:docMk/>
          <pc:sldMk cId="3068598644" sldId="263"/>
        </pc:sldMkLst>
        <pc:picChg chg="add mod">
          <ac:chgData name="Vu, Serena" userId="c3899a6f-ad6e-453d-9554-20d8e74bb27d" providerId="ADAL" clId="{6769D795-6EF9-4FE8-9BEF-351C6B44AEBE}" dt="2024-11-27T22:44:33.990" v="3" actId="1076"/>
          <ac:picMkLst>
            <pc:docMk/>
            <pc:sldMk cId="3068598644" sldId="263"/>
            <ac:picMk id="5" creationId="{1E147643-E47F-4857-8C15-2D3A03A6B2CA}"/>
          </ac:picMkLst>
        </pc:picChg>
        <pc:picChg chg="del">
          <ac:chgData name="Vu, Serena" userId="c3899a6f-ad6e-453d-9554-20d8e74bb27d" providerId="ADAL" clId="{6769D795-6EF9-4FE8-9BEF-351C6B44AEBE}" dt="2024-11-27T22:44:28.464" v="0" actId="478"/>
          <ac:picMkLst>
            <pc:docMk/>
            <pc:sldMk cId="3068598644" sldId="263"/>
            <ac:picMk id="7" creationId="{23D5554D-6D05-45C7-914B-926D9D055CA4}"/>
          </ac:picMkLst>
        </pc:picChg>
      </pc:sldChg>
      <pc:sldChg chg="modSp">
        <pc:chgData name="Vu, Serena" userId="c3899a6f-ad6e-453d-9554-20d8e74bb27d" providerId="ADAL" clId="{6769D795-6EF9-4FE8-9BEF-351C6B44AEBE}" dt="2024-11-27T22:46:05.395" v="27"/>
        <pc:sldMkLst>
          <pc:docMk/>
          <pc:sldMk cId="3623730202" sldId="286"/>
        </pc:sldMkLst>
        <pc:spChg chg="mod">
          <ac:chgData name="Vu, Serena" userId="c3899a6f-ad6e-453d-9554-20d8e74bb27d" providerId="ADAL" clId="{6769D795-6EF9-4FE8-9BEF-351C6B44AEBE}" dt="2024-11-27T22:46:05.395" v="27"/>
          <ac:spMkLst>
            <pc:docMk/>
            <pc:sldMk cId="3623730202" sldId="286"/>
            <ac:spMk id="3" creationId="{00000000-0000-0000-0000-000000000000}"/>
          </ac:spMkLst>
        </pc:sp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mailto:rgonzal@csus.edu"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rgonzal@csus.edu"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6029B7-BD21-49A0-8135-D84CDBEC696C}" type="doc">
      <dgm:prSet loTypeId="urn:microsoft.com/office/officeart/2005/8/layout/vProcess5" loCatId="process" qsTypeId="urn:microsoft.com/office/officeart/2005/8/quickstyle/simple3" qsCatId="simple" csTypeId="urn:microsoft.com/office/officeart/2005/8/colors/colorful1" csCatId="colorful" phldr="1"/>
      <dgm:spPr/>
      <dgm:t>
        <a:bodyPr/>
        <a:lstStyle/>
        <a:p>
          <a:endParaRPr lang="en-US"/>
        </a:p>
      </dgm:t>
    </dgm:pt>
    <dgm:pt modelId="{03325706-8B64-4867-ACB4-D5EE527BAB34}">
      <dgm:prSet phldrT="[Text]" custT="1"/>
      <dgm:spPr/>
      <dgm:t>
        <a:bodyPr/>
        <a:lstStyle/>
        <a:p>
          <a:pPr algn="l"/>
          <a:r>
            <a:rPr lang="en-US" sz="1400">
              <a:latin typeface="Bell MT" panose="02020503060305020303" pitchFamily="18" charset="0"/>
            </a:rPr>
            <a:t>Complete the </a:t>
          </a:r>
          <a:r>
            <a:rPr lang="en-US" sz="1400" err="1">
              <a:latin typeface="Bell MT" panose="02020503060305020303" pitchFamily="18" charset="0"/>
            </a:rPr>
            <a:t>CalState</a:t>
          </a:r>
          <a:r>
            <a:rPr lang="en-US" sz="1400">
              <a:latin typeface="Bell MT" panose="02020503060305020303" pitchFamily="18" charset="0"/>
            </a:rPr>
            <a:t> Apply Application and MSW Supplemental application. (Application 1 and 2) </a:t>
          </a:r>
        </a:p>
      </dgm:t>
    </dgm:pt>
    <dgm:pt modelId="{95906EB3-FA05-491A-BEC3-C0BA5BA86DAE}" type="parTrans" cxnId="{5B70478E-6F2B-4DA0-827D-1DD2F56406B9}">
      <dgm:prSet/>
      <dgm:spPr/>
      <dgm:t>
        <a:bodyPr/>
        <a:lstStyle/>
        <a:p>
          <a:pPr algn="l"/>
          <a:endParaRPr lang="en-US"/>
        </a:p>
      </dgm:t>
    </dgm:pt>
    <dgm:pt modelId="{C13D4584-88FB-4F7E-8939-50587511629D}" type="sibTrans" cxnId="{5B70478E-6F2B-4DA0-827D-1DD2F56406B9}">
      <dgm:prSet/>
      <dgm:spPr/>
      <dgm:t>
        <a:bodyPr/>
        <a:lstStyle/>
        <a:p>
          <a:pPr algn="l"/>
          <a:endParaRPr lang="en-US"/>
        </a:p>
      </dgm:t>
    </dgm:pt>
    <dgm:pt modelId="{223BB547-C409-4D23-B696-9E6F41E428AD}">
      <dgm:prSet phldrT="[Text]" custT="1"/>
      <dgm:spPr/>
      <dgm:t>
        <a:bodyPr/>
        <a:lstStyle/>
        <a:p>
          <a:pPr algn="l"/>
          <a:r>
            <a:rPr lang="en-US" sz="1400">
              <a:latin typeface="Bell MT" panose="02020503060305020303" pitchFamily="18" charset="0"/>
            </a:rPr>
            <a:t>Complete the Title IV-E Supplemental Application (3</a:t>
          </a:r>
          <a:r>
            <a:rPr lang="en-US" sz="1400" baseline="30000">
              <a:latin typeface="Bell MT" panose="02020503060305020303" pitchFamily="18" charset="0"/>
            </a:rPr>
            <a:t>rd</a:t>
          </a:r>
          <a:r>
            <a:rPr lang="en-US" sz="1400">
              <a:latin typeface="Bell MT" panose="02020503060305020303" pitchFamily="18" charset="0"/>
            </a:rPr>
            <a:t> application) </a:t>
          </a:r>
        </a:p>
      </dgm:t>
    </dgm:pt>
    <dgm:pt modelId="{D97FFA90-43F4-4944-B625-0C47E060ED91}" type="parTrans" cxnId="{A3FAD9B4-9BAC-48E3-B94E-FB655337D9EA}">
      <dgm:prSet/>
      <dgm:spPr/>
      <dgm:t>
        <a:bodyPr/>
        <a:lstStyle/>
        <a:p>
          <a:pPr algn="l"/>
          <a:endParaRPr lang="en-US"/>
        </a:p>
      </dgm:t>
    </dgm:pt>
    <dgm:pt modelId="{50D98353-8DA5-4BA6-BDBF-4E7641773FDC}" type="sibTrans" cxnId="{A3FAD9B4-9BAC-48E3-B94E-FB655337D9EA}">
      <dgm:prSet/>
      <dgm:spPr/>
      <dgm:t>
        <a:bodyPr/>
        <a:lstStyle/>
        <a:p>
          <a:pPr algn="l"/>
          <a:endParaRPr lang="en-US"/>
        </a:p>
      </dgm:t>
    </dgm:pt>
    <dgm:pt modelId="{6EDD58AA-A552-481F-A707-349F782BEA19}">
      <dgm:prSet phldrT="[Text]" custT="1"/>
      <dgm:spPr>
        <a:ln>
          <a:noFill/>
        </a:ln>
      </dgm:spPr>
      <dgm:t>
        <a:bodyPr/>
        <a:lstStyle/>
        <a:p>
          <a:pPr algn="l"/>
          <a:endParaRPr lang="en-US" sz="1400" u="none">
            <a:latin typeface="Bell MT" panose="02020503060305020303" pitchFamily="18" charset="0"/>
          </a:endParaRPr>
        </a:p>
        <a:p>
          <a:pPr algn="l"/>
          <a:r>
            <a:rPr lang="en-US" sz="1400" u="none">
              <a:latin typeface="Bell MT" panose="02020503060305020303" pitchFamily="18" charset="0"/>
            </a:rPr>
            <a:t>Submit all required supplement materials to Royce Gonzales at </a:t>
          </a:r>
          <a:r>
            <a:rPr lang="en-US" sz="1400" u="none">
              <a:latin typeface="Bell MT" panose="02020503060305020303" pitchFamily="18" charset="0"/>
              <a:hlinkClick xmlns:r="http://schemas.openxmlformats.org/officeDocument/2006/relationships" r:id="rId1"/>
            </a:rPr>
            <a:t>rgonzal@csus.edu</a:t>
          </a:r>
          <a:r>
            <a:rPr lang="en-US" sz="1400" u="none">
              <a:latin typeface="Bell MT" panose="02020503060305020303" pitchFamily="18" charset="0"/>
            </a:rPr>
            <a:t> </a:t>
          </a:r>
        </a:p>
        <a:p>
          <a:pPr algn="l"/>
          <a:endParaRPr lang="en-US" sz="1400" u="none">
            <a:latin typeface="Bell MT" panose="02020503060305020303" pitchFamily="18" charset="0"/>
          </a:endParaRPr>
        </a:p>
      </dgm:t>
    </dgm:pt>
    <dgm:pt modelId="{98F9A4B4-6F82-44DD-AB50-4851243DA44B}" type="parTrans" cxnId="{95B0F17A-51F8-47DE-A518-23364062FE71}">
      <dgm:prSet/>
      <dgm:spPr/>
      <dgm:t>
        <a:bodyPr/>
        <a:lstStyle/>
        <a:p>
          <a:pPr algn="l"/>
          <a:endParaRPr lang="en-US"/>
        </a:p>
      </dgm:t>
    </dgm:pt>
    <dgm:pt modelId="{1EB32E9D-67A2-4DDC-B417-CFBBC396FE05}" type="sibTrans" cxnId="{95B0F17A-51F8-47DE-A518-23364062FE71}">
      <dgm:prSet/>
      <dgm:spPr/>
      <dgm:t>
        <a:bodyPr/>
        <a:lstStyle/>
        <a:p>
          <a:pPr algn="l"/>
          <a:endParaRPr lang="en-US"/>
        </a:p>
      </dgm:t>
    </dgm:pt>
    <dgm:pt modelId="{7431CD6D-6369-468F-831D-5F5132E7D951}" type="pres">
      <dgm:prSet presAssocID="{756029B7-BD21-49A0-8135-D84CDBEC696C}" presName="outerComposite" presStyleCnt="0">
        <dgm:presLayoutVars>
          <dgm:chMax val="5"/>
          <dgm:dir/>
          <dgm:resizeHandles val="exact"/>
        </dgm:presLayoutVars>
      </dgm:prSet>
      <dgm:spPr/>
    </dgm:pt>
    <dgm:pt modelId="{98725F99-ADFC-4210-A8D5-BB9EC53B4E4B}" type="pres">
      <dgm:prSet presAssocID="{756029B7-BD21-49A0-8135-D84CDBEC696C}" presName="dummyMaxCanvas" presStyleCnt="0">
        <dgm:presLayoutVars/>
      </dgm:prSet>
      <dgm:spPr/>
    </dgm:pt>
    <dgm:pt modelId="{D3D4E57F-4DF4-4E74-B15D-CED26A345BC2}" type="pres">
      <dgm:prSet presAssocID="{756029B7-BD21-49A0-8135-D84CDBEC696C}" presName="ThreeNodes_1" presStyleLbl="node1" presStyleIdx="0" presStyleCnt="3" custScaleX="98562" custScaleY="72383" custLinFactNeighborX="220" custLinFactNeighborY="-2279">
        <dgm:presLayoutVars>
          <dgm:bulletEnabled val="1"/>
        </dgm:presLayoutVars>
      </dgm:prSet>
      <dgm:spPr/>
    </dgm:pt>
    <dgm:pt modelId="{DAC1A530-93FB-478B-866B-01E0502225C3}" type="pres">
      <dgm:prSet presAssocID="{756029B7-BD21-49A0-8135-D84CDBEC696C}" presName="ThreeNodes_2" presStyleLbl="node1" presStyleIdx="1" presStyleCnt="3" custScaleX="96023" custScaleY="75768" custLinFactNeighborX="0" custLinFactNeighborY="-31955">
        <dgm:presLayoutVars>
          <dgm:bulletEnabled val="1"/>
        </dgm:presLayoutVars>
      </dgm:prSet>
      <dgm:spPr/>
    </dgm:pt>
    <dgm:pt modelId="{4F55AAD6-BE1A-4C7A-9310-EC202C9D2A28}" type="pres">
      <dgm:prSet presAssocID="{756029B7-BD21-49A0-8135-D84CDBEC696C}" presName="ThreeNodes_3" presStyleLbl="node1" presStyleIdx="2" presStyleCnt="3" custScaleY="71528" custLinFactNeighborX="-1118" custLinFactNeighborY="-56991">
        <dgm:presLayoutVars>
          <dgm:bulletEnabled val="1"/>
        </dgm:presLayoutVars>
      </dgm:prSet>
      <dgm:spPr/>
    </dgm:pt>
    <dgm:pt modelId="{4D4816B4-D5F4-42D0-AA22-9F8342B6D011}" type="pres">
      <dgm:prSet presAssocID="{756029B7-BD21-49A0-8135-D84CDBEC696C}" presName="ThreeConn_1-2" presStyleLbl="fgAccFollowNode1" presStyleIdx="0" presStyleCnt="2" custLinFactNeighborX="-6729" custLinFactNeighborY="-35143">
        <dgm:presLayoutVars>
          <dgm:bulletEnabled val="1"/>
        </dgm:presLayoutVars>
      </dgm:prSet>
      <dgm:spPr/>
    </dgm:pt>
    <dgm:pt modelId="{592C5A44-1EAC-4821-8CFE-601A36517A76}" type="pres">
      <dgm:prSet presAssocID="{756029B7-BD21-49A0-8135-D84CDBEC696C}" presName="ThreeConn_2-3" presStyleLbl="fgAccFollowNode1" presStyleIdx="1" presStyleCnt="2" custLinFactNeighborX="-21684" custLinFactNeighborY="-66547">
        <dgm:presLayoutVars>
          <dgm:bulletEnabled val="1"/>
        </dgm:presLayoutVars>
      </dgm:prSet>
      <dgm:spPr/>
    </dgm:pt>
    <dgm:pt modelId="{CF4809E4-A996-45EC-9CD7-B6D3E7178688}" type="pres">
      <dgm:prSet presAssocID="{756029B7-BD21-49A0-8135-D84CDBEC696C}" presName="ThreeNodes_1_text" presStyleLbl="node1" presStyleIdx="2" presStyleCnt="3">
        <dgm:presLayoutVars>
          <dgm:bulletEnabled val="1"/>
        </dgm:presLayoutVars>
      </dgm:prSet>
      <dgm:spPr/>
    </dgm:pt>
    <dgm:pt modelId="{80962010-859A-488E-B064-AC6FF1573175}" type="pres">
      <dgm:prSet presAssocID="{756029B7-BD21-49A0-8135-D84CDBEC696C}" presName="ThreeNodes_2_text" presStyleLbl="node1" presStyleIdx="2" presStyleCnt="3">
        <dgm:presLayoutVars>
          <dgm:bulletEnabled val="1"/>
        </dgm:presLayoutVars>
      </dgm:prSet>
      <dgm:spPr/>
    </dgm:pt>
    <dgm:pt modelId="{FA021C2F-59B2-4CE5-B4B8-1D0D679089B6}" type="pres">
      <dgm:prSet presAssocID="{756029B7-BD21-49A0-8135-D84CDBEC696C}" presName="ThreeNodes_3_text" presStyleLbl="node1" presStyleIdx="2" presStyleCnt="3">
        <dgm:presLayoutVars>
          <dgm:bulletEnabled val="1"/>
        </dgm:presLayoutVars>
      </dgm:prSet>
      <dgm:spPr/>
    </dgm:pt>
  </dgm:ptLst>
  <dgm:cxnLst>
    <dgm:cxn modelId="{32621C04-287B-4C35-BA28-2573EA942C35}" type="presOf" srcId="{C13D4584-88FB-4F7E-8939-50587511629D}" destId="{4D4816B4-D5F4-42D0-AA22-9F8342B6D011}" srcOrd="0" destOrd="0" presId="urn:microsoft.com/office/officeart/2005/8/layout/vProcess5"/>
    <dgm:cxn modelId="{94BF2E09-7847-4FF2-AE9A-C3073626B26F}" type="presOf" srcId="{6EDD58AA-A552-481F-A707-349F782BEA19}" destId="{FA021C2F-59B2-4CE5-B4B8-1D0D679089B6}" srcOrd="1" destOrd="0" presId="urn:microsoft.com/office/officeart/2005/8/layout/vProcess5"/>
    <dgm:cxn modelId="{98424B19-8D53-4032-8E1E-0FB99FB67DD3}" type="presOf" srcId="{223BB547-C409-4D23-B696-9E6F41E428AD}" destId="{80962010-859A-488E-B064-AC6FF1573175}" srcOrd="1" destOrd="0" presId="urn:microsoft.com/office/officeart/2005/8/layout/vProcess5"/>
    <dgm:cxn modelId="{CCB86327-46F1-4414-9047-EF339F313792}" type="presOf" srcId="{6EDD58AA-A552-481F-A707-349F782BEA19}" destId="{4F55AAD6-BE1A-4C7A-9310-EC202C9D2A28}" srcOrd="0" destOrd="0" presId="urn:microsoft.com/office/officeart/2005/8/layout/vProcess5"/>
    <dgm:cxn modelId="{F0EA343A-A014-4094-B71F-B3338C7FAF89}" type="presOf" srcId="{03325706-8B64-4867-ACB4-D5EE527BAB34}" destId="{CF4809E4-A996-45EC-9CD7-B6D3E7178688}" srcOrd="1" destOrd="0" presId="urn:microsoft.com/office/officeart/2005/8/layout/vProcess5"/>
    <dgm:cxn modelId="{95B0F17A-51F8-47DE-A518-23364062FE71}" srcId="{756029B7-BD21-49A0-8135-D84CDBEC696C}" destId="{6EDD58AA-A552-481F-A707-349F782BEA19}" srcOrd="2" destOrd="0" parTransId="{98F9A4B4-6F82-44DD-AB50-4851243DA44B}" sibTransId="{1EB32E9D-67A2-4DDC-B417-CFBBC396FE05}"/>
    <dgm:cxn modelId="{9157FF8C-85AE-4C75-8BF1-C242E4A1D225}" type="presOf" srcId="{756029B7-BD21-49A0-8135-D84CDBEC696C}" destId="{7431CD6D-6369-468F-831D-5F5132E7D951}" srcOrd="0" destOrd="0" presId="urn:microsoft.com/office/officeart/2005/8/layout/vProcess5"/>
    <dgm:cxn modelId="{5B70478E-6F2B-4DA0-827D-1DD2F56406B9}" srcId="{756029B7-BD21-49A0-8135-D84CDBEC696C}" destId="{03325706-8B64-4867-ACB4-D5EE527BAB34}" srcOrd="0" destOrd="0" parTransId="{95906EB3-FA05-491A-BEC3-C0BA5BA86DAE}" sibTransId="{C13D4584-88FB-4F7E-8939-50587511629D}"/>
    <dgm:cxn modelId="{D9D8A3AA-0833-4567-B8ED-B1CE0D9A1862}" type="presOf" srcId="{03325706-8B64-4867-ACB4-D5EE527BAB34}" destId="{D3D4E57F-4DF4-4E74-B15D-CED26A345BC2}" srcOrd="0" destOrd="0" presId="urn:microsoft.com/office/officeart/2005/8/layout/vProcess5"/>
    <dgm:cxn modelId="{A3FAD9B4-9BAC-48E3-B94E-FB655337D9EA}" srcId="{756029B7-BD21-49A0-8135-D84CDBEC696C}" destId="{223BB547-C409-4D23-B696-9E6F41E428AD}" srcOrd="1" destOrd="0" parTransId="{D97FFA90-43F4-4944-B625-0C47E060ED91}" sibTransId="{50D98353-8DA5-4BA6-BDBF-4E7641773FDC}"/>
    <dgm:cxn modelId="{94677AB5-DAE7-4A05-BE00-6C04B76F75EB}" type="presOf" srcId="{50D98353-8DA5-4BA6-BDBF-4E7641773FDC}" destId="{592C5A44-1EAC-4821-8CFE-601A36517A76}" srcOrd="0" destOrd="0" presId="urn:microsoft.com/office/officeart/2005/8/layout/vProcess5"/>
    <dgm:cxn modelId="{C9C73EBA-04F9-4290-A63E-2C1C32E319F8}" type="presOf" srcId="{223BB547-C409-4D23-B696-9E6F41E428AD}" destId="{DAC1A530-93FB-478B-866B-01E0502225C3}" srcOrd="0" destOrd="0" presId="urn:microsoft.com/office/officeart/2005/8/layout/vProcess5"/>
    <dgm:cxn modelId="{76CE0F48-AF78-418D-8F79-AE006E2B055A}" type="presParOf" srcId="{7431CD6D-6369-468F-831D-5F5132E7D951}" destId="{98725F99-ADFC-4210-A8D5-BB9EC53B4E4B}" srcOrd="0" destOrd="0" presId="urn:microsoft.com/office/officeart/2005/8/layout/vProcess5"/>
    <dgm:cxn modelId="{1323E866-45B7-44F4-B3C5-AA5F2B61B68B}" type="presParOf" srcId="{7431CD6D-6369-468F-831D-5F5132E7D951}" destId="{D3D4E57F-4DF4-4E74-B15D-CED26A345BC2}" srcOrd="1" destOrd="0" presId="urn:microsoft.com/office/officeart/2005/8/layout/vProcess5"/>
    <dgm:cxn modelId="{3D0A207C-E8F3-42BB-ABC9-46526F4951D9}" type="presParOf" srcId="{7431CD6D-6369-468F-831D-5F5132E7D951}" destId="{DAC1A530-93FB-478B-866B-01E0502225C3}" srcOrd="2" destOrd="0" presId="urn:microsoft.com/office/officeart/2005/8/layout/vProcess5"/>
    <dgm:cxn modelId="{257427F2-38C9-4392-A794-69597987222B}" type="presParOf" srcId="{7431CD6D-6369-468F-831D-5F5132E7D951}" destId="{4F55AAD6-BE1A-4C7A-9310-EC202C9D2A28}" srcOrd="3" destOrd="0" presId="urn:microsoft.com/office/officeart/2005/8/layout/vProcess5"/>
    <dgm:cxn modelId="{EF069053-AC55-4538-8873-EB1DE407EEE1}" type="presParOf" srcId="{7431CD6D-6369-468F-831D-5F5132E7D951}" destId="{4D4816B4-D5F4-42D0-AA22-9F8342B6D011}" srcOrd="4" destOrd="0" presId="urn:microsoft.com/office/officeart/2005/8/layout/vProcess5"/>
    <dgm:cxn modelId="{7C2EF460-2AA8-4590-AEF5-682ABF9A719F}" type="presParOf" srcId="{7431CD6D-6369-468F-831D-5F5132E7D951}" destId="{592C5A44-1EAC-4821-8CFE-601A36517A76}" srcOrd="5" destOrd="0" presId="urn:microsoft.com/office/officeart/2005/8/layout/vProcess5"/>
    <dgm:cxn modelId="{99650609-1666-4941-B404-97EE808F9DC4}" type="presParOf" srcId="{7431CD6D-6369-468F-831D-5F5132E7D951}" destId="{CF4809E4-A996-45EC-9CD7-B6D3E7178688}" srcOrd="6" destOrd="0" presId="urn:microsoft.com/office/officeart/2005/8/layout/vProcess5"/>
    <dgm:cxn modelId="{08190C11-71B3-4567-BB97-D545740B42D6}" type="presParOf" srcId="{7431CD6D-6369-468F-831D-5F5132E7D951}" destId="{80962010-859A-488E-B064-AC6FF1573175}" srcOrd="7" destOrd="0" presId="urn:microsoft.com/office/officeart/2005/8/layout/vProcess5"/>
    <dgm:cxn modelId="{5B14310A-996D-48D2-8FFD-E403A1194DF4}" type="presParOf" srcId="{7431CD6D-6369-468F-831D-5F5132E7D951}" destId="{FA021C2F-59B2-4CE5-B4B8-1D0D679089B6}"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4E57F-4DF4-4E74-B15D-CED26A345BC2}">
      <dsp:nvSpPr>
        <dsp:cNvPr id="0" name=""/>
        <dsp:cNvSpPr/>
      </dsp:nvSpPr>
      <dsp:spPr>
        <a:xfrm>
          <a:off x="65684" y="142709"/>
          <a:ext cx="6894569" cy="895937"/>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latin typeface="Bell MT" panose="02020503060305020303" pitchFamily="18" charset="0"/>
            </a:rPr>
            <a:t>Complete the </a:t>
          </a:r>
          <a:r>
            <a:rPr lang="en-US" sz="1400" kern="1200" err="1">
              <a:latin typeface="Bell MT" panose="02020503060305020303" pitchFamily="18" charset="0"/>
            </a:rPr>
            <a:t>CalState</a:t>
          </a:r>
          <a:r>
            <a:rPr lang="en-US" sz="1400" kern="1200">
              <a:latin typeface="Bell MT" panose="02020503060305020303" pitchFamily="18" charset="0"/>
            </a:rPr>
            <a:t> Apply Application and MSW Supplemental application. (Application 1 and 2) </a:t>
          </a:r>
        </a:p>
      </dsp:txBody>
      <dsp:txXfrm>
        <a:off x="91925" y="168950"/>
        <a:ext cx="5597103" cy="843455"/>
      </dsp:txXfrm>
    </dsp:sp>
    <dsp:sp modelId="{DAC1A530-93FB-478B-866B-01E0502225C3}">
      <dsp:nvSpPr>
        <dsp:cNvPr id="0" name=""/>
        <dsp:cNvSpPr/>
      </dsp:nvSpPr>
      <dsp:spPr>
        <a:xfrm>
          <a:off x="756318" y="1198507"/>
          <a:ext cx="6716962" cy="93783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latin typeface="Bell MT" panose="02020503060305020303" pitchFamily="18" charset="0"/>
            </a:rPr>
            <a:t>Complete the Title IV-E Supplemental Application (3</a:t>
          </a:r>
          <a:r>
            <a:rPr lang="en-US" sz="1400" kern="1200" baseline="30000">
              <a:latin typeface="Bell MT" panose="02020503060305020303" pitchFamily="18" charset="0"/>
            </a:rPr>
            <a:t>rd</a:t>
          </a:r>
          <a:r>
            <a:rPr lang="en-US" sz="1400" kern="1200">
              <a:latin typeface="Bell MT" panose="02020503060305020303" pitchFamily="18" charset="0"/>
            </a:rPr>
            <a:t> application) </a:t>
          </a:r>
        </a:p>
      </dsp:txBody>
      <dsp:txXfrm>
        <a:off x="783786" y="1225975"/>
        <a:ext cx="5296797" cy="882900"/>
      </dsp:txXfrm>
    </dsp:sp>
    <dsp:sp modelId="{4F55AAD6-BE1A-4C7A-9310-EC202C9D2A28}">
      <dsp:nvSpPr>
        <dsp:cNvPr id="0" name=""/>
        <dsp:cNvSpPr/>
      </dsp:nvSpPr>
      <dsp:spPr>
        <a:xfrm>
          <a:off x="1156234" y="2358928"/>
          <a:ext cx="6995160" cy="885354"/>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u="none" kern="1200">
            <a:latin typeface="Bell MT" panose="02020503060305020303" pitchFamily="18" charset="0"/>
          </a:endParaRPr>
        </a:p>
        <a:p>
          <a:pPr marL="0" lvl="0" indent="0" algn="l" defTabSz="622300">
            <a:lnSpc>
              <a:spcPct val="90000"/>
            </a:lnSpc>
            <a:spcBef>
              <a:spcPct val="0"/>
            </a:spcBef>
            <a:spcAft>
              <a:spcPct val="35000"/>
            </a:spcAft>
            <a:buNone/>
          </a:pPr>
          <a:r>
            <a:rPr lang="en-US" sz="1400" u="none" kern="1200">
              <a:latin typeface="Bell MT" panose="02020503060305020303" pitchFamily="18" charset="0"/>
            </a:rPr>
            <a:t>Submit all required supplement materials to Royce Gonzales at </a:t>
          </a:r>
          <a:r>
            <a:rPr lang="en-US" sz="1400" u="none" kern="1200">
              <a:latin typeface="Bell MT" panose="02020503060305020303" pitchFamily="18" charset="0"/>
              <a:hlinkClick xmlns:r="http://schemas.openxmlformats.org/officeDocument/2006/relationships" r:id="rId1"/>
            </a:rPr>
            <a:t>rgonzal@csus.edu</a:t>
          </a:r>
          <a:r>
            <a:rPr lang="en-US" sz="1400" u="none" kern="1200">
              <a:latin typeface="Bell MT" panose="02020503060305020303" pitchFamily="18" charset="0"/>
            </a:rPr>
            <a:t> </a:t>
          </a:r>
        </a:p>
        <a:p>
          <a:pPr marL="0" lvl="0" indent="0" algn="l" defTabSz="622300">
            <a:lnSpc>
              <a:spcPct val="90000"/>
            </a:lnSpc>
            <a:spcBef>
              <a:spcPct val="0"/>
            </a:spcBef>
            <a:spcAft>
              <a:spcPct val="35000"/>
            </a:spcAft>
            <a:buNone/>
          </a:pPr>
          <a:endParaRPr lang="en-US" sz="1400" u="none" kern="1200">
            <a:latin typeface="Bell MT" panose="02020503060305020303" pitchFamily="18" charset="0"/>
          </a:endParaRPr>
        </a:p>
      </dsp:txBody>
      <dsp:txXfrm>
        <a:off x="1182165" y="2384859"/>
        <a:ext cx="5521524" cy="833492"/>
      </dsp:txXfrm>
    </dsp:sp>
    <dsp:sp modelId="{4D4816B4-D5F4-42D0-AA22-9F8342B6D011}">
      <dsp:nvSpPr>
        <dsp:cNvPr id="0" name=""/>
        <dsp:cNvSpPr/>
      </dsp:nvSpPr>
      <dsp:spPr>
        <a:xfrm>
          <a:off x="6136468" y="655901"/>
          <a:ext cx="804553" cy="804553"/>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1600200">
            <a:lnSpc>
              <a:spcPct val="90000"/>
            </a:lnSpc>
            <a:spcBef>
              <a:spcPct val="0"/>
            </a:spcBef>
            <a:spcAft>
              <a:spcPct val="35000"/>
            </a:spcAft>
            <a:buNone/>
          </a:pPr>
          <a:endParaRPr lang="en-US" sz="3600" kern="1200"/>
        </a:p>
      </dsp:txBody>
      <dsp:txXfrm>
        <a:off x="6317492" y="655901"/>
        <a:ext cx="442505" cy="605426"/>
      </dsp:txXfrm>
    </dsp:sp>
    <dsp:sp modelId="{592C5A44-1EAC-4821-8CFE-601A36517A76}">
      <dsp:nvSpPr>
        <dsp:cNvPr id="0" name=""/>
        <dsp:cNvSpPr/>
      </dsp:nvSpPr>
      <dsp:spPr>
        <a:xfrm>
          <a:off x="6633367" y="1839057"/>
          <a:ext cx="804553" cy="804553"/>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1600200">
            <a:lnSpc>
              <a:spcPct val="90000"/>
            </a:lnSpc>
            <a:spcBef>
              <a:spcPct val="0"/>
            </a:spcBef>
            <a:spcAft>
              <a:spcPct val="35000"/>
            </a:spcAft>
            <a:buNone/>
          </a:pPr>
          <a:endParaRPr lang="en-US" sz="3600" kern="1200"/>
        </a:p>
      </dsp:txBody>
      <dsp:txXfrm>
        <a:off x="6814391" y="1839057"/>
        <a:ext cx="442505" cy="60542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811071"/>
            <a:ext cx="5216389" cy="1470025"/>
          </a:xfrm>
        </p:spPr>
        <p:txBody>
          <a:bodyPr/>
          <a:lstStyle>
            <a:lvl1pPr algn="l">
              <a:defRPr>
                <a:solidFill>
                  <a:schemeClr val="bg1"/>
                </a:solidFill>
              </a:defRPr>
            </a:lvl1pPr>
          </a:lstStyle>
          <a:p>
            <a:r>
              <a:rPr lang="en-US"/>
              <a:t>Click to edit Master title style</a:t>
            </a:r>
          </a:p>
        </p:txBody>
      </p:sp>
      <p:sp>
        <p:nvSpPr>
          <p:cNvPr id="3" name="Subtitle 2"/>
          <p:cNvSpPr>
            <a:spLocks noGrp="1"/>
          </p:cNvSpPr>
          <p:nvPr>
            <p:ph type="subTitle" idx="1" hasCustomPrompt="1"/>
          </p:nvPr>
        </p:nvSpPr>
        <p:spPr>
          <a:xfrm>
            <a:off x="3571110" y="3566846"/>
            <a:ext cx="4573933" cy="365051"/>
          </a:xfrm>
        </p:spPr>
        <p:txBody>
          <a:bodyPr>
            <a:normAutofit/>
          </a:bodyPr>
          <a:lstStyle>
            <a:lvl1pPr marL="0" indent="0" algn="l">
              <a:buNone/>
              <a:defRPr sz="12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7381235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d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716945"/>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529120"/>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283683"/>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75590003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811071"/>
            <a:ext cx="5216389" cy="1470025"/>
          </a:xfrm>
        </p:spPr>
        <p:txBody>
          <a:bodyPr/>
          <a:lstStyle>
            <a:lvl1pPr algn="l">
              <a:defRPr>
                <a:solidFill>
                  <a:schemeClr val="tx1"/>
                </a:solidFill>
              </a:defRPr>
            </a:lvl1pPr>
          </a:lstStyle>
          <a:p>
            <a:r>
              <a:rPr lang="en-US"/>
              <a:t>Click to edit Master title style</a:t>
            </a:r>
          </a:p>
        </p:txBody>
      </p:sp>
      <p:sp>
        <p:nvSpPr>
          <p:cNvPr id="3" name="Subtitle 2"/>
          <p:cNvSpPr>
            <a:spLocks noGrp="1"/>
          </p:cNvSpPr>
          <p:nvPr>
            <p:ph type="subTitle" idx="1" hasCustomPrompt="1"/>
          </p:nvPr>
        </p:nvSpPr>
        <p:spPr>
          <a:xfrm>
            <a:off x="3571110" y="3566846"/>
            <a:ext cx="4573933" cy="365051"/>
          </a:xfrm>
        </p:spPr>
        <p:txBody>
          <a:bodyPr>
            <a:normAutofit/>
          </a:bodyPr>
          <a:lstStyle>
            <a:lvl1pPr marL="0" indent="0" algn="l">
              <a:buNone/>
              <a:defRPr sz="1200">
                <a:solidFill>
                  <a:srgbClr val="0B3D29"/>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4540774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536020"/>
            <a:ext cx="7772400" cy="1362075"/>
          </a:xfrm>
        </p:spPr>
        <p:txBody>
          <a:bodyPr anchor="t"/>
          <a:lstStyle>
            <a:lvl1pPr algn="ctr">
              <a:defRPr sz="3000" b="1" cap="none">
                <a:solidFill>
                  <a:srgbClr val="0B3D29"/>
                </a:solidFill>
              </a:defRPr>
            </a:lvl1pPr>
          </a:lstStyle>
          <a:p>
            <a:r>
              <a:rPr lang="en-US"/>
              <a:t>Click To Edit Master Title Style</a:t>
            </a:r>
          </a:p>
        </p:txBody>
      </p:sp>
      <p:sp>
        <p:nvSpPr>
          <p:cNvPr id="3" name="Text Placeholder 2"/>
          <p:cNvSpPr>
            <a:spLocks noGrp="1"/>
          </p:cNvSpPr>
          <p:nvPr>
            <p:ph type="body" idx="1" hasCustomPrompt="1"/>
          </p:nvPr>
        </p:nvSpPr>
        <p:spPr>
          <a:xfrm>
            <a:off x="722313" y="1035832"/>
            <a:ext cx="7772400" cy="1500187"/>
          </a:xfrm>
        </p:spPr>
        <p:txBody>
          <a:bodyPr anchor="b"/>
          <a:lstStyle>
            <a:lvl1pPr marL="0" indent="0" algn="ctr">
              <a:buNone/>
              <a:defRPr sz="1500">
                <a:solidFill>
                  <a:srgbClr val="0B3D29"/>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7" name="TextBox 6"/>
          <p:cNvSpPr txBox="1"/>
          <p:nvPr/>
        </p:nvSpPr>
        <p:spPr>
          <a:xfrm>
            <a:off x="5985934" y="2167467"/>
            <a:ext cx="184731" cy="300082"/>
          </a:xfrm>
          <a:prstGeom prst="rect">
            <a:avLst/>
          </a:prstGeom>
          <a:noFill/>
        </p:spPr>
        <p:txBody>
          <a:bodyPr wrap="none" rtlCol="0">
            <a:spAutoFit/>
          </a:bodyPr>
          <a:lstStyle/>
          <a:p>
            <a:endParaRPr lang="en-US" sz="1350"/>
          </a:p>
        </p:txBody>
      </p:sp>
      <p:sp>
        <p:nvSpPr>
          <p:cNvPr id="9" name="TextBox 8"/>
          <p:cNvSpPr txBox="1"/>
          <p:nvPr/>
        </p:nvSpPr>
        <p:spPr>
          <a:xfrm>
            <a:off x="5892801" y="2379133"/>
            <a:ext cx="184731" cy="300082"/>
          </a:xfrm>
          <a:prstGeom prst="rect">
            <a:avLst/>
          </a:prstGeom>
          <a:noFill/>
        </p:spPr>
        <p:txBody>
          <a:bodyPr wrap="none" rtlCol="0">
            <a:spAutoFit/>
          </a:bodyPr>
          <a:lstStyle/>
          <a:p>
            <a:endParaRPr lang="en-US" sz="1350"/>
          </a:p>
        </p:txBody>
      </p:sp>
    </p:spTree>
    <p:extLst>
      <p:ext uri="{BB962C8B-B14F-4D97-AF65-F5344CB8AC3E}">
        <p14:creationId xmlns:p14="http://schemas.microsoft.com/office/powerpoint/2010/main" val="60617933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rgbClr val="0B3D29"/>
                </a:solidFill>
              </a:defRPr>
            </a:lvl1pPr>
            <a:lvl2pPr>
              <a:defRPr>
                <a:solidFill>
                  <a:srgbClr val="0B3D29"/>
                </a:solidFill>
              </a:defRPr>
            </a:lvl2pPr>
            <a:lvl3pPr>
              <a:defRPr>
                <a:solidFill>
                  <a:srgbClr val="0B3D29"/>
                </a:solidFill>
              </a:defRPr>
            </a:lvl3pPr>
            <a:lvl4pPr>
              <a:defRPr>
                <a:solidFill>
                  <a:srgbClr val="0B3D29"/>
                </a:solidFill>
              </a:defRPr>
            </a:lvl4pPr>
            <a:lvl5pPr>
              <a:defRPr>
                <a:solidFill>
                  <a:srgbClr val="0B3D29"/>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693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solidFill>
                  <a:srgbClr val="0B3D29"/>
                </a:solidFill>
              </a:defRPr>
            </a:lvl1pPr>
            <a:lvl2pPr>
              <a:defRPr sz="1800">
                <a:solidFill>
                  <a:srgbClr val="0B3D29"/>
                </a:solidFill>
              </a:defRPr>
            </a:lvl2pPr>
            <a:lvl3pPr>
              <a:defRPr sz="1500">
                <a:solidFill>
                  <a:srgbClr val="0B3D29"/>
                </a:solidFill>
              </a:defRPr>
            </a:lvl3pPr>
            <a:lvl4pPr>
              <a:defRPr sz="1350">
                <a:solidFill>
                  <a:srgbClr val="0B3D29"/>
                </a:solidFill>
              </a:defRPr>
            </a:lvl4pPr>
            <a:lvl5pPr>
              <a:defRPr sz="1350">
                <a:solidFill>
                  <a:srgbClr val="0B3D29"/>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solidFill>
                  <a:srgbClr val="0B3D29"/>
                </a:solidFill>
              </a:defRPr>
            </a:lvl1pPr>
            <a:lvl2pPr>
              <a:defRPr sz="1800">
                <a:solidFill>
                  <a:srgbClr val="0B3D29"/>
                </a:solidFill>
              </a:defRPr>
            </a:lvl2pPr>
            <a:lvl3pPr>
              <a:defRPr sz="1500">
                <a:solidFill>
                  <a:srgbClr val="0B3D29"/>
                </a:solidFill>
              </a:defRPr>
            </a:lvl3pPr>
            <a:lvl4pPr>
              <a:defRPr sz="1350">
                <a:solidFill>
                  <a:srgbClr val="0B3D29"/>
                </a:solidFill>
              </a:defRPr>
            </a:lvl4pPr>
            <a:lvl5pPr>
              <a:defRPr sz="1350">
                <a:solidFill>
                  <a:srgbClr val="0B3D29"/>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74549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act Informa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679581" y="748998"/>
            <a:ext cx="5007220" cy="4282306"/>
          </a:xfrm>
        </p:spPr>
        <p:txBody>
          <a:bodyPr/>
          <a:lstStyle>
            <a:lvl1pPr marL="0" indent="0">
              <a:spcBef>
                <a:spcPts val="1332"/>
              </a:spcBef>
              <a:buFontTx/>
              <a:buNone/>
              <a:defRPr sz="1800" b="1">
                <a:solidFill>
                  <a:srgbClr val="0B3D29"/>
                </a:solidFill>
              </a:defRPr>
            </a:lvl1pPr>
            <a:lvl2pPr marL="0" indent="0">
              <a:buFontTx/>
              <a:buNone/>
              <a:defRPr sz="1500">
                <a:solidFill>
                  <a:srgbClr val="0B3D29"/>
                </a:solidFill>
              </a:defRPr>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p:txBody>
      </p:sp>
    </p:spTree>
    <p:extLst>
      <p:ext uri="{BB962C8B-B14F-4D97-AF65-F5344CB8AC3E}">
        <p14:creationId xmlns:p14="http://schemas.microsoft.com/office/powerpoint/2010/main" val="396722051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B3D29"/>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solidFill>
                  <a:srgbClr val="0B3D29"/>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solidFill>
                  <a:srgbClr val="0B3D29"/>
                </a:solidFill>
              </a:defRPr>
            </a:lvl1pPr>
            <a:lvl2pPr>
              <a:defRPr sz="1500">
                <a:solidFill>
                  <a:srgbClr val="0B3D29"/>
                </a:solidFill>
              </a:defRPr>
            </a:lvl2pPr>
            <a:lvl3pPr>
              <a:defRPr sz="1350">
                <a:solidFill>
                  <a:srgbClr val="0B3D29"/>
                </a:solidFill>
              </a:defRPr>
            </a:lvl3pPr>
            <a:lvl4pPr>
              <a:defRPr sz="1200">
                <a:solidFill>
                  <a:srgbClr val="0B3D29"/>
                </a:solidFill>
              </a:defRPr>
            </a:lvl4pPr>
            <a:lvl5pPr>
              <a:defRPr sz="1200">
                <a:solidFill>
                  <a:srgbClr val="0B3D29"/>
                </a:solidFill>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solidFill>
                  <a:srgbClr val="0B3D29"/>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solidFill>
                  <a:srgbClr val="0B3D29"/>
                </a:solidFill>
              </a:defRPr>
            </a:lvl1pPr>
            <a:lvl2pPr>
              <a:defRPr sz="1500">
                <a:solidFill>
                  <a:srgbClr val="0B3D29"/>
                </a:solidFill>
              </a:defRPr>
            </a:lvl2pPr>
            <a:lvl3pPr>
              <a:defRPr sz="1350">
                <a:solidFill>
                  <a:srgbClr val="0B3D29"/>
                </a:solidFill>
              </a:defRPr>
            </a:lvl3pPr>
            <a:lvl4pPr>
              <a:defRPr sz="1200">
                <a:solidFill>
                  <a:srgbClr val="0B3D29"/>
                </a:solidFill>
              </a:defRPr>
            </a:lvl4pPr>
            <a:lvl5pPr>
              <a:defRPr sz="1200">
                <a:solidFill>
                  <a:srgbClr val="0B3D29"/>
                </a:solidFill>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194843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255166076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light)">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127570"/>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solidFill>
                  <a:srgbClr val="0B3D29"/>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solidFill>
                  <a:schemeClr val="tx1"/>
                </a:solidFill>
              </a:defRPr>
            </a:lvl1pPr>
            <a:lvl2pPr>
              <a:defRPr sz="2100">
                <a:solidFill>
                  <a:schemeClr val="tx1"/>
                </a:solidFill>
              </a:defRPr>
            </a:lvl2pPr>
            <a:lvl3pPr>
              <a:defRPr sz="1800">
                <a:solidFill>
                  <a:schemeClr val="tx1"/>
                </a:solidFill>
              </a:defRPr>
            </a:lvl3pPr>
            <a:lvl4pPr>
              <a:defRPr sz="1500">
                <a:solidFill>
                  <a:schemeClr val="tx1"/>
                </a:solidFill>
              </a:defRPr>
            </a:lvl4pPr>
            <a:lvl5pPr>
              <a:defRPr sz="1500">
                <a:solidFill>
                  <a:schemeClr val="tx1"/>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solidFill>
                  <a:srgbClr val="0B3D29"/>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73188928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536020"/>
            <a:ext cx="7772400" cy="1362075"/>
          </a:xfrm>
        </p:spPr>
        <p:txBody>
          <a:bodyPr anchor="t"/>
          <a:lstStyle>
            <a:lvl1pPr algn="ctr">
              <a:defRPr sz="3000" b="1" cap="none">
                <a:solidFill>
                  <a:schemeClr val="bg1"/>
                </a:solidFill>
              </a:defRPr>
            </a:lvl1pPr>
          </a:lstStyle>
          <a:p>
            <a:r>
              <a:rPr lang="en-US"/>
              <a:t>Click To Edit Master Title Style</a:t>
            </a:r>
          </a:p>
        </p:txBody>
      </p:sp>
      <p:sp>
        <p:nvSpPr>
          <p:cNvPr id="3" name="Text Placeholder 2"/>
          <p:cNvSpPr>
            <a:spLocks noGrp="1"/>
          </p:cNvSpPr>
          <p:nvPr>
            <p:ph type="body" idx="1" hasCustomPrompt="1"/>
          </p:nvPr>
        </p:nvSpPr>
        <p:spPr>
          <a:xfrm>
            <a:off x="722313" y="1035832"/>
            <a:ext cx="7772400" cy="1500187"/>
          </a:xfrm>
        </p:spPr>
        <p:txBody>
          <a:bodyPr anchor="b"/>
          <a:lstStyle>
            <a:lvl1pPr marL="0" indent="0" algn="ctr">
              <a:buNone/>
              <a:defRPr sz="15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7" name="TextBox 6"/>
          <p:cNvSpPr txBox="1"/>
          <p:nvPr/>
        </p:nvSpPr>
        <p:spPr>
          <a:xfrm>
            <a:off x="5985934" y="2167467"/>
            <a:ext cx="184731" cy="300082"/>
          </a:xfrm>
          <a:prstGeom prst="rect">
            <a:avLst/>
          </a:prstGeom>
          <a:noFill/>
        </p:spPr>
        <p:txBody>
          <a:bodyPr wrap="none" rtlCol="0">
            <a:spAutoFit/>
          </a:bodyPr>
          <a:lstStyle/>
          <a:p>
            <a:endParaRPr lang="en-US" sz="1350"/>
          </a:p>
        </p:txBody>
      </p:sp>
      <p:sp>
        <p:nvSpPr>
          <p:cNvPr id="9" name="TextBox 8"/>
          <p:cNvSpPr txBox="1"/>
          <p:nvPr/>
        </p:nvSpPr>
        <p:spPr>
          <a:xfrm>
            <a:off x="5892801" y="2379133"/>
            <a:ext cx="184731" cy="300082"/>
          </a:xfrm>
          <a:prstGeom prst="rect">
            <a:avLst/>
          </a:prstGeom>
          <a:noFill/>
        </p:spPr>
        <p:txBody>
          <a:bodyPr wrap="none" rtlCol="0">
            <a:spAutoFit/>
          </a:bodyPr>
          <a:lstStyle/>
          <a:p>
            <a:endParaRPr lang="en-US" sz="1350"/>
          </a:p>
        </p:txBody>
      </p:sp>
    </p:spTree>
    <p:extLst>
      <p:ext uri="{BB962C8B-B14F-4D97-AF65-F5344CB8AC3E}">
        <p14:creationId xmlns:p14="http://schemas.microsoft.com/office/powerpoint/2010/main" val="1149483981"/>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ligh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716945"/>
            <a:ext cx="5486400" cy="566738"/>
          </a:xfrm>
        </p:spPr>
        <p:txBody>
          <a:bodyPr anchor="b"/>
          <a:lstStyle>
            <a:lvl1pPr algn="l">
              <a:defRPr sz="1500" b="1">
                <a:solidFill>
                  <a:srgbClr val="0B3D29"/>
                </a:solidFill>
              </a:defRPr>
            </a:lvl1pPr>
          </a:lstStyle>
          <a:p>
            <a:r>
              <a:rPr lang="en-US"/>
              <a:t>Click to edit Master title style</a:t>
            </a:r>
          </a:p>
        </p:txBody>
      </p:sp>
      <p:sp>
        <p:nvSpPr>
          <p:cNvPr id="3" name="Picture Placeholder 2"/>
          <p:cNvSpPr>
            <a:spLocks noGrp="1"/>
          </p:cNvSpPr>
          <p:nvPr>
            <p:ph type="pic" idx="1"/>
          </p:nvPr>
        </p:nvSpPr>
        <p:spPr>
          <a:xfrm>
            <a:off x="1792288" y="529120"/>
            <a:ext cx="5486400" cy="4114800"/>
          </a:xfrm>
        </p:spPr>
        <p:txBody>
          <a:bodyPr/>
          <a:lstStyle>
            <a:lvl1pPr marL="0" indent="0">
              <a:buNone/>
              <a:defRPr sz="2400">
                <a:solidFill>
                  <a:schemeClr val="tx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283683"/>
            <a:ext cx="5486400" cy="804862"/>
          </a:xfrm>
        </p:spPr>
        <p:txBody>
          <a:bodyPr/>
          <a:lstStyle>
            <a:lvl1pPr marL="0" indent="0">
              <a:buNone/>
              <a:defRPr sz="1050">
                <a:solidFill>
                  <a:srgbClr val="0B3D29"/>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128731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458954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358786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act Information (dar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679581" y="748998"/>
            <a:ext cx="5007220" cy="4282306"/>
          </a:xfrm>
        </p:spPr>
        <p:txBody>
          <a:bodyPr/>
          <a:lstStyle>
            <a:lvl1pPr marL="0" indent="0">
              <a:spcBef>
                <a:spcPts val="1332"/>
              </a:spcBef>
              <a:buFontTx/>
              <a:buNone/>
              <a:defRPr sz="1800" b="1">
                <a:solidFill>
                  <a:srgbClr val="DEA924"/>
                </a:solidFill>
              </a:defRPr>
            </a:lvl1pPr>
            <a:lvl2pPr marL="0" indent="0">
              <a:buFontTx/>
              <a:buNone/>
              <a:defRPr sz="15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p:txBody>
      </p:sp>
    </p:spTree>
    <p:extLst>
      <p:ext uri="{BB962C8B-B14F-4D97-AF65-F5344CB8AC3E}">
        <p14:creationId xmlns:p14="http://schemas.microsoft.com/office/powerpoint/2010/main" val="200332079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95322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d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2370219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dar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332996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dark)">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extLst>
      <p:ext uri="{BB962C8B-B14F-4D97-AF65-F5344CB8AC3E}">
        <p14:creationId xmlns:p14="http://schemas.microsoft.com/office/powerpoint/2010/main" val="312271364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1265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215511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 id="2147483870" r:id="rId18"/>
    <p:sldLayoutId id="2147483871" r:id="rId19"/>
    <p:sldLayoutId id="2147483872" r:id="rId20"/>
  </p:sldLayoutIdLst>
  <p:hf sldNum="0" hdr="0" ftr="0" dt="0"/>
  <p:txStyles>
    <p:titleStyle>
      <a:lvl1pPr algn="ctr" defTabSz="342900" rtl="0" eaLnBrk="1" latinLnBrk="0" hangingPunct="1">
        <a:spcBef>
          <a:spcPct val="0"/>
        </a:spcBef>
        <a:buNone/>
        <a:defRPr sz="3300" kern="1200">
          <a:solidFill>
            <a:schemeClr val="accent1"/>
          </a:solidFill>
          <a:latin typeface="+mj-lt"/>
          <a:ea typeface="+mj-ea"/>
          <a:cs typeface="+mj-cs"/>
        </a:defRPr>
      </a:lvl1pPr>
    </p:titleStyle>
    <p:bodyStyle>
      <a:lvl1pPr marL="257175" indent="-257175" algn="l" defTabSz="342900" rtl="0" eaLnBrk="1" latinLnBrk="0" hangingPunct="1">
        <a:spcBef>
          <a:spcPct val="20000"/>
        </a:spcBef>
        <a:buClr>
          <a:srgbClr val="DEA924"/>
        </a:buClr>
        <a:buFont typeface="Arial"/>
        <a:buChar char="•"/>
        <a:defRPr sz="2400" kern="1200">
          <a:solidFill>
            <a:schemeClr val="bg1"/>
          </a:solidFill>
          <a:latin typeface="+mn-lt"/>
          <a:ea typeface="+mn-ea"/>
          <a:cs typeface="+mn-cs"/>
        </a:defRPr>
      </a:lvl1pPr>
      <a:lvl2pPr marL="557213" indent="-214313" algn="l" defTabSz="342900" rtl="0" eaLnBrk="1" latinLnBrk="0" hangingPunct="1">
        <a:spcBef>
          <a:spcPct val="20000"/>
        </a:spcBef>
        <a:buClr>
          <a:srgbClr val="DEA924"/>
        </a:buClr>
        <a:buFont typeface="Arial"/>
        <a:buChar char="–"/>
        <a:defRPr sz="2100" kern="1200">
          <a:solidFill>
            <a:schemeClr val="bg1"/>
          </a:solidFill>
          <a:latin typeface="+mn-lt"/>
          <a:ea typeface="+mn-ea"/>
          <a:cs typeface="+mn-cs"/>
        </a:defRPr>
      </a:lvl2pPr>
      <a:lvl3pPr marL="857250" indent="-171450" algn="l" defTabSz="342900" rtl="0" eaLnBrk="1" latinLnBrk="0" hangingPunct="1">
        <a:spcBef>
          <a:spcPct val="20000"/>
        </a:spcBef>
        <a:buClr>
          <a:srgbClr val="DEA924"/>
        </a:buClr>
        <a:buFont typeface="Arial"/>
        <a:buChar char="•"/>
        <a:defRPr sz="1800" kern="1200">
          <a:solidFill>
            <a:schemeClr val="bg1"/>
          </a:solidFill>
          <a:latin typeface="+mn-lt"/>
          <a:ea typeface="+mn-ea"/>
          <a:cs typeface="+mn-cs"/>
        </a:defRPr>
      </a:lvl3pPr>
      <a:lvl4pPr marL="1200150" indent="-171450" algn="l" defTabSz="342900" rtl="0" eaLnBrk="1" latinLnBrk="0" hangingPunct="1">
        <a:spcBef>
          <a:spcPct val="20000"/>
        </a:spcBef>
        <a:buClr>
          <a:srgbClr val="DEA924"/>
        </a:buClr>
        <a:buFont typeface="Arial"/>
        <a:buChar char="–"/>
        <a:defRPr sz="1500" kern="1200">
          <a:solidFill>
            <a:schemeClr val="bg1"/>
          </a:solidFill>
          <a:latin typeface="+mn-lt"/>
          <a:ea typeface="+mn-ea"/>
          <a:cs typeface="+mn-cs"/>
        </a:defRPr>
      </a:lvl4pPr>
      <a:lvl5pPr marL="1543050" indent="-171450" algn="l" defTabSz="342900" rtl="0" eaLnBrk="1" latinLnBrk="0" hangingPunct="1">
        <a:spcBef>
          <a:spcPct val="20000"/>
        </a:spcBef>
        <a:buClr>
          <a:srgbClr val="DEA924"/>
        </a:buClr>
        <a:buFont typeface="Arial"/>
        <a:buChar char="»"/>
        <a:defRPr sz="1500" kern="1200">
          <a:solidFill>
            <a:schemeClr val="bg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dinis@csus.edu"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cce.csus.edu/pupil-personnel-services-credential-school-social-work"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www.csus.edu/administration-business-affairs/bursar/"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alswec.berkeley.edu/" TargetMode="External"/><Relationship Id="rId2" Type="http://schemas.openxmlformats.org/officeDocument/2006/relationships/hyperlink" Target="https://www.csus.edu/college/health-human-services/social-work/title-ive.html"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3" Type="http://schemas.openxmlformats.org/officeDocument/2006/relationships/hyperlink" Target="mailto:kentt@csus.edu" TargetMode="External"/><Relationship Id="rId2" Type="http://schemas.openxmlformats.org/officeDocument/2006/relationships/hyperlink" Target="http://www.csus.edu/hhs/sw/title-ive/title-iv-e-application.pdf" TargetMode="External"/><Relationship Id="rId1" Type="http://schemas.openxmlformats.org/officeDocument/2006/relationships/slideLayout" Target="../slideLayouts/slideLayout3.xml"/><Relationship Id="rId4" Type="http://schemas.openxmlformats.org/officeDocument/2006/relationships/hyperlink" Target="mailto:rgonzal@csus.edu"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docs.google.com/document/d/1QEG1AqUVUQZXtNMFlZMEezUOv-VUIesw/edit?usp=sharing&amp;ouid=101032258709196052616&amp;rtpof=true&amp;sd=true" TargetMode="Externa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t>Master of Social Work </a:t>
            </a:r>
            <a:br>
              <a:rPr lang="en-US"/>
            </a:br>
            <a:r>
              <a:rPr lang="en-US"/>
              <a:t>(MSW) Program</a:t>
            </a:r>
          </a:p>
        </p:txBody>
      </p:sp>
      <p:sp>
        <p:nvSpPr>
          <p:cNvPr id="3" name="Subtitle 2"/>
          <p:cNvSpPr>
            <a:spLocks noGrp="1"/>
          </p:cNvSpPr>
          <p:nvPr>
            <p:ph type="subTitle" idx="1"/>
          </p:nvPr>
        </p:nvSpPr>
        <p:spPr/>
        <p:txBody>
          <a:bodyPr>
            <a:noAutofit/>
          </a:bodyPr>
          <a:lstStyle/>
          <a:p>
            <a:r>
              <a:rPr lang="en-US" sz="2000" dirty="0"/>
              <a:t>School of Social Work</a:t>
            </a:r>
          </a:p>
          <a:p>
            <a:r>
              <a:rPr lang="en-US" sz="2000" dirty="0"/>
              <a:t>College of Health &amp; Human Services</a:t>
            </a:r>
          </a:p>
        </p:txBody>
      </p:sp>
      <p:sp>
        <p:nvSpPr>
          <p:cNvPr id="9" name="AutoShape 2" descr="Image result for social work"/>
          <p:cNvSpPr>
            <a:spLocks noChangeAspect="1" noChangeArrowheads="1"/>
          </p:cNvSpPr>
          <p:nvPr/>
        </p:nvSpPr>
        <p:spPr bwMode="auto">
          <a:xfrm>
            <a:off x="116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sp>
        <p:nvSpPr>
          <p:cNvPr id="10" name="AutoShape 4" descr="Image result for social work"/>
          <p:cNvSpPr>
            <a:spLocks noChangeAspect="1" noChangeArrowheads="1"/>
          </p:cNvSpPr>
          <p:nvPr/>
        </p:nvSpPr>
        <p:spPr bwMode="auto">
          <a:xfrm>
            <a:off x="230981" y="8632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spTree>
    <p:extLst>
      <p:ext uri="{BB962C8B-B14F-4D97-AF65-F5344CB8AC3E}">
        <p14:creationId xmlns:p14="http://schemas.microsoft.com/office/powerpoint/2010/main" val="162721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106890" y="1430609"/>
            <a:ext cx="6701554" cy="2611203"/>
          </a:xfrm>
          <a:prstGeom prst="rect">
            <a:avLst/>
          </a:prstGeom>
        </p:spPr>
      </p:pic>
      <p:sp>
        <p:nvSpPr>
          <p:cNvPr id="2" name="Title 1"/>
          <p:cNvSpPr>
            <a:spLocks noGrp="1"/>
          </p:cNvSpPr>
          <p:nvPr>
            <p:ph type="title"/>
          </p:nvPr>
        </p:nvSpPr>
        <p:spPr/>
        <p:txBody>
          <a:bodyPr>
            <a:normAutofit/>
          </a:bodyPr>
          <a:lstStyle/>
          <a:p>
            <a:r>
              <a:rPr lang="en-US" sz="4000" dirty="0">
                <a:latin typeface="Britannic Bold" panose="020B0903060703020204" pitchFamily="34" charset="0"/>
              </a:rPr>
              <a:t>MSW Application	</a:t>
            </a:r>
          </a:p>
        </p:txBody>
      </p:sp>
      <p:sp>
        <p:nvSpPr>
          <p:cNvPr id="3" name="Content Placeholder 2"/>
          <p:cNvSpPr>
            <a:spLocks noGrp="1"/>
          </p:cNvSpPr>
          <p:nvPr>
            <p:ph sz="half" idx="1"/>
          </p:nvPr>
        </p:nvSpPr>
        <p:spPr>
          <a:xfrm>
            <a:off x="354933" y="5829300"/>
            <a:ext cx="234614" cy="296865"/>
          </a:xfrm>
        </p:spPr>
        <p:txBody>
          <a:bodyPr>
            <a:normAutofit fontScale="77500" lnSpcReduction="20000"/>
          </a:bodyPr>
          <a:lstStyle/>
          <a:p>
            <a:pPr marL="0" indent="0">
              <a:buNone/>
            </a:pPr>
            <a:endParaRPr lang="en-US"/>
          </a:p>
        </p:txBody>
      </p:sp>
      <p:sp>
        <p:nvSpPr>
          <p:cNvPr id="4" name="Text Placeholder 3"/>
          <p:cNvSpPr>
            <a:spLocks noGrp="1"/>
          </p:cNvSpPr>
          <p:nvPr>
            <p:ph sz="half" idx="2"/>
          </p:nvPr>
        </p:nvSpPr>
        <p:spPr>
          <a:xfrm>
            <a:off x="440339" y="4249561"/>
            <a:ext cx="8246461" cy="1144579"/>
          </a:xfrm>
        </p:spPr>
        <p:txBody>
          <a:bodyPr vert="horz" lIns="91440" tIns="45720" rIns="91440" bIns="45720" rtlCol="0" anchor="t">
            <a:noAutofit/>
          </a:bodyPr>
          <a:lstStyle/>
          <a:p>
            <a:pPr marL="257175" indent="-257175">
              <a:buAutoNum type="arabicPeriod"/>
            </a:pPr>
            <a:r>
              <a:rPr lang="en-US" sz="2000">
                <a:latin typeface="Bell MT" panose="02020503060305020303" pitchFamily="18" charset="0"/>
                <a:cs typeface="Lucida Sans Unicode" panose="020B0602030504020204" pitchFamily="34" charset="0"/>
              </a:rPr>
              <a:t>Links will take you to list of sample courses </a:t>
            </a:r>
          </a:p>
          <a:p>
            <a:pPr>
              <a:buAutoNum type="arabicPeriod"/>
            </a:pPr>
            <a:r>
              <a:rPr lang="en-US" sz="2000">
                <a:latin typeface="Bell MT"/>
                <a:cs typeface="Lucida Sans Unicode"/>
              </a:rPr>
              <a:t>Use the “Add” button on the right-hand side to add one more rows when  needed </a:t>
            </a:r>
            <a:endParaRPr lang="en-US" sz="2000">
              <a:latin typeface="Bell MT" panose="02020503060305020303" pitchFamily="18" charset="0"/>
              <a:cs typeface="Lucida Sans Unicode" panose="020B0602030504020204" pitchFamily="34" charset="0"/>
            </a:endParaRPr>
          </a:p>
        </p:txBody>
      </p:sp>
      <p:sp>
        <p:nvSpPr>
          <p:cNvPr id="6" name="Rectangle 5"/>
          <p:cNvSpPr/>
          <p:nvPr/>
        </p:nvSpPr>
        <p:spPr>
          <a:xfrm>
            <a:off x="3278559" y="1476672"/>
            <a:ext cx="354584" cy="415498"/>
          </a:xfrm>
          <a:prstGeom prst="rect">
            <a:avLst/>
          </a:prstGeom>
        </p:spPr>
        <p:txBody>
          <a:bodyPr wrap="square">
            <a:spAutoFit/>
          </a:bodyPr>
          <a:lstStyle/>
          <a:p>
            <a:pPr defTabSz="685800" eaLnBrk="0" fontAlgn="base" hangingPunct="0">
              <a:spcBef>
                <a:spcPct val="0"/>
              </a:spcBef>
              <a:spcAft>
                <a:spcPct val="0"/>
              </a:spcAft>
            </a:pPr>
            <a:r>
              <a:rPr lang="en-US" sz="2100" b="1">
                <a:ln w="6350">
                  <a:noFill/>
                </a:ln>
                <a:solidFill>
                  <a:srgbClr val="FF0000"/>
                </a:solidFill>
                <a:effectLst>
                  <a:outerShdw blurRad="114300" dist="101600" dir="2700000" algn="tl" rotWithShape="0">
                    <a:srgbClr val="000000">
                      <a:alpha val="40000"/>
                    </a:srgbClr>
                  </a:outerShdw>
                </a:effectLst>
                <a:latin typeface="Lucida Sans Unicode"/>
              </a:rPr>
              <a:t>1</a:t>
            </a:r>
          </a:p>
        </p:txBody>
      </p:sp>
      <p:cxnSp>
        <p:nvCxnSpPr>
          <p:cNvPr id="7" name="Straight Arrow Connector 6"/>
          <p:cNvCxnSpPr/>
          <p:nvPr/>
        </p:nvCxnSpPr>
        <p:spPr>
          <a:xfrm flipH="1">
            <a:off x="2069979" y="1684421"/>
            <a:ext cx="1208580" cy="1615"/>
          </a:xfrm>
          <a:prstGeom prst="straightConnector1">
            <a:avLst/>
          </a:prstGeom>
          <a:noFill/>
          <a:ln w="9525" cap="flat" cmpd="sng" algn="ctr">
            <a:solidFill>
              <a:srgbClr val="FF0000"/>
            </a:solidFill>
            <a:prstDash val="solid"/>
            <a:tailEnd type="triangle"/>
          </a:ln>
          <a:effectLst>
            <a:outerShdw blurRad="50800" dist="38100" dir="5400000" algn="t" rotWithShape="0">
              <a:prstClr val="black">
                <a:alpha val="40000"/>
              </a:prstClr>
            </a:outerShdw>
          </a:effectLst>
        </p:spPr>
      </p:cxnSp>
      <p:sp>
        <p:nvSpPr>
          <p:cNvPr id="10" name="Rectangle 9"/>
          <p:cNvSpPr/>
          <p:nvPr/>
        </p:nvSpPr>
        <p:spPr>
          <a:xfrm>
            <a:off x="6605719" y="2320712"/>
            <a:ext cx="354584" cy="415498"/>
          </a:xfrm>
          <a:prstGeom prst="rect">
            <a:avLst/>
          </a:prstGeom>
        </p:spPr>
        <p:txBody>
          <a:bodyPr wrap="none">
            <a:spAutoFit/>
          </a:bodyPr>
          <a:lstStyle/>
          <a:p>
            <a:pPr defTabSz="685800" eaLnBrk="0" fontAlgn="base" hangingPunct="0">
              <a:spcBef>
                <a:spcPct val="0"/>
              </a:spcBef>
              <a:spcAft>
                <a:spcPct val="0"/>
              </a:spcAft>
            </a:pPr>
            <a:r>
              <a:rPr lang="en-US" sz="2100" b="1">
                <a:ln w="6350">
                  <a:noFill/>
                </a:ln>
                <a:solidFill>
                  <a:srgbClr val="FF0000"/>
                </a:solidFill>
                <a:effectLst>
                  <a:outerShdw blurRad="114300" dist="101600" dir="2700000" algn="tl" rotWithShape="0">
                    <a:srgbClr val="000000">
                      <a:alpha val="40000"/>
                    </a:srgbClr>
                  </a:outerShdw>
                </a:effectLst>
                <a:latin typeface="Lucida Sans Unicode"/>
              </a:rPr>
              <a:t>2</a:t>
            </a:r>
          </a:p>
        </p:txBody>
      </p:sp>
      <p:cxnSp>
        <p:nvCxnSpPr>
          <p:cNvPr id="11" name="Straight Arrow Connector 10"/>
          <p:cNvCxnSpPr/>
          <p:nvPr/>
        </p:nvCxnSpPr>
        <p:spPr>
          <a:xfrm>
            <a:off x="6960303" y="2486602"/>
            <a:ext cx="321495" cy="0"/>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960303" y="2099511"/>
            <a:ext cx="389597" cy="385781"/>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960303" y="2487914"/>
            <a:ext cx="426186" cy="897439"/>
          </a:xfrm>
          <a:prstGeom prst="straightConnector1">
            <a:avLst/>
          </a:prstGeom>
          <a:ln>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918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C5AE4-A103-4300-8A4B-14E641674637}"/>
              </a:ext>
            </a:extLst>
          </p:cNvPr>
          <p:cNvSpPr>
            <a:spLocks noGrp="1"/>
          </p:cNvSpPr>
          <p:nvPr>
            <p:ph type="title"/>
          </p:nvPr>
        </p:nvSpPr>
        <p:spPr/>
        <p:txBody>
          <a:bodyPr>
            <a:normAutofit/>
          </a:bodyPr>
          <a:lstStyle/>
          <a:p>
            <a:r>
              <a:rPr lang="en-US" sz="4400" dirty="0">
                <a:latin typeface="Britannic Bold" panose="020B0903060703020204" pitchFamily="34" charset="0"/>
              </a:rPr>
              <a:t>MSW Application “Cheat Sheet”</a:t>
            </a:r>
          </a:p>
        </p:txBody>
      </p:sp>
      <p:sp>
        <p:nvSpPr>
          <p:cNvPr id="4" name="Content Placeholder 3">
            <a:extLst>
              <a:ext uri="{FF2B5EF4-FFF2-40B4-BE49-F238E27FC236}">
                <a16:creationId xmlns:a16="http://schemas.microsoft.com/office/drawing/2014/main" id="{97DF2BBF-36B6-4774-8F67-28B11518175D}"/>
              </a:ext>
            </a:extLst>
          </p:cNvPr>
          <p:cNvSpPr>
            <a:spLocks noGrp="1"/>
          </p:cNvSpPr>
          <p:nvPr>
            <p:ph idx="1"/>
          </p:nvPr>
        </p:nvSpPr>
        <p:spPr/>
        <p:txBody>
          <a:bodyPr/>
          <a:lstStyle/>
          <a:p>
            <a:r>
              <a:rPr lang="en-US" dirty="0"/>
              <a:t>Word document “cheat sheet” of application to help applicants prepare for the MSW supplemental application</a:t>
            </a:r>
          </a:p>
          <a:p>
            <a:endParaRPr lang="en-US" dirty="0"/>
          </a:p>
          <a:p>
            <a:pPr marL="0" indent="0">
              <a:buNone/>
            </a:pPr>
            <a:r>
              <a:rPr lang="en-US" dirty="0"/>
              <a:t>  </a:t>
            </a:r>
          </a:p>
        </p:txBody>
      </p:sp>
      <p:pic>
        <p:nvPicPr>
          <p:cNvPr id="11" name="Picture 10">
            <a:extLst>
              <a:ext uri="{FF2B5EF4-FFF2-40B4-BE49-F238E27FC236}">
                <a16:creationId xmlns:a16="http://schemas.microsoft.com/office/drawing/2014/main" id="{9576C243-1E2C-4CC6-B50F-644B9866AB09}"/>
              </a:ext>
            </a:extLst>
          </p:cNvPr>
          <p:cNvPicPr>
            <a:picLocks noChangeAspect="1"/>
          </p:cNvPicPr>
          <p:nvPr/>
        </p:nvPicPr>
        <p:blipFill>
          <a:blip r:embed="rId2"/>
          <a:stretch>
            <a:fillRect/>
          </a:stretch>
        </p:blipFill>
        <p:spPr>
          <a:xfrm>
            <a:off x="1542054" y="4468730"/>
            <a:ext cx="6059891" cy="1110980"/>
          </a:xfrm>
          <a:prstGeom prst="rect">
            <a:avLst/>
          </a:prstGeom>
        </p:spPr>
      </p:pic>
      <p:cxnSp>
        <p:nvCxnSpPr>
          <p:cNvPr id="13" name="Straight Arrow Connector 12">
            <a:extLst>
              <a:ext uri="{FF2B5EF4-FFF2-40B4-BE49-F238E27FC236}">
                <a16:creationId xmlns:a16="http://schemas.microsoft.com/office/drawing/2014/main" id="{6D7C8D99-8867-4D7C-A582-1BB656E11FA4}"/>
              </a:ext>
            </a:extLst>
          </p:cNvPr>
          <p:cNvCxnSpPr>
            <a:cxnSpLocks/>
          </p:cNvCxnSpPr>
          <p:nvPr/>
        </p:nvCxnSpPr>
        <p:spPr>
          <a:xfrm flipH="1">
            <a:off x="7268336" y="4321713"/>
            <a:ext cx="1588654" cy="507756"/>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pic>
        <p:nvPicPr>
          <p:cNvPr id="8" name="Picture 7">
            <a:extLst>
              <a:ext uri="{FF2B5EF4-FFF2-40B4-BE49-F238E27FC236}">
                <a16:creationId xmlns:a16="http://schemas.microsoft.com/office/drawing/2014/main" id="{3DD53D9E-CA20-4B3C-8FFD-6C9C67727F3A}"/>
              </a:ext>
            </a:extLst>
          </p:cNvPr>
          <p:cNvPicPr>
            <a:picLocks noChangeAspect="1"/>
          </p:cNvPicPr>
          <p:nvPr/>
        </p:nvPicPr>
        <p:blipFill>
          <a:blip r:embed="rId3"/>
          <a:stretch>
            <a:fillRect/>
          </a:stretch>
        </p:blipFill>
        <p:spPr>
          <a:xfrm>
            <a:off x="1623764" y="2393323"/>
            <a:ext cx="5896470" cy="1928390"/>
          </a:xfrm>
          <a:prstGeom prst="rect">
            <a:avLst/>
          </a:prstGeom>
        </p:spPr>
      </p:pic>
      <p:cxnSp>
        <p:nvCxnSpPr>
          <p:cNvPr id="7" name="Straight Arrow Connector 6">
            <a:extLst>
              <a:ext uri="{FF2B5EF4-FFF2-40B4-BE49-F238E27FC236}">
                <a16:creationId xmlns:a16="http://schemas.microsoft.com/office/drawing/2014/main" id="{41191F25-D89F-4FB4-9184-E87B8F2D1444}"/>
              </a:ext>
            </a:extLst>
          </p:cNvPr>
          <p:cNvCxnSpPr>
            <a:cxnSpLocks/>
          </p:cNvCxnSpPr>
          <p:nvPr/>
        </p:nvCxnSpPr>
        <p:spPr>
          <a:xfrm flipH="1">
            <a:off x="7055676" y="2611080"/>
            <a:ext cx="1631124" cy="517192"/>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78327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MSW Application/Evaluation</a:t>
            </a:r>
            <a:br>
              <a:rPr lang="en-US" sz="4000">
                <a:latin typeface="Britannic Bold" panose="020B0903060703020204" pitchFamily="34" charset="0"/>
              </a:rPr>
            </a:br>
            <a:endParaRPr lang="en-US" sz="4000">
              <a:latin typeface="Britannic Bold" panose="020B0903060703020204" pitchFamily="34" charset="0"/>
            </a:endParaRPr>
          </a:p>
        </p:txBody>
      </p:sp>
      <p:sp>
        <p:nvSpPr>
          <p:cNvPr id="3" name="Content Placeholder 2"/>
          <p:cNvSpPr>
            <a:spLocks noGrp="1"/>
          </p:cNvSpPr>
          <p:nvPr>
            <p:ph idx="1"/>
          </p:nvPr>
        </p:nvSpPr>
        <p:spPr>
          <a:xfrm>
            <a:off x="457200" y="1176402"/>
            <a:ext cx="8229600" cy="4309089"/>
          </a:xfrm>
        </p:spPr>
        <p:txBody>
          <a:bodyPr>
            <a:normAutofit/>
          </a:bodyPr>
          <a:lstStyle/>
          <a:p>
            <a:r>
              <a:rPr lang="en-US" sz="1800" dirty="0">
                <a:effectLst/>
                <a:latin typeface="Bell MT" panose="02020503060305020303" pitchFamily="18" charset="0"/>
                <a:ea typeface="Calibri" panose="020F0502020204030204" pitchFamily="34" charset="0"/>
                <a:cs typeface="Times New Roman" panose="02020603050405020304" pitchFamily="18" charset="0"/>
              </a:rPr>
              <a:t>Academic Work </a:t>
            </a:r>
            <a:r>
              <a:rPr lang="en-US" sz="1600" dirty="0">
                <a:effectLst/>
                <a:latin typeface="Bell MT" panose="02020503060305020303" pitchFamily="18" charset="0"/>
                <a:ea typeface="Calibri" panose="020F0502020204030204" pitchFamily="34" charset="0"/>
                <a:cs typeface="Times New Roman" panose="02020603050405020304" pitchFamily="18" charset="0"/>
              </a:rPr>
              <a:t>(2.8 minimum GPA in last 60/90 units)</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GRE analytical writing score </a:t>
            </a:r>
            <a:r>
              <a:rPr lang="en-US" sz="1600" dirty="0">
                <a:effectLst/>
                <a:latin typeface="Bell MT" panose="02020503060305020303" pitchFamily="18" charset="0"/>
                <a:ea typeface="Calibri" panose="020F0502020204030204" pitchFamily="34" charset="0"/>
                <a:cs typeface="Times New Roman" panose="02020603050405020304" pitchFamily="18" charset="0"/>
              </a:rPr>
              <a:t>(Waived for Fall 2025) </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Length and type of field work, employment and unpaid human services experience </a:t>
            </a:r>
            <a:endParaRPr lang="en-US" sz="1800" dirty="0">
              <a:latin typeface="Bell MT" panose="02020503060305020303" pitchFamily="18" charset="0"/>
              <a:ea typeface="Calibri" panose="020F0502020204030204" pitchFamily="34" charset="0"/>
              <a:cs typeface="Times New Roman" panose="02020603050405020304" pitchFamily="18" charset="0"/>
            </a:endParaRPr>
          </a:p>
          <a:p>
            <a:pPr lvl="1"/>
            <a:r>
              <a:rPr lang="en-US" sz="1500" dirty="0">
                <a:effectLst/>
                <a:latin typeface="Bell MT" panose="02020503060305020303" pitchFamily="18" charset="0"/>
                <a:ea typeface="Calibri" panose="020F0502020204030204" pitchFamily="34" charset="0"/>
                <a:cs typeface="Times New Roman" panose="02020603050405020304" pitchFamily="18" charset="0"/>
              </a:rPr>
              <a:t>Describe employment and volunteer information clearly to show social work relevance</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Special knowledge and skills</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C</a:t>
            </a:r>
            <a:r>
              <a:rPr lang="en-US" sz="1500" dirty="0">
                <a:effectLst/>
                <a:latin typeface="Bell MT" panose="02020503060305020303" pitchFamily="18" charset="0"/>
                <a:ea typeface="Calibri" panose="020F0502020204030204" pitchFamily="34" charset="0"/>
                <a:cs typeface="Times New Roman" panose="02020603050405020304" pitchFamily="18" charset="0"/>
              </a:rPr>
              <a:t>ourses specializing in cultural diversity, be sure to list 3 courses to receive credit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Fluency in a second language </a:t>
            </a:r>
            <a:endParaRPr lang="en-US" sz="1500" dirty="0">
              <a:effectLst/>
              <a:latin typeface="Bell MT" panose="02020503060305020303" pitchFamily="18" charset="0"/>
              <a:ea typeface="Calibri" panose="020F0502020204030204" pitchFamily="34" charset="0"/>
              <a:cs typeface="Times New Roman" panose="02020603050405020304" pitchFamily="18" charset="0"/>
            </a:endParaRPr>
          </a:p>
          <a:p>
            <a:r>
              <a:rPr lang="en-US" sz="1800" dirty="0">
                <a:effectLst/>
                <a:latin typeface="Bell MT" panose="02020503060305020303" pitchFamily="18" charset="0"/>
                <a:ea typeface="Calibri" panose="020F0502020204030204" pitchFamily="34" charset="0"/>
                <a:cs typeface="Times New Roman" panose="02020603050405020304" pitchFamily="18" charset="0"/>
              </a:rPr>
              <a:t>Leadership skills</a:t>
            </a:r>
          </a:p>
          <a:p>
            <a:pPr lvl="1"/>
            <a:r>
              <a:rPr lang="en-US" sz="1200" dirty="0">
                <a:latin typeface="Bell MT" panose="02020503060305020303" pitchFamily="18" charset="0"/>
                <a:ea typeface="Calibri" panose="020F0502020204030204" pitchFamily="34" charset="0"/>
                <a:cs typeface="Times New Roman" panose="02020603050405020304" pitchFamily="18" charset="0"/>
              </a:rPr>
              <a:t>Provide any experience that you feel demonstrates your leadership qualities</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Reference </a:t>
            </a:r>
            <a:r>
              <a:rPr lang="en-US" sz="1800" dirty="0">
                <a:latin typeface="Bell MT" panose="02020503060305020303" pitchFamily="18" charset="0"/>
                <a:ea typeface="Calibri" panose="020F0502020204030204" pitchFamily="34" charset="0"/>
                <a:cs typeface="Times New Roman" panose="02020603050405020304" pitchFamily="18" charset="0"/>
              </a:rPr>
              <a:t>forms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Submit 3 professional references. C</a:t>
            </a:r>
            <a:r>
              <a:rPr lang="en-US" sz="1500" dirty="0">
                <a:effectLst/>
                <a:latin typeface="Bell MT" panose="02020503060305020303" pitchFamily="18" charset="0"/>
                <a:ea typeface="Calibri" panose="020F0502020204030204" pitchFamily="34" charset="0"/>
                <a:cs typeface="Times New Roman" panose="02020603050405020304" pitchFamily="18" charset="0"/>
              </a:rPr>
              <a:t>urrent students should include faculty references.  </a:t>
            </a:r>
          </a:p>
          <a:p>
            <a:r>
              <a:rPr lang="en-US" sz="1800" dirty="0">
                <a:effectLst/>
                <a:latin typeface="Bell MT" panose="02020503060305020303" pitchFamily="18" charset="0"/>
                <a:ea typeface="Calibri" panose="020F0502020204030204" pitchFamily="34" charset="0"/>
                <a:cs typeface="Times New Roman" panose="02020603050405020304" pitchFamily="18" charset="0"/>
              </a:rPr>
              <a:t>Human Biology &amp; </a:t>
            </a:r>
            <a:r>
              <a:rPr lang="en-US" sz="1800" dirty="0">
                <a:latin typeface="Bell MT" panose="02020503060305020303" pitchFamily="18" charset="0"/>
                <a:ea typeface="Calibri" panose="020F0502020204030204" pitchFamily="34" charset="0"/>
                <a:cs typeface="Times New Roman" panose="02020603050405020304" pitchFamily="18" charset="0"/>
              </a:rPr>
              <a:t>S</a:t>
            </a:r>
            <a:r>
              <a:rPr lang="en-US" sz="1800" dirty="0">
                <a:effectLst/>
                <a:latin typeface="Bell MT" panose="02020503060305020303" pitchFamily="18" charset="0"/>
                <a:ea typeface="Calibri" panose="020F0502020204030204" pitchFamily="34" charset="0"/>
                <a:cs typeface="Times New Roman" panose="02020603050405020304" pitchFamily="18" charset="0"/>
              </a:rPr>
              <a:t>tatistics prerequisite </a:t>
            </a:r>
          </a:p>
          <a:p>
            <a:pPr lvl="1"/>
            <a:r>
              <a:rPr lang="en-US" sz="1500" dirty="0">
                <a:latin typeface="Bell MT" panose="02020503060305020303" pitchFamily="18" charset="0"/>
                <a:ea typeface="Calibri" panose="020F0502020204030204" pitchFamily="34" charset="0"/>
                <a:cs typeface="Times New Roman" panose="02020603050405020304" pitchFamily="18" charset="0"/>
              </a:rPr>
              <a:t>R</a:t>
            </a:r>
            <a:r>
              <a:rPr lang="en-US" sz="1500" dirty="0">
                <a:effectLst/>
                <a:latin typeface="Bell MT" panose="02020503060305020303" pitchFamily="18" charset="0"/>
                <a:ea typeface="Calibri" panose="020F0502020204030204" pitchFamily="34" charset="0"/>
                <a:cs typeface="Times New Roman" panose="02020603050405020304" pitchFamily="18" charset="0"/>
              </a:rPr>
              <a:t>eview information on our website – if you still have questions or want to verify your class, contact the Admissions Director at </a:t>
            </a:r>
            <a:r>
              <a:rPr lang="en-US" sz="1500" u="sng" dirty="0">
                <a:solidFill>
                  <a:srgbClr val="0563C1"/>
                </a:solidFill>
                <a:effectLst/>
                <a:latin typeface="Bell MT" panose="02020503060305020303" pitchFamily="18" charset="0"/>
                <a:ea typeface="Calibri" panose="020F0502020204030204" pitchFamily="34" charset="0"/>
                <a:cs typeface="Times New Roman" panose="02020603050405020304" pitchFamily="18" charset="0"/>
                <a:hlinkClick r:id="rId2"/>
              </a:rPr>
              <a:t>dinis@csus.edu</a:t>
            </a:r>
            <a:r>
              <a:rPr lang="en-US" sz="1500" u="sng" dirty="0">
                <a:solidFill>
                  <a:srgbClr val="0563C1"/>
                </a:solidFill>
                <a:effectLst/>
                <a:latin typeface="Bell MT" panose="02020503060305020303" pitchFamily="18" charset="0"/>
                <a:ea typeface="Calibri" panose="020F0502020204030204" pitchFamily="34" charset="0"/>
                <a:cs typeface="Times New Roman" panose="02020603050405020304" pitchFamily="18" charset="0"/>
              </a:rPr>
              <a:t> </a:t>
            </a:r>
            <a:r>
              <a:rPr lang="en-US" sz="1500" dirty="0">
                <a:effectLst/>
                <a:latin typeface="Bell MT" panose="02020503060305020303" pitchFamily="18" charset="0"/>
                <a:ea typeface="Calibri" panose="020F0502020204030204" pitchFamily="34" charset="0"/>
                <a:cs typeface="Times New Roman" panose="02020603050405020304" pitchFamily="18" charset="0"/>
              </a:rPr>
              <a:t>for more information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Bell MT" panose="02020503060305020303" pitchFamily="18" charset="0"/>
            </a:endParaRPr>
          </a:p>
          <a:p>
            <a:endParaRPr lang="en-US" dirty="0"/>
          </a:p>
        </p:txBody>
      </p:sp>
    </p:spTree>
    <p:extLst>
      <p:ext uri="{BB962C8B-B14F-4D97-AF65-F5344CB8AC3E}">
        <p14:creationId xmlns:p14="http://schemas.microsoft.com/office/powerpoint/2010/main" val="1098722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Program Structures</a:t>
            </a:r>
          </a:p>
        </p:txBody>
      </p:sp>
      <p:sp>
        <p:nvSpPr>
          <p:cNvPr id="3" name="Content Placeholder 2"/>
          <p:cNvSpPr>
            <a:spLocks noGrp="1"/>
          </p:cNvSpPr>
          <p:nvPr>
            <p:ph idx="1"/>
          </p:nvPr>
        </p:nvSpPr>
        <p:spPr/>
        <p:txBody>
          <a:bodyPr vert="horz" lIns="91440" tIns="45720" rIns="91440" bIns="45720" rtlCol="0" anchor="t">
            <a:normAutofit/>
          </a:bodyPr>
          <a:lstStyle/>
          <a:p>
            <a:pPr>
              <a:lnSpc>
                <a:spcPct val="200000"/>
              </a:lnSpc>
            </a:pPr>
            <a:r>
              <a:rPr lang="en-US" dirty="0">
                <a:latin typeface="Bell MT" panose="02020503060305020303" pitchFamily="18" charset="0"/>
              </a:rPr>
              <a:t>Advanced Standing Program</a:t>
            </a:r>
          </a:p>
          <a:p>
            <a:pPr>
              <a:lnSpc>
                <a:spcPct val="200000"/>
              </a:lnSpc>
            </a:pPr>
            <a:r>
              <a:rPr lang="en-US" dirty="0">
                <a:latin typeface="Bell MT" panose="02020503060305020303" pitchFamily="18" charset="0"/>
              </a:rPr>
              <a:t>Two Year Program</a:t>
            </a:r>
          </a:p>
          <a:p>
            <a:pPr marL="556895" lvl="1" indent="-213995">
              <a:lnSpc>
                <a:spcPct val="200000"/>
              </a:lnSpc>
            </a:pPr>
            <a:r>
              <a:rPr lang="en-US" dirty="0">
                <a:latin typeface="Bell MT" panose="02020503060305020303" pitchFamily="18" charset="0"/>
              </a:rPr>
              <a:t>Title IV-E Stipend Program</a:t>
            </a:r>
          </a:p>
          <a:p>
            <a:pPr>
              <a:lnSpc>
                <a:spcPct val="200000"/>
              </a:lnSpc>
            </a:pPr>
            <a:r>
              <a:rPr lang="en-US" dirty="0">
                <a:latin typeface="Bell MT"/>
              </a:rPr>
              <a:t>Three Year </a:t>
            </a:r>
            <a:r>
              <a:rPr lang="en-US" sz="1600" dirty="0">
                <a:latin typeface="Bell MT"/>
              </a:rPr>
              <a:t>(currently limited to IV-E Applicants)</a:t>
            </a:r>
          </a:p>
          <a:p>
            <a:pPr marL="556895" lvl="1" indent="-213995"/>
            <a:r>
              <a:rPr lang="en-US" dirty="0">
                <a:latin typeface="Bell MT" panose="02020503060305020303" pitchFamily="18" charset="0"/>
              </a:rPr>
              <a:t>Available Fall 2027</a:t>
            </a:r>
          </a:p>
          <a:p>
            <a:endParaRPr lang="en-US" dirty="0"/>
          </a:p>
        </p:txBody>
      </p:sp>
    </p:spTree>
    <p:extLst>
      <p:ext uri="{BB962C8B-B14F-4D97-AF65-F5344CB8AC3E}">
        <p14:creationId xmlns:p14="http://schemas.microsoft.com/office/powerpoint/2010/main" val="411859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Advanced Standing </a:t>
            </a:r>
          </a:p>
        </p:txBody>
      </p:sp>
      <p:graphicFrame>
        <p:nvGraphicFramePr>
          <p:cNvPr id="7" name="Content Placeholder 6">
            <a:extLst>
              <a:ext uri="{FF2B5EF4-FFF2-40B4-BE49-F238E27FC236}">
                <a16:creationId xmlns:a16="http://schemas.microsoft.com/office/drawing/2014/main" id="{4ACBD43A-21B9-4E71-AAD6-9F237945B83D}"/>
              </a:ext>
            </a:extLst>
          </p:cNvPr>
          <p:cNvGraphicFramePr>
            <a:graphicFrameLocks noGrp="1"/>
          </p:cNvGraphicFramePr>
          <p:nvPr>
            <p:ph idx="1"/>
            <p:extLst>
              <p:ext uri="{D42A27DB-BD31-4B8C-83A1-F6EECF244321}">
                <p14:modId xmlns:p14="http://schemas.microsoft.com/office/powerpoint/2010/main" val="1944339361"/>
              </p:ext>
            </p:extLst>
          </p:nvPr>
        </p:nvGraphicFramePr>
        <p:xfrm>
          <a:off x="457200" y="1600200"/>
          <a:ext cx="8229600" cy="31089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164796456"/>
                    </a:ext>
                  </a:extLst>
                </a:gridCol>
                <a:gridCol w="4114800">
                  <a:extLst>
                    <a:ext uri="{9D8B030D-6E8A-4147-A177-3AD203B41FA5}">
                      <a16:colId xmlns:a16="http://schemas.microsoft.com/office/drawing/2014/main" val="2846194517"/>
                    </a:ext>
                  </a:extLst>
                </a:gridCol>
              </a:tblGrid>
              <a:tr h="2717276">
                <a:tc>
                  <a:txBody>
                    <a:bodyPr/>
                    <a:lstStyle/>
                    <a:p>
                      <a:pPr algn="ctr"/>
                      <a:r>
                        <a:rPr lang="en-US" sz="1800" u="sng" dirty="0">
                          <a:solidFill>
                            <a:schemeClr val="tx1"/>
                          </a:solidFill>
                          <a:latin typeface="Bell MT" panose="02020503060305020303" pitchFamily="18" charset="0"/>
                        </a:rPr>
                        <a:t>Fall 2025</a:t>
                      </a:r>
                    </a:p>
                    <a:p>
                      <a:pPr lvl="0" algn="ctr">
                        <a:buNone/>
                      </a:pPr>
                      <a:endParaRPr lang="en-US" sz="1800" u="sng" dirty="0">
                        <a:solidFill>
                          <a:schemeClr val="tx1"/>
                        </a:solidFill>
                        <a:latin typeface="Bell MT"/>
                      </a:endParaRPr>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206/7/8A Specialized Practice </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296/7/8A  Specialized Field</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252/3/4 Specialized Advanced Policy</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Elective</a:t>
                      </a:r>
                      <a:endParaRPr lang="en-US" sz="1800" b="1" i="0" u="none" strike="noStrike" noProof="0" dirty="0"/>
                    </a:p>
                    <a:p>
                      <a:pPr marL="0" marR="0" lvl="0" indent="0" algn="ctr">
                        <a:lnSpc>
                          <a:spcPct val="100000"/>
                        </a:lnSpc>
                        <a:spcBef>
                          <a:spcPts val="0"/>
                        </a:spcBef>
                        <a:spcAft>
                          <a:spcPts val="0"/>
                        </a:spcAft>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500/501 Culminating Experience</a:t>
                      </a:r>
                      <a:r>
                        <a:rPr lang="en-US" sz="1800" b="0" i="0" u="none" strike="noStrike" noProof="0" dirty="0">
                          <a:solidFill>
                            <a:schemeClr val="tx1"/>
                          </a:solidFill>
                          <a:latin typeface="Bell MT"/>
                        </a:rPr>
                        <a:t> </a:t>
                      </a:r>
                      <a:endParaRPr lang="en-US" sz="1800" b="0" i="0" u="none" strike="noStrike" noProof="0" dirty="0"/>
                    </a:p>
                    <a:p>
                      <a:pPr lvl="0">
                        <a:buNone/>
                      </a:pPr>
                      <a:endParaRPr lang="en-US" sz="1800" b="0" i="0" u="none" strike="noStrike" noProof="0" dirty="0"/>
                    </a:p>
                    <a:p>
                      <a:pPr lvl="0" algn="ctr" defTabSz="342900">
                        <a:buNone/>
                        <a:tabLst/>
                        <a:defRPr/>
                      </a:pPr>
                      <a:endParaRPr lang="en-US" sz="1800" dirty="0">
                        <a:solidFill>
                          <a:schemeClr val="tx1"/>
                        </a:solidFill>
                        <a:latin typeface="Bell MT"/>
                      </a:endParaRPr>
                    </a:p>
                  </a:txBody>
                  <a:tcPr/>
                </a:tc>
                <a:tc>
                  <a:txBody>
                    <a:bodyPr/>
                    <a:lstStyle/>
                    <a:p>
                      <a:pPr algn="ctr"/>
                      <a:r>
                        <a:rPr lang="en-US" sz="1800" u="sng" dirty="0">
                          <a:solidFill>
                            <a:schemeClr val="tx1"/>
                          </a:solidFill>
                          <a:latin typeface="Bell MT" panose="02020503060305020303" pitchFamily="18" charset="0"/>
                        </a:rPr>
                        <a:t>Spring 2026</a:t>
                      </a:r>
                    </a:p>
                    <a:p>
                      <a:pPr lvl="0" algn="ctr">
                        <a:buNone/>
                      </a:pPr>
                      <a:endParaRPr lang="en-US" sz="1800" u="sng" dirty="0">
                        <a:solidFill>
                          <a:schemeClr val="tx1"/>
                        </a:solidFill>
                        <a:latin typeface="Bell MT"/>
                      </a:endParaRPr>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206/7/8B Specialized Practice </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296/7/8B Specialized Field</a:t>
                      </a:r>
                      <a:endParaRPr lang="en-US" sz="1800" b="1" i="0" u="none" strike="noStrike" noProof="0" dirty="0"/>
                    </a:p>
                    <a:p>
                      <a:pPr lvl="0" algn="ctr">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Elective</a:t>
                      </a:r>
                      <a:endParaRPr lang="en-US" sz="1800" b="1" i="0" u="none" strike="noStrike" noProof="0" dirty="0">
                        <a:latin typeface="Bell MT"/>
                      </a:endParaRPr>
                    </a:p>
                    <a:p>
                      <a:pPr marL="0" marR="0" lvl="0" indent="0" algn="ctr">
                        <a:lnSpc>
                          <a:spcPct val="100000"/>
                        </a:lnSpc>
                        <a:spcBef>
                          <a:spcPts val="0"/>
                        </a:spcBef>
                        <a:spcAft>
                          <a:spcPts val="0"/>
                        </a:spcAft>
                        <a:buNone/>
                      </a:pPr>
                      <a:r>
                        <a:rPr lang="en-US" sz="1800" b="1" i="0" u="none" strike="noStrike" noProof="0" dirty="0" err="1">
                          <a:solidFill>
                            <a:schemeClr val="tx1"/>
                          </a:solidFill>
                          <a:latin typeface="Bell MT"/>
                        </a:rPr>
                        <a:t>Swrk</a:t>
                      </a:r>
                      <a:r>
                        <a:rPr lang="en-US" sz="1800" b="1" i="0" u="none" strike="noStrike" noProof="0" dirty="0">
                          <a:solidFill>
                            <a:schemeClr val="tx1"/>
                          </a:solidFill>
                          <a:latin typeface="Bell MT"/>
                        </a:rPr>
                        <a:t> 500/502 Culminating Experience</a:t>
                      </a:r>
                      <a:r>
                        <a:rPr lang="en-US" sz="1800" b="1" dirty="0">
                          <a:solidFill>
                            <a:schemeClr val="tx1"/>
                          </a:solidFill>
                          <a:latin typeface="Bell MT"/>
                        </a:rPr>
                        <a:t> </a:t>
                      </a:r>
                      <a:endParaRPr lang="en-US" b="1" dirty="0"/>
                    </a:p>
                    <a:p>
                      <a:endParaRPr lang="en-US" dirty="0"/>
                    </a:p>
                  </a:txBody>
                  <a:tcPr/>
                </a:tc>
                <a:extLst>
                  <a:ext uri="{0D108BD9-81ED-4DB2-BD59-A6C34878D82A}">
                    <a16:rowId xmlns:a16="http://schemas.microsoft.com/office/drawing/2014/main" val="2962985264"/>
                  </a:ext>
                </a:extLst>
              </a:tr>
            </a:tbl>
          </a:graphicData>
        </a:graphic>
      </p:graphicFrame>
    </p:spTree>
    <p:extLst>
      <p:ext uri="{BB962C8B-B14F-4D97-AF65-F5344CB8AC3E}">
        <p14:creationId xmlns:p14="http://schemas.microsoft.com/office/powerpoint/2010/main" val="2082387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4345B-7C62-4A8B-83AA-0DF3621BB48E}"/>
              </a:ext>
            </a:extLst>
          </p:cNvPr>
          <p:cNvSpPr>
            <a:spLocks noGrp="1"/>
          </p:cNvSpPr>
          <p:nvPr>
            <p:ph type="title"/>
          </p:nvPr>
        </p:nvSpPr>
        <p:spPr/>
        <p:txBody>
          <a:bodyPr/>
          <a:lstStyle/>
          <a:p>
            <a:r>
              <a:rPr lang="en-US"/>
              <a:t>Two Year Program</a:t>
            </a:r>
            <a:br>
              <a:rPr lang="en-US"/>
            </a:br>
            <a:r>
              <a:rPr lang="en-US"/>
              <a:t>(Title IV-E included)  </a:t>
            </a:r>
          </a:p>
        </p:txBody>
      </p:sp>
      <p:graphicFrame>
        <p:nvGraphicFramePr>
          <p:cNvPr id="4" name="Content Placeholder 3">
            <a:extLst>
              <a:ext uri="{FF2B5EF4-FFF2-40B4-BE49-F238E27FC236}">
                <a16:creationId xmlns:a16="http://schemas.microsoft.com/office/drawing/2014/main" id="{289B80F7-FAA1-4A5C-9BBF-8895B72508B6}"/>
              </a:ext>
            </a:extLst>
          </p:cNvPr>
          <p:cNvGraphicFramePr>
            <a:graphicFrameLocks noGrp="1"/>
          </p:cNvGraphicFramePr>
          <p:nvPr>
            <p:ph idx="1"/>
            <p:extLst>
              <p:ext uri="{D42A27DB-BD31-4B8C-83A1-F6EECF244321}">
                <p14:modId xmlns:p14="http://schemas.microsoft.com/office/powerpoint/2010/main" val="1330503307"/>
              </p:ext>
            </p:extLst>
          </p:nvPr>
        </p:nvGraphicFramePr>
        <p:xfrm>
          <a:off x="457200" y="1600200"/>
          <a:ext cx="8229600" cy="363167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965028189"/>
                    </a:ext>
                  </a:extLst>
                </a:gridCol>
                <a:gridCol w="4114800">
                  <a:extLst>
                    <a:ext uri="{9D8B030D-6E8A-4147-A177-3AD203B41FA5}">
                      <a16:colId xmlns:a16="http://schemas.microsoft.com/office/drawing/2014/main" val="19574604"/>
                    </a:ext>
                  </a:extLst>
                </a:gridCol>
              </a:tblGrid>
              <a:tr h="1815838">
                <a:tc>
                  <a:txBody>
                    <a:bodyPr/>
                    <a:lstStyle/>
                    <a:p>
                      <a:pPr algn="ctr"/>
                      <a:r>
                        <a:rPr lang="en-US" sz="1600" u="sng" dirty="0">
                          <a:solidFill>
                            <a:schemeClr val="tx1"/>
                          </a:solidFill>
                          <a:latin typeface="Bell MT" panose="02020503060305020303" pitchFamily="18" charset="0"/>
                        </a:rPr>
                        <a:t>Fall 2025</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202  Diversity &amp; Social Justice</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204A  Practice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250  Policy </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235A  HBSE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295A  Field I</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2026</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210 Research</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204B Practice II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235B HBSE II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Elective</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295B Field II</a:t>
                      </a:r>
                    </a:p>
                    <a:p>
                      <a:endParaRPr lang="en-US" sz="1400" dirty="0"/>
                    </a:p>
                  </a:txBody>
                  <a:tcPr anchor="ctr"/>
                </a:tc>
                <a:extLst>
                  <a:ext uri="{0D108BD9-81ED-4DB2-BD59-A6C34878D82A}">
                    <a16:rowId xmlns:a16="http://schemas.microsoft.com/office/drawing/2014/main" val="1615534146"/>
                  </a:ext>
                </a:extLst>
              </a:tr>
              <a:tr h="1815838">
                <a:tc>
                  <a:txBody>
                    <a:bodyPr/>
                    <a:lstStyle/>
                    <a:p>
                      <a:pPr algn="ctr"/>
                      <a:r>
                        <a:rPr lang="en-US" sz="1600" u="sng" dirty="0">
                          <a:solidFill>
                            <a:schemeClr val="tx1"/>
                          </a:solidFill>
                          <a:latin typeface="Bell MT" panose="02020503060305020303" pitchFamily="18" charset="0"/>
                        </a:rPr>
                        <a:t>Fall 2026</a:t>
                      </a:r>
                    </a:p>
                    <a:p>
                      <a:pPr algn="ctr"/>
                      <a:r>
                        <a:rPr lang="en-US" sz="1600" dirty="0" err="1">
                          <a:solidFill>
                            <a:schemeClr val="tx1"/>
                          </a:solidFill>
                          <a:latin typeface="Bell MT"/>
                        </a:rPr>
                        <a:t>Swrk</a:t>
                      </a:r>
                      <a:r>
                        <a:rPr lang="en-US" sz="1600" dirty="0">
                          <a:solidFill>
                            <a:schemeClr val="tx1"/>
                          </a:solidFill>
                          <a:latin typeface="Bell MT"/>
                        </a:rPr>
                        <a:t> 206/7/8A Specialized Practice </a:t>
                      </a:r>
                    </a:p>
                    <a:p>
                      <a:pPr algn="ctr"/>
                      <a:r>
                        <a:rPr lang="en-US" sz="1600" dirty="0" err="1">
                          <a:solidFill>
                            <a:schemeClr val="tx1"/>
                          </a:solidFill>
                          <a:latin typeface="Bell MT"/>
                        </a:rPr>
                        <a:t>Swrk</a:t>
                      </a:r>
                      <a:r>
                        <a:rPr lang="en-US" sz="1600" dirty="0">
                          <a:solidFill>
                            <a:schemeClr val="tx1"/>
                          </a:solidFill>
                          <a:latin typeface="Bell MT"/>
                        </a:rPr>
                        <a:t> 296/7/8A  Specialized Field</a:t>
                      </a:r>
                    </a:p>
                    <a:p>
                      <a:pPr algn="ctr"/>
                      <a:r>
                        <a:rPr lang="en-US" sz="1600" dirty="0" err="1">
                          <a:solidFill>
                            <a:schemeClr val="tx1"/>
                          </a:solidFill>
                          <a:latin typeface="Bell MT"/>
                        </a:rPr>
                        <a:t>Swrk</a:t>
                      </a:r>
                      <a:r>
                        <a:rPr lang="en-US" sz="1600" baseline="0" dirty="0">
                          <a:solidFill>
                            <a:schemeClr val="tx1"/>
                          </a:solidFill>
                          <a:latin typeface="Bell MT"/>
                        </a:rPr>
                        <a:t> 252/3/4 Specialized Advanced Policy</a:t>
                      </a:r>
                      <a:endParaRPr lang="en-US" sz="1600" dirty="0">
                        <a:solidFill>
                          <a:schemeClr val="tx1"/>
                        </a:solidFill>
                        <a:latin typeface="Bell MT"/>
                      </a:endParaRP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Elective</a:t>
                      </a:r>
                    </a:p>
                    <a:p>
                      <a:pPr marL="0" marR="0" lvl="0" indent="0" algn="ctr" rtl="0" eaLnBrk="1" fontAlgn="auto" latinLnBrk="0" hangingPunct="1">
                        <a:lnSpc>
                          <a:spcPct val="100000"/>
                        </a:lnSpc>
                        <a:spcBef>
                          <a:spcPts val="0"/>
                        </a:spcBef>
                        <a:spcAft>
                          <a:spcPts val="0"/>
                        </a:spcAft>
                        <a:buClrTx/>
                        <a:buSzTx/>
                        <a:buFontTx/>
                        <a:buNone/>
                      </a:pPr>
                      <a:r>
                        <a:rPr lang="en-US" sz="1600" dirty="0" err="1">
                          <a:solidFill>
                            <a:schemeClr val="tx1"/>
                          </a:solidFill>
                          <a:latin typeface="Bell MT"/>
                        </a:rPr>
                        <a:t>Swrk</a:t>
                      </a:r>
                      <a:r>
                        <a:rPr lang="en-US" sz="1600" dirty="0">
                          <a:solidFill>
                            <a:schemeClr val="tx1"/>
                          </a:solidFill>
                          <a:latin typeface="Bell MT"/>
                        </a:rPr>
                        <a:t> 500/501 Culminating Experience </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2027</a:t>
                      </a:r>
                    </a:p>
                    <a:p>
                      <a:pPr algn="ctr"/>
                      <a:r>
                        <a:rPr lang="en-US" sz="1600" dirty="0" err="1">
                          <a:solidFill>
                            <a:schemeClr val="tx1"/>
                          </a:solidFill>
                          <a:latin typeface="Bell MT"/>
                        </a:rPr>
                        <a:t>Swrk</a:t>
                      </a:r>
                      <a:r>
                        <a:rPr lang="en-US" sz="1600" dirty="0">
                          <a:solidFill>
                            <a:schemeClr val="tx1"/>
                          </a:solidFill>
                          <a:latin typeface="Bell MT"/>
                        </a:rPr>
                        <a:t> 206/7/8</a:t>
                      </a:r>
                      <a:r>
                        <a:rPr lang="en-US" sz="1600" baseline="0" dirty="0">
                          <a:solidFill>
                            <a:schemeClr val="tx1"/>
                          </a:solidFill>
                          <a:latin typeface="Bell MT"/>
                        </a:rPr>
                        <a:t>B</a:t>
                      </a:r>
                      <a:r>
                        <a:rPr lang="en-US" sz="1600" dirty="0">
                          <a:solidFill>
                            <a:schemeClr val="tx1"/>
                          </a:solidFill>
                          <a:latin typeface="Bell MT"/>
                        </a:rPr>
                        <a:t> Specialized Practice </a:t>
                      </a:r>
                    </a:p>
                    <a:p>
                      <a:pPr algn="ctr"/>
                      <a:r>
                        <a:rPr lang="en-US" sz="1600" dirty="0" err="1">
                          <a:solidFill>
                            <a:schemeClr val="tx1"/>
                          </a:solidFill>
                          <a:latin typeface="Bell MT"/>
                        </a:rPr>
                        <a:t>Swrk</a:t>
                      </a:r>
                      <a:r>
                        <a:rPr lang="en-US" sz="1600" dirty="0">
                          <a:solidFill>
                            <a:schemeClr val="tx1"/>
                          </a:solidFill>
                          <a:latin typeface="Bell MT"/>
                        </a:rPr>
                        <a:t> 296/7/8B Specialized Field</a:t>
                      </a:r>
                    </a:p>
                    <a:p>
                      <a:pPr algn="ctr"/>
                      <a:r>
                        <a:rPr lang="en-US" sz="1600" dirty="0" err="1">
                          <a:solidFill>
                            <a:schemeClr val="tx1"/>
                          </a:solidFill>
                          <a:latin typeface="Bell MT" panose="02020503060305020303" pitchFamily="18" charset="0"/>
                        </a:rPr>
                        <a:t>Swrk</a:t>
                      </a:r>
                      <a:r>
                        <a:rPr lang="en-US" sz="1600" baseline="0" dirty="0">
                          <a:solidFill>
                            <a:schemeClr val="tx1"/>
                          </a:solidFill>
                          <a:latin typeface="Bell MT" panose="02020503060305020303" pitchFamily="18" charset="0"/>
                        </a:rPr>
                        <a:t> Elective</a:t>
                      </a:r>
                    </a:p>
                    <a:p>
                      <a:pPr marL="0" marR="0" lvl="0" indent="0" algn="ctr" rtl="0" eaLnBrk="1" fontAlgn="auto" latinLnBrk="0" hangingPunct="1">
                        <a:lnSpc>
                          <a:spcPct val="100000"/>
                        </a:lnSpc>
                        <a:spcBef>
                          <a:spcPts val="0"/>
                        </a:spcBef>
                        <a:spcAft>
                          <a:spcPts val="0"/>
                        </a:spcAft>
                        <a:buClrTx/>
                        <a:buSzTx/>
                        <a:buFontTx/>
                        <a:buNone/>
                      </a:pPr>
                      <a:r>
                        <a:rPr lang="en-US" sz="1600" dirty="0" err="1">
                          <a:solidFill>
                            <a:schemeClr val="tx1"/>
                          </a:solidFill>
                          <a:latin typeface="Bell MT"/>
                        </a:rPr>
                        <a:t>Swrk</a:t>
                      </a:r>
                      <a:r>
                        <a:rPr lang="en-US" sz="1600" dirty="0">
                          <a:solidFill>
                            <a:schemeClr val="tx1"/>
                          </a:solidFill>
                          <a:latin typeface="Bell MT"/>
                        </a:rPr>
                        <a:t> 500/502 Culminating Experience</a:t>
                      </a:r>
                      <a:endParaRPr lang="en-US" sz="1400" dirty="0">
                        <a:latin typeface="Bell MT"/>
                      </a:endParaRPr>
                    </a:p>
                  </a:txBody>
                  <a:tcPr/>
                </a:tc>
                <a:extLst>
                  <a:ext uri="{0D108BD9-81ED-4DB2-BD59-A6C34878D82A}">
                    <a16:rowId xmlns:a16="http://schemas.microsoft.com/office/drawing/2014/main" val="3378571193"/>
                  </a:ext>
                </a:extLst>
              </a:tr>
            </a:tbl>
          </a:graphicData>
        </a:graphic>
      </p:graphicFrame>
    </p:spTree>
    <p:extLst>
      <p:ext uri="{BB962C8B-B14F-4D97-AF65-F5344CB8AC3E}">
        <p14:creationId xmlns:p14="http://schemas.microsoft.com/office/powerpoint/2010/main" val="4255544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C426D-B9D4-493D-B331-F0CEF17DA3B9}"/>
              </a:ext>
            </a:extLst>
          </p:cNvPr>
          <p:cNvSpPr>
            <a:spLocks noGrp="1"/>
          </p:cNvSpPr>
          <p:nvPr>
            <p:ph type="title"/>
          </p:nvPr>
        </p:nvSpPr>
        <p:spPr/>
        <p:txBody>
          <a:bodyPr/>
          <a:lstStyle/>
          <a:p>
            <a:r>
              <a:rPr lang="en-US" sz="3600" dirty="0">
                <a:latin typeface="Britannic Bold" panose="020B0903060703020204" pitchFamily="34" charset="0"/>
              </a:rPr>
              <a:t>Three Year Program </a:t>
            </a:r>
            <a:br>
              <a:rPr lang="en-US" sz="3600" dirty="0">
                <a:latin typeface="Britannic Bold" panose="020B0903060703020204" pitchFamily="34" charset="0"/>
              </a:rPr>
            </a:br>
            <a:r>
              <a:rPr lang="en-US" sz="3200" dirty="0">
                <a:latin typeface="Britannic Bold" panose="020B0903060703020204" pitchFamily="34" charset="0"/>
              </a:rPr>
              <a:t>(Available for Applying for Fall 2027) </a:t>
            </a:r>
            <a:endParaRPr lang="en-US" dirty="0"/>
          </a:p>
        </p:txBody>
      </p:sp>
      <p:graphicFrame>
        <p:nvGraphicFramePr>
          <p:cNvPr id="4" name="Content Placeholder 3">
            <a:extLst>
              <a:ext uri="{FF2B5EF4-FFF2-40B4-BE49-F238E27FC236}">
                <a16:creationId xmlns:a16="http://schemas.microsoft.com/office/drawing/2014/main" id="{38F982A8-20D0-4ECD-89A6-B632C6963785}"/>
              </a:ext>
            </a:extLst>
          </p:cNvPr>
          <p:cNvGraphicFramePr>
            <a:graphicFrameLocks noGrp="1"/>
          </p:cNvGraphicFramePr>
          <p:nvPr>
            <p:ph idx="1"/>
            <p:extLst>
              <p:ext uri="{D42A27DB-BD31-4B8C-83A1-F6EECF244321}">
                <p14:modId xmlns:p14="http://schemas.microsoft.com/office/powerpoint/2010/main" val="736492324"/>
              </p:ext>
            </p:extLst>
          </p:nvPr>
        </p:nvGraphicFramePr>
        <p:xfrm>
          <a:off x="457200" y="1609625"/>
          <a:ext cx="8229600" cy="40843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5778827"/>
                    </a:ext>
                  </a:extLst>
                </a:gridCol>
                <a:gridCol w="4114800">
                  <a:extLst>
                    <a:ext uri="{9D8B030D-6E8A-4147-A177-3AD203B41FA5}">
                      <a16:colId xmlns:a16="http://schemas.microsoft.com/office/drawing/2014/main" val="1838357661"/>
                    </a:ext>
                  </a:extLst>
                </a:gridCol>
              </a:tblGrid>
              <a:tr h="916641">
                <a:tc>
                  <a:txBody>
                    <a:bodyPr/>
                    <a:lstStyle/>
                    <a:p>
                      <a:pPr algn="ctr"/>
                      <a:r>
                        <a:rPr lang="en-US" sz="1600" u="sng" dirty="0">
                          <a:solidFill>
                            <a:schemeClr val="tx1"/>
                          </a:solidFill>
                          <a:latin typeface="Bell MT" panose="02020503060305020303" pitchFamily="18" charset="0"/>
                        </a:rPr>
                        <a:t>Fall 2027</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235A HBSE I</a:t>
                      </a:r>
                    </a:p>
                    <a:p>
                      <a:pPr algn="ctr"/>
                      <a:r>
                        <a:rPr lang="en-US" sz="1600" dirty="0" err="1">
                          <a:solidFill>
                            <a:schemeClr val="tx1"/>
                          </a:solidFill>
                          <a:latin typeface="Bell MT" panose="02020503060305020303" pitchFamily="18" charset="0"/>
                        </a:rPr>
                        <a:t>Swrk</a:t>
                      </a:r>
                      <a:r>
                        <a:rPr lang="en-US" sz="1600" dirty="0">
                          <a:solidFill>
                            <a:schemeClr val="tx1"/>
                          </a:solidFill>
                          <a:latin typeface="Bell MT" panose="02020503060305020303" pitchFamily="18" charset="0"/>
                        </a:rPr>
                        <a:t> 250</a:t>
                      </a:r>
                      <a:r>
                        <a:rPr lang="en-US" sz="1600" baseline="0" dirty="0">
                          <a:solidFill>
                            <a:schemeClr val="tx1"/>
                          </a:solidFill>
                          <a:latin typeface="Bell MT" panose="02020503060305020303" pitchFamily="18" charset="0"/>
                        </a:rPr>
                        <a:t> </a:t>
                      </a:r>
                      <a:r>
                        <a:rPr lang="en-US" sz="1600" dirty="0">
                          <a:solidFill>
                            <a:schemeClr val="tx1"/>
                          </a:solidFill>
                          <a:latin typeface="Bell MT" panose="02020503060305020303" pitchFamily="18" charset="0"/>
                        </a:rPr>
                        <a:t>Policy</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2028</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235B  HBSE II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endParaRPr lang="en-US" sz="1400" dirty="0"/>
                    </a:p>
                  </a:txBody>
                  <a:tcPr anchor="ctr"/>
                </a:tc>
                <a:extLst>
                  <a:ext uri="{0D108BD9-81ED-4DB2-BD59-A6C34878D82A}">
                    <a16:rowId xmlns:a16="http://schemas.microsoft.com/office/drawing/2014/main" val="693434026"/>
                  </a:ext>
                </a:extLst>
              </a:tr>
              <a:tr h="951469">
                <a:tc>
                  <a:txBody>
                    <a:bodyPr/>
                    <a:lstStyle/>
                    <a:p>
                      <a:pPr algn="ctr"/>
                      <a:r>
                        <a:rPr lang="en-US" sz="1600" u="sng" dirty="0">
                          <a:solidFill>
                            <a:schemeClr val="tx1"/>
                          </a:solidFill>
                          <a:latin typeface="Bell MT" panose="02020503060305020303" pitchFamily="18" charset="0"/>
                        </a:rPr>
                        <a:t>Fall 2028</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202</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Diversity &amp; Social Justice</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204A Practice 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295A Field 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2029</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210</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Research </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204B</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Practice II</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295B</a:t>
                      </a:r>
                      <a:r>
                        <a:rPr lang="en-US" sz="1600" u="none" baseline="0" dirty="0">
                          <a:solidFill>
                            <a:schemeClr val="tx1"/>
                          </a:solidFill>
                          <a:latin typeface="Bell MT" panose="02020503060305020303" pitchFamily="18" charset="0"/>
                        </a:rPr>
                        <a:t> </a:t>
                      </a:r>
                      <a:r>
                        <a:rPr lang="en-US" sz="1600" u="none" dirty="0">
                          <a:solidFill>
                            <a:schemeClr val="tx1"/>
                          </a:solidFill>
                          <a:latin typeface="Bell MT" panose="02020503060305020303" pitchFamily="18" charset="0"/>
                        </a:rPr>
                        <a:t>Field II</a:t>
                      </a:r>
                    </a:p>
                    <a:p>
                      <a:endParaRPr lang="en-US" sz="1400" dirty="0"/>
                    </a:p>
                  </a:txBody>
                  <a:tcPr anchor="ctr"/>
                </a:tc>
                <a:extLst>
                  <a:ext uri="{0D108BD9-81ED-4DB2-BD59-A6C34878D82A}">
                    <a16:rowId xmlns:a16="http://schemas.microsoft.com/office/drawing/2014/main" val="2754280801"/>
                  </a:ext>
                </a:extLst>
              </a:tr>
              <a:tr h="1311467">
                <a:tc>
                  <a:txBody>
                    <a:bodyPr/>
                    <a:lstStyle/>
                    <a:p>
                      <a:pPr algn="ctr"/>
                      <a:r>
                        <a:rPr lang="en-US" sz="1600" u="sng" dirty="0">
                          <a:solidFill>
                            <a:schemeClr val="tx1"/>
                          </a:solidFill>
                          <a:latin typeface="Bell MT" panose="02020503060305020303" pitchFamily="18" charset="0"/>
                        </a:rPr>
                        <a:t>Fall 2029</a:t>
                      </a:r>
                    </a:p>
                    <a:p>
                      <a:pPr algn="ctr"/>
                      <a:r>
                        <a:rPr lang="en-US" sz="1600" u="none" dirty="0" err="1">
                          <a:solidFill>
                            <a:schemeClr val="tx1"/>
                          </a:solidFill>
                          <a:latin typeface="Bell MT"/>
                        </a:rPr>
                        <a:t>Swrk</a:t>
                      </a:r>
                      <a:r>
                        <a:rPr lang="en-US" sz="1600" u="none" dirty="0">
                          <a:solidFill>
                            <a:schemeClr val="tx1"/>
                          </a:solidFill>
                          <a:latin typeface="Bell MT"/>
                        </a:rPr>
                        <a:t> 206/7/8A  Specialized Practice </a:t>
                      </a:r>
                    </a:p>
                    <a:p>
                      <a:pPr algn="ctr"/>
                      <a:r>
                        <a:rPr lang="en-US" sz="1600" u="none" dirty="0" err="1">
                          <a:solidFill>
                            <a:schemeClr val="tx1"/>
                          </a:solidFill>
                          <a:latin typeface="Bell MT"/>
                        </a:rPr>
                        <a:t>Swrk</a:t>
                      </a:r>
                      <a:r>
                        <a:rPr lang="en-US" sz="1600" u="none" dirty="0">
                          <a:solidFill>
                            <a:schemeClr val="tx1"/>
                          </a:solidFill>
                          <a:latin typeface="Bell MT"/>
                        </a:rPr>
                        <a:t> 296/7/8A  </a:t>
                      </a:r>
                      <a:r>
                        <a:rPr lang="en-US" sz="1600" b="0" i="0" u="none" strike="noStrike" noProof="0" dirty="0">
                          <a:solidFill>
                            <a:schemeClr val="tx1"/>
                          </a:solidFill>
                          <a:latin typeface="Bell MT"/>
                        </a:rPr>
                        <a:t>Specialized </a:t>
                      </a:r>
                      <a:r>
                        <a:rPr lang="en-US" sz="1600" u="none" dirty="0">
                          <a:solidFill>
                            <a:schemeClr val="tx1"/>
                          </a:solidFill>
                          <a:latin typeface="Bell MT"/>
                        </a:rPr>
                        <a:t>Field</a:t>
                      </a:r>
                    </a:p>
                    <a:p>
                      <a:pPr algn="ctr"/>
                      <a:r>
                        <a:rPr lang="en-US" sz="1600" u="none" dirty="0" err="1">
                          <a:solidFill>
                            <a:schemeClr val="tx1"/>
                          </a:solidFill>
                          <a:latin typeface="Bell MT"/>
                        </a:rPr>
                        <a:t>Swrk</a:t>
                      </a:r>
                      <a:r>
                        <a:rPr lang="en-US" sz="1600" u="none" baseline="0" dirty="0">
                          <a:solidFill>
                            <a:schemeClr val="tx1"/>
                          </a:solidFill>
                          <a:latin typeface="Bell MT"/>
                        </a:rPr>
                        <a:t> 252/3/4 </a:t>
                      </a:r>
                      <a:r>
                        <a:rPr lang="en-US" sz="1600" b="0" i="0" u="none" strike="noStrike" baseline="0" noProof="0" dirty="0">
                          <a:solidFill>
                            <a:schemeClr val="tx1"/>
                          </a:solidFill>
                          <a:latin typeface="Bell MT"/>
                        </a:rPr>
                        <a:t>Specialized</a:t>
                      </a:r>
                      <a:r>
                        <a:rPr lang="en-US" sz="1600" u="none" baseline="0" dirty="0">
                          <a:solidFill>
                            <a:schemeClr val="tx1"/>
                          </a:solidFill>
                          <a:latin typeface="Bell MT"/>
                        </a:rPr>
                        <a:t> Policy</a:t>
                      </a:r>
                    </a:p>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500/501</a:t>
                      </a:r>
                      <a:r>
                        <a:rPr lang="en-US" sz="1600" u="none" baseline="0" dirty="0">
                          <a:solidFill>
                            <a:schemeClr val="tx1"/>
                          </a:solidFill>
                          <a:latin typeface="Bell MT" panose="02020503060305020303" pitchFamily="18" charset="0"/>
                        </a:rPr>
                        <a:t> </a:t>
                      </a:r>
                      <a:r>
                        <a:rPr lang="en-US" sz="1600" dirty="0">
                          <a:solidFill>
                            <a:schemeClr val="tx1"/>
                          </a:solidFill>
                          <a:latin typeface="Bell MT"/>
                        </a:rPr>
                        <a:t>Culminating Experience</a:t>
                      </a:r>
                      <a:endParaRPr lang="en-US" sz="1600" u="none" dirty="0">
                        <a:solidFill>
                          <a:schemeClr val="tx1"/>
                        </a:solidFill>
                        <a:latin typeface="Bell MT" panose="02020503060305020303" pitchFamily="18" charset="0"/>
                      </a:endParaRPr>
                    </a:p>
                    <a:p>
                      <a:endParaRPr lang="en-US" sz="1400" dirty="0"/>
                    </a:p>
                  </a:txBody>
                  <a:tcPr anchor="ctr"/>
                </a:tc>
                <a:tc>
                  <a:txBody>
                    <a:bodyPr/>
                    <a:lstStyle/>
                    <a:p>
                      <a:pPr algn="ctr"/>
                      <a:r>
                        <a:rPr lang="en-US" sz="1600" u="sng" dirty="0">
                          <a:solidFill>
                            <a:schemeClr val="tx1"/>
                          </a:solidFill>
                          <a:latin typeface="Bell MT" panose="02020503060305020303" pitchFamily="18" charset="0"/>
                        </a:rPr>
                        <a:t>Spring 2030</a:t>
                      </a:r>
                    </a:p>
                    <a:p>
                      <a:pPr algn="ctr"/>
                      <a:r>
                        <a:rPr lang="en-US" sz="1600" u="none" dirty="0" err="1">
                          <a:solidFill>
                            <a:schemeClr val="tx1"/>
                          </a:solidFill>
                          <a:latin typeface="Bell MT"/>
                        </a:rPr>
                        <a:t>Swrk</a:t>
                      </a:r>
                      <a:r>
                        <a:rPr lang="en-US" sz="1600" u="none" dirty="0">
                          <a:solidFill>
                            <a:schemeClr val="tx1"/>
                          </a:solidFill>
                          <a:latin typeface="Bell MT"/>
                        </a:rPr>
                        <a:t> 206/7/8B</a:t>
                      </a:r>
                      <a:r>
                        <a:rPr lang="en-US" sz="1600" u="none" baseline="0" dirty="0">
                          <a:solidFill>
                            <a:schemeClr val="tx1"/>
                          </a:solidFill>
                          <a:latin typeface="Bell MT"/>
                        </a:rPr>
                        <a:t> </a:t>
                      </a:r>
                      <a:r>
                        <a:rPr lang="en-US" sz="1600" b="0" i="0" u="none" strike="noStrike" baseline="0" noProof="0" dirty="0">
                          <a:solidFill>
                            <a:schemeClr val="tx1"/>
                          </a:solidFill>
                          <a:latin typeface="Bell MT"/>
                        </a:rPr>
                        <a:t>Specialized</a:t>
                      </a:r>
                      <a:r>
                        <a:rPr lang="en-US" sz="1600" u="none" dirty="0">
                          <a:solidFill>
                            <a:schemeClr val="tx1"/>
                          </a:solidFill>
                          <a:latin typeface="Bell MT"/>
                        </a:rPr>
                        <a:t> Practice </a:t>
                      </a:r>
                    </a:p>
                    <a:p>
                      <a:pPr algn="ctr"/>
                      <a:r>
                        <a:rPr lang="en-US" sz="1600" u="none" dirty="0" err="1">
                          <a:solidFill>
                            <a:schemeClr val="tx1"/>
                          </a:solidFill>
                          <a:latin typeface="Bell MT"/>
                        </a:rPr>
                        <a:t>Swrk</a:t>
                      </a:r>
                      <a:r>
                        <a:rPr lang="en-US" sz="1600" u="none" dirty="0">
                          <a:solidFill>
                            <a:schemeClr val="tx1"/>
                          </a:solidFill>
                          <a:latin typeface="Bell MT"/>
                        </a:rPr>
                        <a:t> 296/7/8B </a:t>
                      </a:r>
                      <a:r>
                        <a:rPr lang="en-US" sz="1600" b="0" i="0" u="none" strike="noStrike" noProof="0" dirty="0">
                          <a:solidFill>
                            <a:schemeClr val="tx1"/>
                          </a:solidFill>
                          <a:latin typeface="Bell MT"/>
                        </a:rPr>
                        <a:t>Specialized</a:t>
                      </a:r>
                      <a:r>
                        <a:rPr lang="en-US" sz="1600" u="none" dirty="0">
                          <a:solidFill>
                            <a:schemeClr val="tx1"/>
                          </a:solidFill>
                          <a:latin typeface="Bell MT"/>
                        </a:rPr>
                        <a:t> Field</a:t>
                      </a:r>
                    </a:p>
                    <a:p>
                      <a:pPr marL="0" marR="0" lvl="0" indent="0" algn="ctr" defTabSz="342900" rtl="0" eaLnBrk="1" fontAlgn="auto" latinLnBrk="0" hangingPunct="1">
                        <a:lnSpc>
                          <a:spcPct val="100000"/>
                        </a:lnSpc>
                        <a:spcBef>
                          <a:spcPts val="0"/>
                        </a:spcBef>
                        <a:spcAft>
                          <a:spcPts val="0"/>
                        </a:spcAft>
                        <a:buClrTx/>
                        <a:buSzTx/>
                        <a:buFontTx/>
                        <a:buNone/>
                        <a:tabLst/>
                        <a:defRPr/>
                      </a:pP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Elective</a:t>
                      </a:r>
                    </a:p>
                    <a:p>
                      <a:pPr algn="ctr"/>
                      <a:r>
                        <a:rPr lang="en-US" sz="1600" u="none" dirty="0" err="1">
                          <a:solidFill>
                            <a:schemeClr val="tx1"/>
                          </a:solidFill>
                          <a:latin typeface="Bell MT" panose="02020503060305020303" pitchFamily="18" charset="0"/>
                        </a:rPr>
                        <a:t>Swrk</a:t>
                      </a:r>
                      <a:r>
                        <a:rPr lang="en-US" sz="1600" u="none" dirty="0">
                          <a:solidFill>
                            <a:schemeClr val="tx1"/>
                          </a:solidFill>
                          <a:latin typeface="Bell MT" panose="02020503060305020303" pitchFamily="18" charset="0"/>
                        </a:rPr>
                        <a:t> 500/502 </a:t>
                      </a:r>
                      <a:r>
                        <a:rPr lang="en-US" sz="1600" dirty="0">
                          <a:solidFill>
                            <a:schemeClr val="tx1"/>
                          </a:solidFill>
                          <a:latin typeface="Bell MT"/>
                        </a:rPr>
                        <a:t>Culminating Experience</a:t>
                      </a:r>
                      <a:r>
                        <a:rPr lang="en-US" sz="1600" u="none" dirty="0">
                          <a:solidFill>
                            <a:schemeClr val="tx1"/>
                          </a:solidFill>
                          <a:latin typeface="Bell MT" panose="02020503060305020303" pitchFamily="18" charset="0"/>
                        </a:rPr>
                        <a:t> </a:t>
                      </a:r>
                    </a:p>
                    <a:p>
                      <a:endParaRPr lang="en-US" sz="1400" dirty="0"/>
                    </a:p>
                  </a:txBody>
                  <a:tcPr anchor="ctr"/>
                </a:tc>
                <a:extLst>
                  <a:ext uri="{0D108BD9-81ED-4DB2-BD59-A6C34878D82A}">
                    <a16:rowId xmlns:a16="http://schemas.microsoft.com/office/drawing/2014/main" val="1704657908"/>
                  </a:ext>
                </a:extLst>
              </a:tr>
            </a:tbl>
          </a:graphicData>
        </a:graphic>
      </p:graphicFrame>
    </p:spTree>
    <p:extLst>
      <p:ext uri="{BB962C8B-B14F-4D97-AF65-F5344CB8AC3E}">
        <p14:creationId xmlns:p14="http://schemas.microsoft.com/office/powerpoint/2010/main" val="223336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DF70-9C4C-4163-9B11-76E4F2DB2857}"/>
              </a:ext>
            </a:extLst>
          </p:cNvPr>
          <p:cNvSpPr>
            <a:spLocks noGrp="1"/>
          </p:cNvSpPr>
          <p:nvPr>
            <p:ph type="title"/>
          </p:nvPr>
        </p:nvSpPr>
        <p:spPr/>
        <p:txBody>
          <a:bodyPr/>
          <a:lstStyle/>
          <a:p>
            <a:r>
              <a:rPr lang="en-US"/>
              <a:t>MSW Specializations </a:t>
            </a:r>
          </a:p>
        </p:txBody>
      </p:sp>
      <p:sp>
        <p:nvSpPr>
          <p:cNvPr id="3" name="Content Placeholder 2">
            <a:extLst>
              <a:ext uri="{FF2B5EF4-FFF2-40B4-BE49-F238E27FC236}">
                <a16:creationId xmlns:a16="http://schemas.microsoft.com/office/drawing/2014/main" id="{B79F1723-4DAE-4115-8B2F-A4C5F21D664C}"/>
              </a:ext>
            </a:extLst>
          </p:cNvPr>
          <p:cNvSpPr>
            <a:spLocks noGrp="1"/>
          </p:cNvSpPr>
          <p:nvPr>
            <p:ph idx="1"/>
          </p:nvPr>
        </p:nvSpPr>
        <p:spPr/>
        <p:txBody>
          <a:bodyPr/>
          <a:lstStyle/>
          <a:p>
            <a:r>
              <a:rPr lang="en-US">
                <a:latin typeface="Bell MT" panose="02020503060305020303" pitchFamily="18" charset="0"/>
              </a:rPr>
              <a:t>MSW Specializations</a:t>
            </a:r>
          </a:p>
          <a:p>
            <a:endParaRPr lang="en-US">
              <a:latin typeface="Bell MT" panose="02020503060305020303" pitchFamily="18" charset="0"/>
            </a:endParaRPr>
          </a:p>
          <a:p>
            <a:pPr lvl="1"/>
            <a:r>
              <a:rPr lang="en-US">
                <a:latin typeface="Bell MT" panose="02020503060305020303" pitchFamily="18" charset="0"/>
              </a:rPr>
              <a:t>Behavioral Health</a:t>
            </a:r>
          </a:p>
          <a:p>
            <a:pPr marL="342900" lvl="1" indent="0">
              <a:buNone/>
            </a:pPr>
            <a:endParaRPr lang="en-US">
              <a:latin typeface="Bell MT" panose="02020503060305020303" pitchFamily="18" charset="0"/>
            </a:endParaRPr>
          </a:p>
          <a:p>
            <a:pPr lvl="1"/>
            <a:r>
              <a:rPr lang="en-US">
                <a:latin typeface="Bell MT" panose="02020503060305020303" pitchFamily="18" charset="0"/>
              </a:rPr>
              <a:t>Health &amp; Aging</a:t>
            </a:r>
          </a:p>
          <a:p>
            <a:pPr lvl="1"/>
            <a:endParaRPr lang="en-US">
              <a:latin typeface="Bell MT" panose="02020503060305020303" pitchFamily="18" charset="0"/>
            </a:endParaRPr>
          </a:p>
          <a:p>
            <a:pPr lvl="1"/>
            <a:r>
              <a:rPr lang="en-US">
                <a:latin typeface="Bell MT" panose="02020503060305020303" pitchFamily="18" charset="0"/>
              </a:rPr>
              <a:t>Children &amp; Families</a:t>
            </a:r>
          </a:p>
          <a:p>
            <a:pPr lvl="2">
              <a:buFont typeface="Wingdings" panose="05000000000000000000" pitchFamily="2" charset="2"/>
              <a:buChar char="§"/>
            </a:pPr>
            <a:r>
              <a:rPr lang="en-US">
                <a:latin typeface="Bell MT" panose="02020503060305020303" pitchFamily="18" charset="0"/>
              </a:rPr>
              <a:t>Required for Title-IV-E students</a:t>
            </a:r>
          </a:p>
          <a:p>
            <a:endParaRPr lang="en-US"/>
          </a:p>
        </p:txBody>
      </p:sp>
    </p:spTree>
    <p:extLst>
      <p:ext uri="{BB962C8B-B14F-4D97-AF65-F5344CB8AC3E}">
        <p14:creationId xmlns:p14="http://schemas.microsoft.com/office/powerpoint/2010/main" val="4129782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Behavioral Health Specialization</a:t>
            </a:r>
          </a:p>
        </p:txBody>
      </p:sp>
      <p:sp>
        <p:nvSpPr>
          <p:cNvPr id="3" name="Content Placeholder 2"/>
          <p:cNvSpPr>
            <a:spLocks noGrp="1"/>
          </p:cNvSpPr>
          <p:nvPr>
            <p:ph idx="1"/>
          </p:nvPr>
        </p:nvSpPr>
        <p:spPr/>
        <p:txBody>
          <a:bodyPr/>
          <a:lstStyle/>
          <a:p>
            <a:pPr marL="0" indent="0" algn="ctr">
              <a:buNone/>
            </a:pPr>
            <a:r>
              <a:rPr lang="en-US" altLang="en-US">
                <a:latin typeface="Bell MT" panose="02020503060305020303" pitchFamily="18" charset="0"/>
              </a:rPr>
              <a:t>The focus is to train graduate level practitioners to work with people living with severe and persistent mental illnesses and substance use problems (among other comorbid conditions), work within the community mental health system, conduct complex clinical assessments, differential psychodiagnosis, perform time-limited psychotherapeutic interventions, conduct clinical case management, integrate autonomous practice with advanced ethics and mental health law, be a liaison with the courts and other forensic services.</a:t>
            </a:r>
          </a:p>
          <a:p>
            <a:endParaRPr lang="en-US"/>
          </a:p>
        </p:txBody>
      </p:sp>
    </p:spTree>
    <p:extLst>
      <p:ext uri="{BB962C8B-B14F-4D97-AF65-F5344CB8AC3E}">
        <p14:creationId xmlns:p14="http://schemas.microsoft.com/office/powerpoint/2010/main" val="2778016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Behavioral Health Specialization </a:t>
            </a:r>
            <a:br>
              <a:rPr lang="en-US" sz="4000">
                <a:latin typeface="Britannic Bold" panose="020B0903060703020204" pitchFamily="34" charset="0"/>
              </a:rPr>
            </a:br>
            <a:r>
              <a:rPr lang="en-US" sz="4000">
                <a:latin typeface="Britannic Bold" panose="020B0903060703020204" pitchFamily="34" charset="0"/>
              </a:rPr>
              <a:t>Recommended Electives</a:t>
            </a:r>
          </a:p>
        </p:txBody>
      </p:sp>
      <p:sp>
        <p:nvSpPr>
          <p:cNvPr id="3" name="Content Placeholder 2"/>
          <p:cNvSpPr>
            <a:spLocks noGrp="1"/>
          </p:cNvSpPr>
          <p:nvPr>
            <p:ph idx="1"/>
          </p:nvPr>
        </p:nvSpPr>
        <p:spPr/>
        <p:txBody>
          <a:bodyPr/>
          <a:lstStyle/>
          <a:p>
            <a:pPr>
              <a:lnSpc>
                <a:spcPct val="200000"/>
              </a:lnSpc>
            </a:pPr>
            <a:r>
              <a:rPr lang="en-US" dirty="0">
                <a:latin typeface="Bell MT" panose="02020503060305020303" pitchFamily="18" charset="0"/>
              </a:rPr>
              <a:t>218 Alcohol and Other Drugs: Use, misuse, abuse</a:t>
            </a:r>
          </a:p>
          <a:p>
            <a:pPr>
              <a:lnSpc>
                <a:spcPct val="200000"/>
              </a:lnSpc>
            </a:pPr>
            <a:r>
              <a:rPr lang="en-US" dirty="0">
                <a:latin typeface="Bell MT" panose="02020503060305020303" pitchFamily="18" charset="0"/>
              </a:rPr>
              <a:t>223 New Developments in </a:t>
            </a:r>
            <a:r>
              <a:rPr lang="en-US" dirty="0" err="1">
                <a:latin typeface="Bell MT" panose="02020503060305020303" pitchFamily="18" charset="0"/>
              </a:rPr>
              <a:t>Psychodiagnosis</a:t>
            </a:r>
            <a:r>
              <a:rPr lang="en-US" dirty="0">
                <a:latin typeface="Bell MT" panose="02020503060305020303" pitchFamily="18" charset="0"/>
              </a:rPr>
              <a:t> (DSM-5-TR)</a:t>
            </a:r>
          </a:p>
          <a:p>
            <a:pPr>
              <a:lnSpc>
                <a:spcPct val="200000"/>
              </a:lnSpc>
            </a:pPr>
            <a:r>
              <a:rPr lang="en-US" dirty="0">
                <a:latin typeface="Bell MT" panose="02020503060305020303" pitchFamily="18" charset="0"/>
              </a:rPr>
              <a:t>224 Advanced Mental Health Practice</a:t>
            </a:r>
          </a:p>
          <a:p>
            <a:pPr>
              <a:lnSpc>
                <a:spcPct val="200000"/>
              </a:lnSpc>
            </a:pPr>
            <a:r>
              <a:rPr lang="en-US" dirty="0">
                <a:latin typeface="Bell MT" panose="02020503060305020303" pitchFamily="18" charset="0"/>
              </a:rPr>
              <a:t>262 Social Work Practice and Rehabilitation </a:t>
            </a:r>
          </a:p>
          <a:p>
            <a:pPr>
              <a:lnSpc>
                <a:spcPct val="200000"/>
              </a:lnSpc>
            </a:pPr>
            <a:r>
              <a:rPr lang="en-US" dirty="0">
                <a:latin typeface="Bell MT" panose="02020503060305020303" pitchFamily="18" charset="0"/>
              </a:rPr>
              <a:t>228 Clinical Intervention in Sexual Abuse</a:t>
            </a:r>
          </a:p>
          <a:p>
            <a:endParaRPr lang="en-US" dirty="0"/>
          </a:p>
        </p:txBody>
      </p:sp>
    </p:spTree>
    <p:extLst>
      <p:ext uri="{BB962C8B-B14F-4D97-AF65-F5344CB8AC3E}">
        <p14:creationId xmlns:p14="http://schemas.microsoft.com/office/powerpoint/2010/main" val="154245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latin typeface="Britannic Bold" panose="020B0903060703020204" pitchFamily="34" charset="0"/>
              </a:rPr>
              <a:t>History of the School of Social Work</a:t>
            </a:r>
            <a:br>
              <a:rPr lang="en-US" sz="4000" dirty="0">
                <a:latin typeface="Britannic Bold" panose="020B0903060703020204" pitchFamily="34" charset="0"/>
              </a:rPr>
            </a:br>
            <a:r>
              <a:rPr lang="en-US" sz="4000" dirty="0">
                <a:latin typeface="Britannic Bold" panose="020B0903060703020204" pitchFamily="34" charset="0"/>
              </a:rPr>
              <a:t>(</a:t>
            </a:r>
            <a:r>
              <a:rPr lang="en-US" sz="3600" dirty="0">
                <a:latin typeface="Britannic Bold" panose="020B0903060703020204" pitchFamily="34" charset="0"/>
              </a:rPr>
              <a:t>Established 1964)  </a:t>
            </a:r>
            <a:endParaRPr lang="en-US" sz="4000" dirty="0">
              <a:latin typeface="Britannic Bold" panose="020B0903060703020204" pitchFamily="34" charset="0"/>
            </a:endParaRPr>
          </a:p>
        </p:txBody>
      </p:sp>
      <p:sp>
        <p:nvSpPr>
          <p:cNvPr id="3" name="Content Placeholder 2"/>
          <p:cNvSpPr>
            <a:spLocks noGrp="1"/>
          </p:cNvSpPr>
          <p:nvPr>
            <p:ph idx="1"/>
          </p:nvPr>
        </p:nvSpPr>
        <p:spPr>
          <a:xfrm>
            <a:off x="457200" y="1417638"/>
            <a:ext cx="8229600" cy="4626427"/>
          </a:xfrm>
        </p:spPr>
        <p:txBody>
          <a:bodyPr>
            <a:normAutofit fontScale="40000" lnSpcReduction="20000"/>
          </a:bodyPr>
          <a:lstStyle/>
          <a:p>
            <a:pPr>
              <a:lnSpc>
                <a:spcPct val="200000"/>
              </a:lnSpc>
            </a:pPr>
            <a:r>
              <a:rPr lang="en-US" altLang="en-US" sz="4000" dirty="0">
                <a:latin typeface="Bell MT" panose="02020503060305020303" pitchFamily="18" charset="0"/>
              </a:rPr>
              <a:t>The School of Social Work, located in the California state capital, strives to prepare ethical and competent social workers who can both lead and serve our richly diverse populations in the development and delivery of services that contribute to human well-being and social justice. The School offers professional undergraduate and graduate degree programs that prepare competent and reflective social workers who apply critical thinking in social work practice and research. Rooted in long standing and evolving partnerships with community-based agencies, educational institutions, local and state government, we prepare students to effectively serve culturally-diverse and vulnerable individuals, families and communities in various areas and capacities including as practitioners, leaders and social justice advocates.</a:t>
            </a:r>
          </a:p>
          <a:p>
            <a:pPr>
              <a:lnSpc>
                <a:spcPct val="200000"/>
              </a:lnSpc>
            </a:pPr>
            <a:endParaRPr lang="en-US" sz="2800" dirty="0">
              <a:latin typeface="Bell MT" panose="02020503060305020303" pitchFamily="18" charset="0"/>
            </a:endParaRPr>
          </a:p>
        </p:txBody>
      </p:sp>
    </p:spTree>
    <p:extLst>
      <p:ext uri="{BB962C8B-B14F-4D97-AF65-F5344CB8AC3E}">
        <p14:creationId xmlns:p14="http://schemas.microsoft.com/office/powerpoint/2010/main" val="1531831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Health &amp; Aging Specialization</a:t>
            </a:r>
          </a:p>
        </p:txBody>
      </p:sp>
      <p:sp>
        <p:nvSpPr>
          <p:cNvPr id="3" name="Content Placeholder 2"/>
          <p:cNvSpPr>
            <a:spLocks noGrp="1"/>
          </p:cNvSpPr>
          <p:nvPr>
            <p:ph idx="1"/>
          </p:nvPr>
        </p:nvSpPr>
        <p:spPr/>
        <p:txBody>
          <a:bodyPr/>
          <a:lstStyle/>
          <a:p>
            <a:pPr marL="0" indent="0" algn="ctr">
              <a:buNone/>
            </a:pPr>
            <a:r>
              <a:rPr lang="en-US" altLang="en-US">
                <a:latin typeface="Bell MT" panose="02020503060305020303" pitchFamily="18" charset="0"/>
              </a:rPr>
              <a:t>The focus is to train graduate level practitioners in medical social work and interprofessional practice, to work in acute and chronic care settings, to provide a range of services including health education, to conduct crisis and brief interventions, to conduct individual, family and group supportive counseling, and to do case management to with individuals of all ages. </a:t>
            </a:r>
          </a:p>
          <a:p>
            <a:endParaRPr lang="en-US"/>
          </a:p>
        </p:txBody>
      </p:sp>
    </p:spTree>
    <p:extLst>
      <p:ext uri="{BB962C8B-B14F-4D97-AF65-F5344CB8AC3E}">
        <p14:creationId xmlns:p14="http://schemas.microsoft.com/office/powerpoint/2010/main" val="1296322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Health &amp; Aging Specialization </a:t>
            </a:r>
            <a:br>
              <a:rPr lang="en-US" sz="4000">
                <a:latin typeface="Britannic Bold" panose="020B0903060703020204" pitchFamily="34" charset="0"/>
              </a:rPr>
            </a:br>
            <a:r>
              <a:rPr lang="en-US" sz="4000">
                <a:latin typeface="Britannic Bold" panose="020B0903060703020204" pitchFamily="34" charset="0"/>
              </a:rPr>
              <a:t>Recommended Electives </a:t>
            </a:r>
          </a:p>
        </p:txBody>
      </p:sp>
      <p:sp>
        <p:nvSpPr>
          <p:cNvPr id="3" name="Content Placeholder 2"/>
          <p:cNvSpPr>
            <a:spLocks noGrp="1"/>
          </p:cNvSpPr>
          <p:nvPr>
            <p:ph idx="1"/>
          </p:nvPr>
        </p:nvSpPr>
        <p:spPr/>
        <p:txBody>
          <a:bodyPr/>
          <a:lstStyle/>
          <a:p>
            <a:pPr>
              <a:lnSpc>
                <a:spcPct val="200000"/>
              </a:lnSpc>
            </a:pPr>
            <a:r>
              <a:rPr lang="en-US">
                <a:latin typeface="Bell MT" panose="02020503060305020303" pitchFamily="18" charset="0"/>
              </a:rPr>
              <a:t>219 Social Work Practice in Health Care Settings</a:t>
            </a:r>
          </a:p>
          <a:p>
            <a:pPr>
              <a:lnSpc>
                <a:spcPct val="200000"/>
              </a:lnSpc>
            </a:pPr>
            <a:r>
              <a:rPr lang="en-US">
                <a:latin typeface="Bell MT" panose="02020503060305020303" pitchFamily="18" charset="0"/>
              </a:rPr>
              <a:t>230 Geriatric Health/Mental Health  </a:t>
            </a:r>
          </a:p>
          <a:p>
            <a:pPr>
              <a:lnSpc>
                <a:spcPct val="200000"/>
              </a:lnSpc>
            </a:pPr>
            <a:r>
              <a:rPr lang="en-US">
                <a:latin typeface="Bell MT" panose="02020503060305020303" pitchFamily="18" charset="0"/>
              </a:rPr>
              <a:t>245 Death, Grief and Growth</a:t>
            </a:r>
          </a:p>
          <a:p>
            <a:pPr>
              <a:lnSpc>
                <a:spcPct val="200000"/>
              </a:lnSpc>
            </a:pPr>
            <a:r>
              <a:rPr lang="en-US">
                <a:latin typeface="Bell MT" panose="02020503060305020303" pitchFamily="18" charset="0"/>
              </a:rPr>
              <a:t>269 Aging Policy and Services </a:t>
            </a:r>
          </a:p>
          <a:p>
            <a:endParaRPr lang="en-US"/>
          </a:p>
        </p:txBody>
      </p:sp>
    </p:spTree>
    <p:extLst>
      <p:ext uri="{BB962C8B-B14F-4D97-AF65-F5344CB8AC3E}">
        <p14:creationId xmlns:p14="http://schemas.microsoft.com/office/powerpoint/2010/main" val="3988164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Children &amp; Families Specialization </a:t>
            </a:r>
          </a:p>
        </p:txBody>
      </p:sp>
      <p:sp>
        <p:nvSpPr>
          <p:cNvPr id="3" name="Content Placeholder 2"/>
          <p:cNvSpPr>
            <a:spLocks noGrp="1"/>
          </p:cNvSpPr>
          <p:nvPr>
            <p:ph idx="1"/>
          </p:nvPr>
        </p:nvSpPr>
        <p:spPr/>
        <p:txBody>
          <a:bodyPr/>
          <a:lstStyle/>
          <a:p>
            <a:pPr marL="0" indent="0" algn="ctr">
              <a:buNone/>
            </a:pPr>
            <a:r>
              <a:rPr lang="en-US" altLang="en-US" dirty="0">
                <a:latin typeface="Bell MT" panose="02020503060305020303" pitchFamily="18" charset="0"/>
              </a:rPr>
              <a:t>The focus is to train graduate-level practitioners in child welfare, with children and families, with school and social service settings to conduct brief interventions and case management.</a:t>
            </a:r>
            <a:endParaRPr lang="en-US" dirty="0">
              <a:latin typeface="Bell MT" panose="02020503060305020303" pitchFamily="18" charset="0"/>
            </a:endParaRPr>
          </a:p>
        </p:txBody>
      </p:sp>
    </p:spTree>
    <p:extLst>
      <p:ext uri="{BB962C8B-B14F-4D97-AF65-F5344CB8AC3E}">
        <p14:creationId xmlns:p14="http://schemas.microsoft.com/office/powerpoint/2010/main" val="4564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Children &amp; Families Specialization </a:t>
            </a:r>
            <a:br>
              <a:rPr lang="en-US" sz="4000">
                <a:latin typeface="Britannic Bold" panose="020B0903060703020204" pitchFamily="34" charset="0"/>
              </a:rPr>
            </a:br>
            <a:r>
              <a:rPr lang="en-US" sz="4000">
                <a:latin typeface="Britannic Bold" panose="020B0903060703020204" pitchFamily="34" charset="0"/>
              </a:rPr>
              <a:t>Recommended Electives </a:t>
            </a:r>
          </a:p>
        </p:txBody>
      </p:sp>
      <p:sp>
        <p:nvSpPr>
          <p:cNvPr id="3" name="Content Placeholder 2"/>
          <p:cNvSpPr>
            <a:spLocks noGrp="1"/>
          </p:cNvSpPr>
          <p:nvPr>
            <p:ph idx="1"/>
          </p:nvPr>
        </p:nvSpPr>
        <p:spPr/>
        <p:txBody>
          <a:bodyPr/>
          <a:lstStyle/>
          <a:p>
            <a:pPr>
              <a:lnSpc>
                <a:spcPct val="200000"/>
              </a:lnSpc>
            </a:pPr>
            <a:r>
              <a:rPr lang="en-US" dirty="0">
                <a:latin typeface="Bell MT" panose="02020503060305020303" pitchFamily="18" charset="0"/>
              </a:rPr>
              <a:t>213 Public Child Welfare Practice (required for Title IV-E students)</a:t>
            </a:r>
          </a:p>
          <a:p>
            <a:pPr>
              <a:lnSpc>
                <a:spcPct val="200000"/>
              </a:lnSpc>
            </a:pPr>
            <a:r>
              <a:rPr lang="en-US" dirty="0">
                <a:latin typeface="Bell MT" panose="02020503060305020303" pitchFamily="18" charset="0"/>
              </a:rPr>
              <a:t>226 Family Interventions</a:t>
            </a:r>
          </a:p>
          <a:p>
            <a:pPr>
              <a:lnSpc>
                <a:spcPct val="200000"/>
              </a:lnSpc>
            </a:pPr>
            <a:r>
              <a:rPr lang="en-US" dirty="0">
                <a:latin typeface="Bell MT" panose="02020503060305020303" pitchFamily="18" charset="0"/>
              </a:rPr>
              <a:t>246 Forensic Social Work</a:t>
            </a:r>
          </a:p>
          <a:p>
            <a:pPr marL="0" indent="0">
              <a:buNone/>
            </a:pPr>
            <a:endParaRPr lang="en-US" dirty="0"/>
          </a:p>
        </p:txBody>
      </p:sp>
    </p:spTree>
    <p:extLst>
      <p:ext uri="{BB962C8B-B14F-4D97-AF65-F5344CB8AC3E}">
        <p14:creationId xmlns:p14="http://schemas.microsoft.com/office/powerpoint/2010/main" val="1305178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Other Electives</a:t>
            </a:r>
          </a:p>
        </p:txBody>
      </p:sp>
      <p:sp>
        <p:nvSpPr>
          <p:cNvPr id="3" name="Content Placeholder 2"/>
          <p:cNvSpPr>
            <a:spLocks noGrp="1"/>
          </p:cNvSpPr>
          <p:nvPr>
            <p:ph sz="half" idx="1"/>
          </p:nvPr>
        </p:nvSpPr>
        <p:spPr/>
        <p:txBody>
          <a:bodyPr>
            <a:normAutofit/>
          </a:bodyPr>
          <a:lstStyle/>
          <a:p>
            <a:r>
              <a:rPr lang="en-US" dirty="0">
                <a:latin typeface="Bell MT" panose="02020503060305020303" pitchFamily="18" charset="0"/>
              </a:rPr>
              <a:t>215 Mediation and Restorative Justice</a:t>
            </a:r>
          </a:p>
          <a:p>
            <a:r>
              <a:rPr lang="en-US" dirty="0">
                <a:latin typeface="Bell MT" panose="02020503060305020303" pitchFamily="18" charset="0"/>
              </a:rPr>
              <a:t>218 Chemical Dependence: Strategies and Tactics for Social Work Practice </a:t>
            </a:r>
          </a:p>
          <a:p>
            <a:r>
              <a:rPr lang="en-US" dirty="0">
                <a:latin typeface="Bell MT" panose="02020503060305020303" pitchFamily="18" charset="0"/>
              </a:rPr>
              <a:t>221 Community Organizing Practice</a:t>
            </a:r>
          </a:p>
          <a:p>
            <a:r>
              <a:rPr lang="en-US" dirty="0">
                <a:latin typeface="Bell MT" panose="02020503060305020303" pitchFamily="18" charset="0"/>
              </a:rPr>
              <a:t>225 Advanced Group Work Methods</a:t>
            </a:r>
          </a:p>
          <a:p>
            <a:r>
              <a:rPr lang="en-US" dirty="0">
                <a:latin typeface="Bell MT" panose="02020503060305020303" pitchFamily="18" charset="0"/>
              </a:rPr>
              <a:t>232 Spirituality in Social Work </a:t>
            </a:r>
          </a:p>
          <a:p>
            <a:r>
              <a:rPr lang="en-US" dirty="0">
                <a:latin typeface="Bell MT" panose="02020503060305020303" pitchFamily="18" charset="0"/>
              </a:rPr>
              <a:t>259 International Social Work</a:t>
            </a:r>
          </a:p>
          <a:p>
            <a:endParaRPr lang="en-US" dirty="0"/>
          </a:p>
        </p:txBody>
      </p:sp>
      <p:sp>
        <p:nvSpPr>
          <p:cNvPr id="4" name="Content Placeholder 3"/>
          <p:cNvSpPr>
            <a:spLocks noGrp="1"/>
          </p:cNvSpPr>
          <p:nvPr>
            <p:ph sz="half" idx="2"/>
          </p:nvPr>
        </p:nvSpPr>
        <p:spPr/>
        <p:txBody>
          <a:bodyPr vert="horz" lIns="91440" tIns="45720" rIns="91440" bIns="45720" rtlCol="0" anchor="t">
            <a:normAutofit/>
          </a:bodyPr>
          <a:lstStyle/>
          <a:p>
            <a:r>
              <a:rPr lang="en-US" dirty="0">
                <a:latin typeface="Bell MT" panose="02020503060305020303" pitchFamily="18" charset="0"/>
              </a:rPr>
              <a:t>261 Grant Writing and Resource Development</a:t>
            </a:r>
          </a:p>
          <a:p>
            <a:r>
              <a:rPr lang="en-US" dirty="0">
                <a:latin typeface="Bell MT"/>
              </a:rPr>
              <a:t>244 Working with LGBTQ+ Publics</a:t>
            </a:r>
          </a:p>
          <a:p>
            <a:r>
              <a:rPr lang="en-US" dirty="0">
                <a:latin typeface="Bell MT"/>
              </a:rPr>
              <a:t>245 Forensic Social Work with Adults</a:t>
            </a:r>
          </a:p>
          <a:p>
            <a:r>
              <a:rPr lang="en-US" dirty="0">
                <a:latin typeface="Bell MT"/>
              </a:rPr>
              <a:t>246 Forensic Social Work with Youth</a:t>
            </a:r>
          </a:p>
          <a:p>
            <a:r>
              <a:rPr lang="en-US" dirty="0">
                <a:latin typeface="Bell MT" panose="02020503060305020303" pitchFamily="18" charset="0"/>
              </a:rPr>
              <a:t>296D Developmental Disabilities and Practice</a:t>
            </a:r>
          </a:p>
          <a:p>
            <a:endParaRPr lang="en-US" dirty="0"/>
          </a:p>
        </p:txBody>
      </p:sp>
    </p:spTree>
    <p:extLst>
      <p:ext uri="{BB962C8B-B14F-4D97-AF65-F5344CB8AC3E}">
        <p14:creationId xmlns:p14="http://schemas.microsoft.com/office/powerpoint/2010/main" val="2365901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a:latin typeface="Britannic Bold" panose="020B0903060703020204" pitchFamily="34" charset="0"/>
              </a:rPr>
              <a:t>Other Options </a:t>
            </a:r>
          </a:p>
        </p:txBody>
      </p:sp>
      <p:sp>
        <p:nvSpPr>
          <p:cNvPr id="6" name="Content Placeholder 5"/>
          <p:cNvSpPr>
            <a:spLocks noGrp="1"/>
          </p:cNvSpPr>
          <p:nvPr>
            <p:ph idx="1"/>
          </p:nvPr>
        </p:nvSpPr>
        <p:spPr/>
        <p:txBody>
          <a:bodyPr/>
          <a:lstStyle/>
          <a:p>
            <a:endParaRPr lang="en-US" sz="3200">
              <a:latin typeface="Bell MT" panose="02020503060305020303" pitchFamily="18" charset="0"/>
            </a:endParaRPr>
          </a:p>
          <a:p>
            <a:r>
              <a:rPr lang="en-US" sz="3200">
                <a:latin typeface="Bell MT" panose="02020503060305020303" pitchFamily="18" charset="0"/>
              </a:rPr>
              <a:t>Pupil Personnel School Credential One-year Program</a:t>
            </a:r>
          </a:p>
          <a:p>
            <a:pPr lvl="1"/>
            <a:r>
              <a:rPr lang="en-US" sz="2400">
                <a:latin typeface="Bell MT" panose="02020503060305020303" pitchFamily="18" charset="0"/>
              </a:rPr>
              <a:t>This program is now handled by the College of Continuing Education:  </a:t>
            </a:r>
            <a:r>
              <a:rPr lang="en-US" sz="2400">
                <a:latin typeface="Bell MT" panose="02020503060305020303" pitchFamily="18" charset="0"/>
                <a:hlinkClick r:id="rId2"/>
              </a:rPr>
              <a:t>https://www.cce.csus.edu/pupil-personnel-services-credential-school-social-work</a:t>
            </a:r>
            <a:endParaRPr lang="en-US" sz="2400" u="sng">
              <a:latin typeface="Bell MT" panose="02020503060305020303" pitchFamily="18" charset="0"/>
            </a:endParaRPr>
          </a:p>
          <a:p>
            <a:endParaRPr lang="en-US"/>
          </a:p>
        </p:txBody>
      </p:sp>
    </p:spTree>
    <p:extLst>
      <p:ext uri="{BB962C8B-B14F-4D97-AF65-F5344CB8AC3E}">
        <p14:creationId xmlns:p14="http://schemas.microsoft.com/office/powerpoint/2010/main" val="2784470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Financial Aid </a:t>
            </a:r>
          </a:p>
        </p:txBody>
      </p:sp>
      <p:sp>
        <p:nvSpPr>
          <p:cNvPr id="3" name="Content Placeholder 2"/>
          <p:cNvSpPr>
            <a:spLocks noGrp="1"/>
          </p:cNvSpPr>
          <p:nvPr>
            <p:ph idx="1"/>
          </p:nvPr>
        </p:nvSpPr>
        <p:spPr/>
        <p:txBody>
          <a:bodyPr/>
          <a:lstStyle/>
          <a:p>
            <a:r>
              <a:rPr lang="en-US">
                <a:latin typeface="Bell MT" panose="02020503060305020303" pitchFamily="18" charset="0"/>
              </a:rPr>
              <a:t>Students should contact the Bursar’s Office about payment plans.</a:t>
            </a:r>
          </a:p>
          <a:p>
            <a:pPr lvl="1"/>
            <a:r>
              <a:rPr lang="en-US">
                <a:latin typeface="Bell MT" panose="02020503060305020303" pitchFamily="18" charset="0"/>
                <a:hlinkClick r:id="rId2"/>
              </a:rPr>
              <a:t>https://www.csus.edu/administration-business-affairs/bursar/</a:t>
            </a:r>
            <a:endParaRPr lang="en-US">
              <a:latin typeface="Bell MT" panose="02020503060305020303" pitchFamily="18" charset="0"/>
            </a:endParaRPr>
          </a:p>
          <a:p>
            <a:r>
              <a:rPr lang="en-US">
                <a:latin typeface="Bell MT" panose="02020503060305020303" pitchFamily="18" charset="0"/>
              </a:rPr>
              <a:t>MSW scholarships include </a:t>
            </a:r>
          </a:p>
          <a:p>
            <a:pPr lvl="1"/>
            <a:r>
              <a:rPr lang="en-US">
                <a:latin typeface="Bell MT" panose="02020503060305020303" pitchFamily="18" charset="0"/>
              </a:rPr>
              <a:t>The Isabel </a:t>
            </a:r>
            <a:r>
              <a:rPr lang="en-US" err="1">
                <a:latin typeface="Bell MT" panose="02020503060305020303" pitchFamily="18" charset="0"/>
              </a:rPr>
              <a:t>Louisson</a:t>
            </a:r>
            <a:r>
              <a:rPr lang="en-US">
                <a:latin typeface="Bell MT" panose="02020503060305020303" pitchFamily="18" charset="0"/>
              </a:rPr>
              <a:t> Memorial Scholarship</a:t>
            </a:r>
          </a:p>
          <a:p>
            <a:pPr lvl="1"/>
            <a:r>
              <a:rPr lang="en-US">
                <a:latin typeface="Bell MT" panose="02020503060305020303" pitchFamily="18" charset="0"/>
              </a:rPr>
              <a:t>Louis Bronson Scholarship</a:t>
            </a:r>
          </a:p>
          <a:p>
            <a:pPr lvl="1"/>
            <a:r>
              <a:rPr lang="en-US">
                <a:latin typeface="Bell MT" panose="02020503060305020303" pitchFamily="18" charset="0"/>
              </a:rPr>
              <a:t>David </a:t>
            </a:r>
            <a:r>
              <a:rPr lang="en-US" err="1">
                <a:latin typeface="Bell MT" panose="02020503060305020303" pitchFamily="18" charset="0"/>
              </a:rPr>
              <a:t>Humphers</a:t>
            </a:r>
            <a:r>
              <a:rPr lang="en-US">
                <a:latin typeface="Bell MT" panose="02020503060305020303" pitchFamily="18" charset="0"/>
              </a:rPr>
              <a:t> Scholarship</a:t>
            </a:r>
          </a:p>
          <a:p>
            <a:pPr lvl="1"/>
            <a:r>
              <a:rPr lang="en-US">
                <a:latin typeface="Bell MT" panose="02020503060305020303" pitchFamily="18" charset="0"/>
              </a:rPr>
              <a:t>Sutter Health Scholarship</a:t>
            </a:r>
          </a:p>
          <a:p>
            <a:endParaRPr lang="en-US"/>
          </a:p>
        </p:txBody>
      </p:sp>
    </p:spTree>
    <p:extLst>
      <p:ext uri="{BB962C8B-B14F-4D97-AF65-F5344CB8AC3E}">
        <p14:creationId xmlns:p14="http://schemas.microsoft.com/office/powerpoint/2010/main" val="2338163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F5D5DE-D824-4B52-A46B-788ECA0A1125}"/>
              </a:ext>
            </a:extLst>
          </p:cNvPr>
          <p:cNvSpPr>
            <a:spLocks noGrp="1"/>
          </p:cNvSpPr>
          <p:nvPr>
            <p:ph type="title"/>
          </p:nvPr>
        </p:nvSpPr>
        <p:spPr>
          <a:xfrm>
            <a:off x="1006399" y="6406684"/>
            <a:ext cx="7772400" cy="1362075"/>
          </a:xfrm>
        </p:spPr>
        <p:txBody>
          <a:bodyPr/>
          <a:lstStyle/>
          <a:p>
            <a:endParaRPr lang="en-US"/>
          </a:p>
        </p:txBody>
      </p:sp>
      <p:sp>
        <p:nvSpPr>
          <p:cNvPr id="5" name="Text Placeholder 4">
            <a:extLst>
              <a:ext uri="{FF2B5EF4-FFF2-40B4-BE49-F238E27FC236}">
                <a16:creationId xmlns:a16="http://schemas.microsoft.com/office/drawing/2014/main" id="{09A8BCAC-DF55-4A24-8E03-755495CC8B43}"/>
              </a:ext>
            </a:extLst>
          </p:cNvPr>
          <p:cNvSpPr>
            <a:spLocks noGrp="1"/>
          </p:cNvSpPr>
          <p:nvPr>
            <p:ph type="body" idx="1"/>
          </p:nvPr>
        </p:nvSpPr>
        <p:spPr>
          <a:xfrm>
            <a:off x="685800" y="1928813"/>
            <a:ext cx="7772400" cy="1500187"/>
          </a:xfrm>
        </p:spPr>
        <p:txBody>
          <a:bodyPr>
            <a:normAutofit/>
          </a:bodyPr>
          <a:lstStyle/>
          <a:p>
            <a:r>
              <a:rPr lang="en-US" sz="4800" dirty="0">
                <a:latin typeface="Britannic Bold" panose="020B0903060703020204" pitchFamily="34" charset="0"/>
              </a:rPr>
              <a:t>Title IV-E </a:t>
            </a:r>
          </a:p>
        </p:txBody>
      </p:sp>
    </p:spTree>
    <p:extLst>
      <p:ext uri="{BB962C8B-B14F-4D97-AF65-F5344CB8AC3E}">
        <p14:creationId xmlns:p14="http://schemas.microsoft.com/office/powerpoint/2010/main" val="2678564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Title IV-E Stipend Program:</a:t>
            </a:r>
            <a:br>
              <a:rPr lang="en-US" sz="4000">
                <a:latin typeface="Britannic Bold" panose="020B0903060703020204" pitchFamily="34" charset="0"/>
              </a:rPr>
            </a:br>
            <a:r>
              <a:rPr lang="en-US" sz="4000">
                <a:latin typeface="Britannic Bold" panose="020B0903060703020204" pitchFamily="34" charset="0"/>
              </a:rPr>
              <a:t>Pipeline to Child Welfare System </a:t>
            </a:r>
          </a:p>
        </p:txBody>
      </p:sp>
      <p:sp>
        <p:nvSpPr>
          <p:cNvPr id="3" name="Content Placeholder 2"/>
          <p:cNvSpPr>
            <a:spLocks noGrp="1"/>
          </p:cNvSpPr>
          <p:nvPr>
            <p:ph idx="1"/>
          </p:nvPr>
        </p:nvSpPr>
        <p:spPr/>
        <p:txBody>
          <a:bodyPr>
            <a:normAutofit fontScale="92500" lnSpcReduction="10000"/>
          </a:bodyPr>
          <a:lstStyle/>
          <a:p>
            <a:r>
              <a:rPr lang="en-US" altLang="en-US" dirty="0">
                <a:latin typeface="Bell MT" panose="02020503060305020303" pitchFamily="18" charset="0"/>
              </a:rPr>
              <a:t>Information available at: </a:t>
            </a:r>
            <a:r>
              <a:rPr lang="en-US" sz="1800" u="sng" dirty="0">
                <a:solidFill>
                  <a:srgbClr val="0563C1"/>
                </a:solidFill>
                <a:effectLst/>
                <a:latin typeface="Tahoma" panose="020B0604030504040204" pitchFamily="34" charset="0"/>
                <a:ea typeface="Calibri" panose="020F0502020204030204" pitchFamily="34" charset="0"/>
                <a:hlinkClick r:id="rId2"/>
              </a:rPr>
              <a:t>https://www.csus.edu/college/health-human-services/social-work/title-ive.html</a:t>
            </a:r>
            <a:r>
              <a:rPr lang="en-US" sz="1800" dirty="0">
                <a:effectLst/>
                <a:latin typeface="Tahoma" panose="020B0604030504040204" pitchFamily="34" charset="0"/>
                <a:ea typeface="Calibri" panose="020F0502020204030204" pitchFamily="34" charset="0"/>
              </a:rPr>
              <a:t> </a:t>
            </a:r>
            <a:r>
              <a:rPr lang="en-US" altLang="en-US" dirty="0">
                <a:latin typeface="Bell MT" panose="02020503060305020303" pitchFamily="18" charset="0"/>
              </a:rPr>
              <a:t> OR </a:t>
            </a:r>
            <a:r>
              <a:rPr lang="en-US" altLang="en-US" dirty="0">
                <a:latin typeface="Bell MT" panose="02020503060305020303" pitchFamily="18" charset="0"/>
                <a:hlinkClick r:id="rId3"/>
              </a:rPr>
              <a:t>http://calswec.berkeley.edu/</a:t>
            </a:r>
            <a:r>
              <a:rPr lang="en-US" altLang="en-US" dirty="0">
                <a:latin typeface="Bell MT" panose="02020503060305020303" pitchFamily="18" charset="0"/>
              </a:rPr>
              <a:t> </a:t>
            </a:r>
          </a:p>
          <a:p>
            <a:r>
              <a:rPr lang="en-US" altLang="en-US" dirty="0">
                <a:latin typeface="Bell MT" panose="02020503060305020303" pitchFamily="18" charset="0"/>
              </a:rPr>
              <a:t>In 1990 , the deans and directors of California’s graduate schools of social work and the County Welfare Directors Association collaborated to create the California Social Work Education Center (CalSWEC).</a:t>
            </a:r>
          </a:p>
          <a:p>
            <a:r>
              <a:rPr lang="en-US" altLang="en-US" dirty="0">
                <a:latin typeface="Bell MT" panose="02020503060305020303" pitchFamily="18" charset="0"/>
              </a:rPr>
              <a:t>CalSWEC’s goal is to improve the education and training of social workers for the publicly supported social services. </a:t>
            </a:r>
          </a:p>
          <a:p>
            <a:r>
              <a:rPr lang="en-US" altLang="en-US" dirty="0">
                <a:latin typeface="Bell MT" panose="02020503060305020303" pitchFamily="18" charset="0"/>
              </a:rPr>
              <a:t>In 1992, CalSWEC entered into a contract with the California Department of Social Services to develop the MSW Title IV-E Stipend Program to prepare students for careers in public child welfare. </a:t>
            </a:r>
          </a:p>
          <a:p>
            <a:pPr lvl="1"/>
            <a:endParaRPr lang="en-US" altLang="en-US" dirty="0"/>
          </a:p>
          <a:p>
            <a:pPr lvl="1"/>
            <a:endParaRPr lang="en-US" altLang="en-US" dirty="0"/>
          </a:p>
        </p:txBody>
      </p:sp>
    </p:spTree>
    <p:extLst>
      <p:ext uri="{BB962C8B-B14F-4D97-AF65-F5344CB8AC3E}">
        <p14:creationId xmlns:p14="http://schemas.microsoft.com/office/powerpoint/2010/main" val="124987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Title IV-E Stipend Program </a:t>
            </a:r>
          </a:p>
        </p:txBody>
      </p:sp>
      <p:sp>
        <p:nvSpPr>
          <p:cNvPr id="3" name="Content Placeholder 2"/>
          <p:cNvSpPr>
            <a:spLocks noGrp="1"/>
          </p:cNvSpPr>
          <p:nvPr>
            <p:ph idx="1"/>
          </p:nvPr>
        </p:nvSpPr>
        <p:spPr>
          <a:xfrm>
            <a:off x="457200" y="1273458"/>
            <a:ext cx="8229600" cy="4126525"/>
          </a:xfrm>
        </p:spPr>
        <p:txBody>
          <a:bodyPr>
            <a:noAutofit/>
          </a:bodyPr>
          <a:lstStyle/>
          <a:p>
            <a:pPr lvl="1">
              <a:buFont typeface="Arial" panose="020B0604020202020204" pitchFamily="34" charset="0"/>
              <a:buChar char="•"/>
            </a:pPr>
            <a:r>
              <a:rPr lang="en-US" sz="1800" dirty="0">
                <a:latin typeface="Bell MT" panose="02020503060305020303" pitchFamily="18" charset="0"/>
              </a:rPr>
              <a:t>How much financial aid/stipend is provided?</a:t>
            </a:r>
          </a:p>
          <a:p>
            <a:pPr lvl="2">
              <a:buFont typeface="Courier New" panose="02070309020205020404" pitchFamily="49" charset="0"/>
              <a:buChar char="o"/>
            </a:pPr>
            <a:r>
              <a:rPr lang="en-US" sz="1400" dirty="0">
                <a:latin typeface="Bell MT" panose="02020503060305020303" pitchFamily="18" charset="0"/>
              </a:rPr>
              <a:t>The Title IV-E Stipend Program provides two years of support for full-time students who complete the MSW program. The stipend is considered financial aid.  The stipend amount is $25,000 per year for both new and continuing students.</a:t>
            </a:r>
          </a:p>
          <a:p>
            <a:pPr lvl="2">
              <a:buFont typeface="Courier New" panose="02070309020205020404" pitchFamily="49" charset="0"/>
              <a:buChar char="o"/>
            </a:pPr>
            <a:r>
              <a:rPr lang="en-US" sz="1400" dirty="0">
                <a:latin typeface="Bell MT" panose="02020503060305020303" pitchFamily="18" charset="0"/>
              </a:rPr>
              <a:t>Part-time students, limited to current employees of a county CPS agencies or the state Department of Social Services, receive reimbursement for full tuition and fees, costs for required books, and a travel allowance for each day of class. </a:t>
            </a:r>
          </a:p>
          <a:p>
            <a:pPr lvl="1"/>
            <a:endParaRPr lang="en-US" sz="1400" dirty="0">
              <a:latin typeface="Bell MT" panose="02020503060305020303" pitchFamily="18" charset="0"/>
            </a:endParaRPr>
          </a:p>
          <a:p>
            <a:pPr lvl="1">
              <a:buFont typeface="Arial" panose="020B0604020202020204" pitchFamily="34" charset="0"/>
              <a:buChar char="•"/>
            </a:pPr>
            <a:r>
              <a:rPr lang="en-US" sz="1800" dirty="0">
                <a:latin typeface="Bell MT" panose="02020503060305020303" pitchFamily="18" charset="0"/>
              </a:rPr>
              <a:t>How many stipends are available?</a:t>
            </a:r>
          </a:p>
          <a:p>
            <a:pPr lvl="2">
              <a:buFont typeface="Courier New" panose="02070309020205020404" pitchFamily="49" charset="0"/>
              <a:buChar char="o"/>
            </a:pPr>
            <a:r>
              <a:rPr lang="en-US" sz="1400" dirty="0">
                <a:latin typeface="Bell MT" panose="02020503060305020303" pitchFamily="18" charset="0"/>
              </a:rPr>
              <a:t>Up to 20 stipends per class of full-time students are awarded each academic year. The part-time program may award up to 25 slots of student support per class of part-time students, for a maximum of 25 students. Numbers vary depending on previous years’ graduates. </a:t>
            </a:r>
          </a:p>
          <a:p>
            <a:pPr lvl="1"/>
            <a:endParaRPr lang="en-US" sz="1400" dirty="0">
              <a:latin typeface="Bell MT" panose="02020503060305020303" pitchFamily="18" charset="0"/>
            </a:endParaRPr>
          </a:p>
          <a:p>
            <a:pPr lvl="1">
              <a:buFont typeface="Arial" panose="020B0604020202020204" pitchFamily="34" charset="0"/>
              <a:buChar char="•"/>
            </a:pPr>
            <a:r>
              <a:rPr lang="en-US" sz="1800" dirty="0">
                <a:latin typeface="Bell MT" panose="02020503060305020303" pitchFamily="18" charset="0"/>
              </a:rPr>
              <a:t>How are students selected to receive the stipends? </a:t>
            </a:r>
          </a:p>
          <a:p>
            <a:pPr lvl="2">
              <a:buFont typeface="Courier New" panose="02070309020205020404" pitchFamily="49" charset="0"/>
              <a:buChar char="o"/>
            </a:pPr>
            <a:r>
              <a:rPr lang="en-US" sz="1400" dirty="0">
                <a:latin typeface="Bell MT" panose="02020503060305020303" pitchFamily="18" charset="0"/>
              </a:rPr>
              <a:t>Applicants may apply for the Title IV-E Stipend Program stipends by completing an application. A committee consisting of both faculty and agency representatives from county child welfare services makes award decisions.</a:t>
            </a:r>
          </a:p>
          <a:p>
            <a:pPr lvl="1"/>
            <a:endParaRPr lang="en-US" dirty="0"/>
          </a:p>
        </p:txBody>
      </p:sp>
    </p:spTree>
    <p:extLst>
      <p:ext uri="{BB962C8B-B14F-4D97-AF65-F5344CB8AC3E}">
        <p14:creationId xmlns:p14="http://schemas.microsoft.com/office/powerpoint/2010/main" val="2081638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latin typeface="Britannic Bold" panose="020B0903060703020204" pitchFamily="34" charset="0"/>
              </a:rPr>
              <a:t>Anti-Racism, Diversity, Equity, &amp; Inclusion (ADEI) Statement</a:t>
            </a:r>
          </a:p>
        </p:txBody>
      </p:sp>
      <p:sp>
        <p:nvSpPr>
          <p:cNvPr id="3" name="Content Placeholder 2"/>
          <p:cNvSpPr>
            <a:spLocks noGrp="1"/>
          </p:cNvSpPr>
          <p:nvPr>
            <p:ph idx="1"/>
          </p:nvPr>
        </p:nvSpPr>
        <p:spPr/>
        <p:txBody>
          <a:bodyPr>
            <a:normAutofit/>
          </a:bodyPr>
          <a:lstStyle/>
          <a:p>
            <a:r>
              <a:rPr lang="en-US" altLang="en-US" sz="2000" dirty="0">
                <a:latin typeface="Bell MT" panose="02020503060305020303" pitchFamily="18" charset="0"/>
              </a:rPr>
              <a:t>It is expected that students entering and participating in our program learn to honor and respect diverse life experiences while challenging biases, prejudices, and discriminatory practices perpetuated by themselves or others. This includes biases, prejudices, and discriminatory practices held toward LGBTQ+ individuals, people of color, people living with mental or physical disabilities, the aging, people from diverse socioeconomic backgrounds, and people of different genders.</a:t>
            </a:r>
          </a:p>
          <a:p>
            <a:r>
              <a:rPr lang="en-US" altLang="en-US" sz="2000" dirty="0">
                <a:latin typeface="Bell MT" panose="02020503060305020303" pitchFamily="18" charset="0"/>
              </a:rPr>
              <a:t>Therefore, any prospective student contemplating applying to the School of Social Work should examine carefully their own issues or beliefs which might impede their ability to comply with the values expressed in the above statement</a:t>
            </a:r>
          </a:p>
        </p:txBody>
      </p:sp>
    </p:spTree>
    <p:extLst>
      <p:ext uri="{BB962C8B-B14F-4D97-AF65-F5344CB8AC3E}">
        <p14:creationId xmlns:p14="http://schemas.microsoft.com/office/powerpoint/2010/main" val="1480620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Title IV-E Stipend Program </a:t>
            </a:r>
          </a:p>
        </p:txBody>
      </p:sp>
      <p:sp>
        <p:nvSpPr>
          <p:cNvPr id="3" name="Content Placeholder 2"/>
          <p:cNvSpPr>
            <a:spLocks noGrp="1"/>
          </p:cNvSpPr>
          <p:nvPr>
            <p:ph idx="1"/>
          </p:nvPr>
        </p:nvSpPr>
        <p:spPr/>
        <p:txBody>
          <a:bodyPr>
            <a:normAutofit/>
          </a:bodyPr>
          <a:lstStyle/>
          <a:p>
            <a:r>
              <a:rPr lang="en-US" sz="1900" dirty="0">
                <a:latin typeface="Bell MT" panose="02020503060305020303" pitchFamily="18" charset="0"/>
              </a:rPr>
              <a:t>What academic requirements must students fulfill to receive the financial aid?</a:t>
            </a:r>
          </a:p>
          <a:p>
            <a:pPr lvl="1"/>
            <a:r>
              <a:rPr lang="en-US" sz="1600" dirty="0">
                <a:latin typeface="Bell MT" panose="02020503060305020303" pitchFamily="18" charset="0"/>
              </a:rPr>
              <a:t>Students must complete the entire MSW child welfare program with a minimum 3.0 GPA, including the equivalent of two years of fieldwork. </a:t>
            </a:r>
          </a:p>
          <a:p>
            <a:pPr lvl="1"/>
            <a:r>
              <a:rPr lang="en-US" sz="1600" dirty="0">
                <a:latin typeface="Bell MT" panose="02020503060305020303" pitchFamily="18" charset="0"/>
              </a:rPr>
              <a:t>Both years of fieldwork must be in a county child welfare agency serving Title IV-E children and families. Students will be placed for first year of the program.  Second year internships must be in a county cps or state social service agency.</a:t>
            </a:r>
          </a:p>
          <a:p>
            <a:pPr marL="342900" lvl="1" indent="0">
              <a:buNone/>
            </a:pPr>
            <a:endParaRPr lang="en-US" sz="1600" dirty="0">
              <a:latin typeface="Bell MT" panose="02020503060305020303" pitchFamily="18" charset="0"/>
            </a:endParaRPr>
          </a:p>
          <a:p>
            <a:r>
              <a:rPr lang="en-US" sz="1900" dirty="0">
                <a:latin typeface="Bell MT" panose="02020503060305020303" pitchFamily="18" charset="0"/>
              </a:rPr>
              <a:t>What is the student’s commitment after graduation? </a:t>
            </a:r>
          </a:p>
          <a:p>
            <a:pPr lvl="1"/>
            <a:r>
              <a:rPr lang="en-US" sz="1600" dirty="0">
                <a:latin typeface="Bell MT" panose="02020503060305020303" pitchFamily="18" charset="0"/>
              </a:rPr>
              <a:t>Upon graduation students must work in a county child welfare services agency, California Department of Social Services (CDSS) child welfare division  or tribal agency, each year of support received., 2 year or 24 months.</a:t>
            </a:r>
          </a:p>
          <a:p>
            <a:pPr lvl="1"/>
            <a:r>
              <a:rPr lang="en-US" sz="1600" dirty="0">
                <a:latin typeface="Bell MT" panose="02020503060305020303" pitchFamily="18" charset="0"/>
              </a:rPr>
              <a:t>Part time students employed at county or  state Department of Social Service’s must return to that agency and render one year of full-time employment for each year of stipend award, 2 years or 24 months.</a:t>
            </a:r>
          </a:p>
          <a:p>
            <a:endParaRPr lang="en-US" dirty="0"/>
          </a:p>
        </p:txBody>
      </p:sp>
    </p:spTree>
    <p:extLst>
      <p:ext uri="{BB962C8B-B14F-4D97-AF65-F5344CB8AC3E}">
        <p14:creationId xmlns:p14="http://schemas.microsoft.com/office/powerpoint/2010/main" val="3329979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272"/>
            <a:ext cx="8229600" cy="1143000"/>
          </a:xfrm>
        </p:spPr>
        <p:txBody>
          <a:bodyPr>
            <a:normAutofit/>
          </a:bodyPr>
          <a:lstStyle/>
          <a:p>
            <a:r>
              <a:rPr lang="en-US" sz="4000">
                <a:latin typeface="Britannic Bold" panose="020B0903060703020204" pitchFamily="34" charset="0"/>
              </a:rPr>
              <a:t>Title IV-E Admissions Process</a:t>
            </a:r>
          </a:p>
        </p:txBody>
      </p:sp>
      <p:graphicFrame>
        <p:nvGraphicFramePr>
          <p:cNvPr id="8" name="Content Placeholder 8"/>
          <p:cNvGraphicFramePr>
            <a:graphicFrameLocks noGrp="1"/>
          </p:cNvGraphicFramePr>
          <p:nvPr>
            <p:ph idx="1"/>
            <p:extLst>
              <p:ext uri="{D42A27DB-BD31-4B8C-83A1-F6EECF244321}">
                <p14:modId xmlns:p14="http://schemas.microsoft.com/office/powerpoint/2010/main" val="523201634"/>
              </p:ext>
            </p:extLst>
          </p:nvPr>
        </p:nvGraphicFramePr>
        <p:xfrm>
          <a:off x="457200" y="1719777"/>
          <a:ext cx="8229600" cy="4125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223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Title IV-E Stipend Program</a:t>
            </a:r>
          </a:p>
        </p:txBody>
      </p:sp>
      <p:sp>
        <p:nvSpPr>
          <p:cNvPr id="3" name="Content Placeholder 2"/>
          <p:cNvSpPr>
            <a:spLocks noGrp="1"/>
          </p:cNvSpPr>
          <p:nvPr>
            <p:ph idx="1"/>
          </p:nvPr>
        </p:nvSpPr>
        <p:spPr/>
        <p:txBody>
          <a:bodyPr>
            <a:normAutofit fontScale="85000" lnSpcReduction="20000"/>
          </a:bodyPr>
          <a:lstStyle/>
          <a:p>
            <a:r>
              <a:rPr lang="en-US" dirty="0">
                <a:latin typeface="Bell MT" panose="02020503060305020303" pitchFamily="18" charset="0"/>
              </a:rPr>
              <a:t>Application for the Title IV-E Stipend Program is available on the website on October 1, 2024. Applications are DUE: </a:t>
            </a:r>
            <a:r>
              <a:rPr lang="en-US" b="1" dirty="0">
                <a:latin typeface="Bell MT" panose="02020503060305020303" pitchFamily="18" charset="0"/>
              </a:rPr>
              <a:t>December 20</a:t>
            </a:r>
            <a:r>
              <a:rPr lang="en-US" b="1" baseline="30000" dirty="0">
                <a:latin typeface="Bell MT" panose="02020503060305020303" pitchFamily="18" charset="0"/>
              </a:rPr>
              <a:t>th</a:t>
            </a:r>
            <a:r>
              <a:rPr lang="en-US" b="1" dirty="0">
                <a:latin typeface="Bell MT" panose="02020503060305020303" pitchFamily="18" charset="0"/>
              </a:rPr>
              <a:t>, 2024</a:t>
            </a:r>
            <a:r>
              <a:rPr lang="en-US" dirty="0">
                <a:latin typeface="Bell MT" panose="02020503060305020303" pitchFamily="18" charset="0"/>
              </a:rPr>
              <a:t>. Additional documents also due </a:t>
            </a:r>
            <a:r>
              <a:rPr lang="en-US" b="1" dirty="0">
                <a:latin typeface="Bell MT" panose="02020503060305020303" pitchFamily="18" charset="0"/>
              </a:rPr>
              <a:t>December 20</a:t>
            </a:r>
            <a:r>
              <a:rPr lang="en-US" b="1" baseline="30000" dirty="0">
                <a:latin typeface="Bell MT" panose="02020503060305020303" pitchFamily="18" charset="0"/>
              </a:rPr>
              <a:t>th</a:t>
            </a:r>
            <a:r>
              <a:rPr lang="en-US" b="1" dirty="0">
                <a:latin typeface="Bell MT" panose="02020503060305020303" pitchFamily="18" charset="0"/>
              </a:rPr>
              <a:t>, 2024.  </a:t>
            </a:r>
            <a:r>
              <a:rPr lang="en-US" dirty="0">
                <a:latin typeface="Bell MT" panose="02020503060305020303" pitchFamily="18" charset="0"/>
              </a:rPr>
              <a:t>Check the website for updated information</a:t>
            </a:r>
            <a:r>
              <a:rPr lang="en-US" b="1" dirty="0">
                <a:latin typeface="Bell MT" panose="02020503060305020303" pitchFamily="18" charset="0"/>
              </a:rPr>
              <a:t> </a:t>
            </a:r>
            <a:r>
              <a:rPr lang="en-US" altLang="en-US" dirty="0">
                <a:latin typeface="Bell MT" panose="02020503060305020303" pitchFamily="18" charset="0"/>
                <a:hlinkClick r:id="rId2"/>
              </a:rPr>
              <a:t>http://www.csus.edu/hhs/sw/title-ive/title-iv-e-application.pdf</a:t>
            </a:r>
            <a:endParaRPr lang="en-US" altLang="en-US" dirty="0">
              <a:latin typeface="Bell MT" panose="02020503060305020303" pitchFamily="18" charset="0"/>
            </a:endParaRPr>
          </a:p>
          <a:p>
            <a:endParaRPr lang="en-US" altLang="en-US" dirty="0">
              <a:latin typeface="Bell MT" panose="02020503060305020303" pitchFamily="18" charset="0"/>
            </a:endParaRPr>
          </a:p>
          <a:p>
            <a:r>
              <a:rPr lang="en-US" dirty="0">
                <a:latin typeface="Bell MT" panose="02020503060305020303" pitchFamily="18" charset="0"/>
              </a:rPr>
              <a:t>Dr. Tracy Kent</a:t>
            </a:r>
          </a:p>
          <a:p>
            <a:pPr lvl="1"/>
            <a:r>
              <a:rPr lang="en-US" dirty="0">
                <a:latin typeface="Bell MT" panose="02020503060305020303" pitchFamily="18" charset="0"/>
              </a:rPr>
              <a:t>Title IV-E Program Director </a:t>
            </a:r>
          </a:p>
          <a:p>
            <a:pPr lvl="1"/>
            <a:r>
              <a:rPr lang="en-US" dirty="0">
                <a:latin typeface="Bell MT" panose="02020503060305020303" pitchFamily="18" charset="0"/>
              </a:rPr>
              <a:t>(916) 278-4161</a:t>
            </a:r>
          </a:p>
          <a:p>
            <a:pPr lvl="1"/>
            <a:r>
              <a:rPr lang="en-US" dirty="0">
                <a:latin typeface="Bell MT" panose="02020503060305020303" pitchFamily="18" charset="0"/>
              </a:rPr>
              <a:t>E-mail: </a:t>
            </a:r>
            <a:r>
              <a:rPr lang="en-US" b="1" dirty="0">
                <a:latin typeface="Bell MT" panose="02020503060305020303" pitchFamily="18" charset="0"/>
                <a:hlinkClick r:id="rId3"/>
              </a:rPr>
              <a:t>kentt@csus.edu</a:t>
            </a:r>
            <a:r>
              <a:rPr lang="en-US" b="1" dirty="0">
                <a:latin typeface="Bell MT" panose="02020503060305020303" pitchFamily="18" charset="0"/>
              </a:rPr>
              <a:t> </a:t>
            </a:r>
          </a:p>
          <a:p>
            <a:r>
              <a:rPr lang="en-US" dirty="0">
                <a:latin typeface="Bell MT" panose="02020503060305020303" pitchFamily="18" charset="0"/>
              </a:rPr>
              <a:t>Royce Gonzales</a:t>
            </a:r>
          </a:p>
          <a:p>
            <a:pPr lvl="1"/>
            <a:r>
              <a:rPr lang="en-US" dirty="0">
                <a:latin typeface="Bell MT" panose="02020503060305020303" pitchFamily="18" charset="0"/>
              </a:rPr>
              <a:t>Administrative Support Coordinator</a:t>
            </a:r>
          </a:p>
          <a:p>
            <a:pPr lvl="1"/>
            <a:r>
              <a:rPr lang="en-US" dirty="0">
                <a:latin typeface="Bell MT" panose="02020503060305020303" pitchFamily="18" charset="0"/>
              </a:rPr>
              <a:t>(916) 278-5057</a:t>
            </a:r>
          </a:p>
          <a:p>
            <a:pPr lvl="1"/>
            <a:r>
              <a:rPr lang="en-US" dirty="0">
                <a:latin typeface="Bell MT" panose="02020503060305020303" pitchFamily="18" charset="0"/>
              </a:rPr>
              <a:t>E-mail: </a:t>
            </a:r>
            <a:r>
              <a:rPr lang="en-US" b="1" dirty="0">
                <a:latin typeface="Bell MT" panose="02020503060305020303" pitchFamily="18" charset="0"/>
                <a:hlinkClick r:id="rId4"/>
              </a:rPr>
              <a:t>rgonzal@csus.edu</a:t>
            </a:r>
            <a:r>
              <a:rPr lang="en-US" b="1" dirty="0">
                <a:latin typeface="Bell MT" panose="02020503060305020303" pitchFamily="18" charset="0"/>
              </a:rPr>
              <a:t> </a:t>
            </a:r>
          </a:p>
          <a:p>
            <a:endParaRPr lang="en-US" dirty="0"/>
          </a:p>
          <a:p>
            <a:endParaRPr lang="en-US" altLang="en-US" dirty="0"/>
          </a:p>
          <a:p>
            <a:endParaRPr lang="en-US" dirty="0"/>
          </a:p>
        </p:txBody>
      </p:sp>
    </p:spTree>
    <p:extLst>
      <p:ext uri="{BB962C8B-B14F-4D97-AF65-F5344CB8AC3E}">
        <p14:creationId xmlns:p14="http://schemas.microsoft.com/office/powerpoint/2010/main" val="1710996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9451C-BF13-2633-766A-DF5B25917FE8}"/>
              </a:ext>
            </a:extLst>
          </p:cNvPr>
          <p:cNvSpPr>
            <a:spLocks noGrp="1"/>
          </p:cNvSpPr>
          <p:nvPr>
            <p:ph type="title"/>
          </p:nvPr>
        </p:nvSpPr>
        <p:spPr/>
        <p:txBody>
          <a:bodyPr/>
          <a:lstStyle/>
          <a:p>
            <a:r>
              <a:rPr lang="en-US" dirty="0"/>
              <a:t>Additional Stipends like Title IV-E</a:t>
            </a:r>
          </a:p>
        </p:txBody>
      </p:sp>
      <p:sp>
        <p:nvSpPr>
          <p:cNvPr id="3" name="Content Placeholder 2">
            <a:extLst>
              <a:ext uri="{FF2B5EF4-FFF2-40B4-BE49-F238E27FC236}">
                <a16:creationId xmlns:a16="http://schemas.microsoft.com/office/drawing/2014/main" id="{84DF2D91-6273-09F8-D083-BD9A302562C3}"/>
              </a:ext>
            </a:extLst>
          </p:cNvPr>
          <p:cNvSpPr>
            <a:spLocks noGrp="1"/>
          </p:cNvSpPr>
          <p:nvPr>
            <p:ph idx="1"/>
          </p:nvPr>
        </p:nvSpPr>
        <p:spPr>
          <a:xfrm>
            <a:off x="457200" y="1346310"/>
            <a:ext cx="8229600" cy="4126525"/>
          </a:xfrm>
        </p:spPr>
        <p:txBody>
          <a:bodyPr/>
          <a:lstStyle/>
          <a:p>
            <a:r>
              <a:rPr lang="en-US" dirty="0"/>
              <a:t>Public Behavioral Health</a:t>
            </a:r>
          </a:p>
          <a:p>
            <a:pPr lvl="1"/>
            <a:r>
              <a:rPr lang="en-US" dirty="0"/>
              <a:t>For MSW I and II students; must specialize in Behavioral Health</a:t>
            </a:r>
          </a:p>
          <a:p>
            <a:pPr lvl="1"/>
            <a:r>
              <a:rPr lang="en-US" dirty="0"/>
              <a:t>One year stipend ($25,000); approximately 10 stipends available</a:t>
            </a:r>
          </a:p>
          <a:p>
            <a:pPr lvl="1"/>
            <a:r>
              <a:rPr lang="en-US" dirty="0"/>
              <a:t>Practicum in a public behavioral health agency</a:t>
            </a:r>
          </a:p>
          <a:p>
            <a:pPr lvl="1"/>
            <a:r>
              <a:rPr lang="en-US" dirty="0"/>
              <a:t>One year repayment post-graduation in any PBH agency in CA</a:t>
            </a:r>
          </a:p>
          <a:p>
            <a:r>
              <a:rPr lang="en-US" dirty="0"/>
              <a:t>Adult Protective Services (Gerontology)</a:t>
            </a:r>
          </a:p>
          <a:p>
            <a:pPr lvl="1"/>
            <a:r>
              <a:rPr lang="en-US" dirty="0"/>
              <a:t>For MSW I and II students; must specialize in Health &amp; Aging</a:t>
            </a:r>
          </a:p>
          <a:p>
            <a:pPr lvl="1"/>
            <a:r>
              <a:rPr lang="en-US" dirty="0"/>
              <a:t>One year stipend ($20 or $25K, TBD next year); approximately 5</a:t>
            </a:r>
          </a:p>
          <a:p>
            <a:pPr lvl="1"/>
            <a:r>
              <a:rPr lang="en-US" dirty="0"/>
              <a:t>Practicum in an APS or other approved gerontology setting</a:t>
            </a:r>
          </a:p>
          <a:p>
            <a:pPr lvl="1"/>
            <a:r>
              <a:rPr lang="en-US" dirty="0"/>
              <a:t>One year repayment post-graduation in any APS in CA</a:t>
            </a:r>
          </a:p>
        </p:txBody>
      </p:sp>
    </p:spTree>
    <p:extLst>
      <p:ext uri="{BB962C8B-B14F-4D97-AF65-F5344CB8AC3E}">
        <p14:creationId xmlns:p14="http://schemas.microsoft.com/office/powerpoint/2010/main" val="2126826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D61FC9-9D55-4159-AD4F-C4B8F0F1C304}"/>
              </a:ext>
            </a:extLst>
          </p:cNvPr>
          <p:cNvSpPr>
            <a:spLocks noGrp="1"/>
          </p:cNvSpPr>
          <p:nvPr>
            <p:ph type="title"/>
          </p:nvPr>
        </p:nvSpPr>
        <p:spPr>
          <a:xfrm>
            <a:off x="457200" y="2857500"/>
            <a:ext cx="8229600" cy="1143000"/>
          </a:xfrm>
        </p:spPr>
        <p:txBody>
          <a:bodyPr>
            <a:normAutofit fontScale="90000"/>
          </a:bodyPr>
          <a:lstStyle/>
          <a:p>
            <a:r>
              <a:rPr lang="en-US" sz="5300" dirty="0">
                <a:latin typeface="Britannic Bold" panose="020B0903060703020204" pitchFamily="34" charset="0"/>
              </a:rPr>
              <a:t>Field Practicum </a:t>
            </a:r>
            <a:br>
              <a:rPr lang="en-US" sz="3200" dirty="0">
                <a:latin typeface="Britannic Bold" panose="020B0903060703020204" pitchFamily="34" charset="0"/>
              </a:rPr>
            </a:br>
            <a:endParaRPr lang="en-US" dirty="0"/>
          </a:p>
        </p:txBody>
      </p:sp>
    </p:spTree>
    <p:extLst>
      <p:ext uri="{BB962C8B-B14F-4D97-AF65-F5344CB8AC3E}">
        <p14:creationId xmlns:p14="http://schemas.microsoft.com/office/powerpoint/2010/main" val="746477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71D3-39A6-4AE4-ADD9-F8ABBD2894F1}"/>
              </a:ext>
            </a:extLst>
          </p:cNvPr>
          <p:cNvSpPr>
            <a:spLocks noGrp="1"/>
          </p:cNvSpPr>
          <p:nvPr>
            <p:ph type="title"/>
          </p:nvPr>
        </p:nvSpPr>
        <p:spPr/>
        <p:txBody>
          <a:bodyPr>
            <a:normAutofit/>
          </a:bodyPr>
          <a:lstStyle/>
          <a:p>
            <a:r>
              <a:rPr lang="en-US" sz="4000" dirty="0">
                <a:latin typeface="Britannic Bold" panose="020B0903060703020204" pitchFamily="34" charset="0"/>
              </a:rPr>
              <a:t>Mission of Field Practicums​</a:t>
            </a:r>
          </a:p>
        </p:txBody>
      </p:sp>
      <p:sp>
        <p:nvSpPr>
          <p:cNvPr id="3" name="Content Placeholder 2">
            <a:extLst>
              <a:ext uri="{FF2B5EF4-FFF2-40B4-BE49-F238E27FC236}">
                <a16:creationId xmlns:a16="http://schemas.microsoft.com/office/drawing/2014/main" id="{4A309411-0180-4B21-9AE4-B4B454A029F0}"/>
              </a:ext>
            </a:extLst>
          </p:cNvPr>
          <p:cNvSpPr>
            <a:spLocks noGrp="1"/>
          </p:cNvSpPr>
          <p:nvPr>
            <p:ph idx="1"/>
          </p:nvPr>
        </p:nvSpPr>
        <p:spPr/>
        <p:txBody>
          <a:bodyPr>
            <a:normAutofit fontScale="92500" lnSpcReduction="20000"/>
          </a:bodyPr>
          <a:lstStyle/>
          <a:p>
            <a:r>
              <a:rPr lang="en-US" dirty="0">
                <a:latin typeface="Bell MT" panose="02020503060305020303" pitchFamily="18" charset="0"/>
              </a:rPr>
              <a:t>Social work practicums provide students with a unique opportunity to apply what they are learning in the classroom to practice in “real life” social work settings. ​</a:t>
            </a:r>
          </a:p>
          <a:p>
            <a:endParaRPr lang="en-US" dirty="0">
              <a:latin typeface="Bell MT" panose="02020503060305020303" pitchFamily="18" charset="0"/>
            </a:endParaRPr>
          </a:p>
          <a:p>
            <a:r>
              <a:rPr lang="en-US" dirty="0">
                <a:latin typeface="Bell MT" panose="02020503060305020303" pitchFamily="18" charset="0"/>
              </a:rPr>
              <a:t>Participating in a practicum at a social work field agency allows students to leverage classroom theory and knowledge to develop their professional competence and identity, as well as begin their commitment to serving clients and communities. ​</a:t>
            </a:r>
          </a:p>
          <a:p>
            <a:endParaRPr lang="en-US" dirty="0">
              <a:latin typeface="Bell MT" panose="02020503060305020303" pitchFamily="18" charset="0"/>
            </a:endParaRPr>
          </a:p>
          <a:p>
            <a:r>
              <a:rPr lang="en-US" dirty="0">
                <a:latin typeface="Bell MT" panose="02020503060305020303" pitchFamily="18" charset="0"/>
              </a:rPr>
              <a:t>The profession of Social Work uses field education as the avenue through which it “professionalizes” its members. It is through a field practicum that the student learns how to think and act like a professional social worker. </a:t>
            </a:r>
          </a:p>
        </p:txBody>
      </p:sp>
    </p:spTree>
    <p:extLst>
      <p:ext uri="{BB962C8B-B14F-4D97-AF65-F5344CB8AC3E}">
        <p14:creationId xmlns:p14="http://schemas.microsoft.com/office/powerpoint/2010/main" val="3083447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871D3-39A6-4AE4-ADD9-F8ABBD2894F1}"/>
              </a:ext>
            </a:extLst>
          </p:cNvPr>
          <p:cNvSpPr>
            <a:spLocks noGrp="1"/>
          </p:cNvSpPr>
          <p:nvPr>
            <p:ph type="title"/>
          </p:nvPr>
        </p:nvSpPr>
        <p:spPr>
          <a:xfrm>
            <a:off x="457200" y="169818"/>
            <a:ext cx="8229600" cy="796834"/>
          </a:xfrm>
        </p:spPr>
        <p:txBody>
          <a:bodyPr>
            <a:normAutofit/>
          </a:bodyPr>
          <a:lstStyle/>
          <a:p>
            <a:r>
              <a:rPr lang="en-US" sz="4000" dirty="0">
                <a:latin typeface="Britannic Bold" panose="020B0903060703020204" pitchFamily="34" charset="0"/>
              </a:rPr>
              <a:t>What is a SW </a:t>
            </a:r>
            <a:r>
              <a:rPr lang="en-US" sz="4000">
                <a:latin typeface="Britannic Bold" panose="020B0903060703020204" pitchFamily="34" charset="0"/>
              </a:rPr>
              <a:t>Field Practicum?​</a:t>
            </a:r>
            <a:endParaRPr lang="en-US" sz="4000" dirty="0">
              <a:latin typeface="Britannic Bold" panose="020B0903060703020204" pitchFamily="34" charset="0"/>
            </a:endParaRPr>
          </a:p>
        </p:txBody>
      </p:sp>
      <p:sp>
        <p:nvSpPr>
          <p:cNvPr id="3" name="Content Placeholder 2">
            <a:extLst>
              <a:ext uri="{FF2B5EF4-FFF2-40B4-BE49-F238E27FC236}">
                <a16:creationId xmlns:a16="http://schemas.microsoft.com/office/drawing/2014/main" id="{4A309411-0180-4B21-9AE4-B4B454A029F0}"/>
              </a:ext>
            </a:extLst>
          </p:cNvPr>
          <p:cNvSpPr>
            <a:spLocks noGrp="1"/>
          </p:cNvSpPr>
          <p:nvPr>
            <p:ph idx="1"/>
          </p:nvPr>
        </p:nvSpPr>
        <p:spPr>
          <a:xfrm>
            <a:off x="457200" y="966653"/>
            <a:ext cx="8229600" cy="4525610"/>
          </a:xfrm>
        </p:spPr>
        <p:txBody>
          <a:bodyPr>
            <a:normAutofit fontScale="92500" lnSpcReduction="10000"/>
          </a:bodyPr>
          <a:lstStyle/>
          <a:p>
            <a:r>
              <a:rPr lang="en-US" dirty="0">
                <a:latin typeface="Bell MT" panose="02020503060305020303" pitchFamily="18" charset="0"/>
              </a:rPr>
              <a:t>A SW field practicum is a class and </a:t>
            </a:r>
            <a:r>
              <a:rPr lang="en-US" u="sng" dirty="0">
                <a:latin typeface="Bell MT" panose="02020503060305020303" pitchFamily="18" charset="0"/>
              </a:rPr>
              <a:t>not</a:t>
            </a:r>
            <a:r>
              <a:rPr lang="en-US" dirty="0">
                <a:latin typeface="Bell MT" panose="02020503060305020303" pitchFamily="18" charset="0"/>
              </a:rPr>
              <a:t> a job.</a:t>
            </a:r>
          </a:p>
          <a:p>
            <a:r>
              <a:rPr lang="en-US" dirty="0">
                <a:latin typeface="Bell MT" panose="02020503060305020303" pitchFamily="18" charset="0"/>
              </a:rPr>
              <a:t>A field practicum involves an educational experience, </a:t>
            </a:r>
            <a:r>
              <a:rPr lang="en-US" u="sng" dirty="0">
                <a:latin typeface="Bell MT" panose="02020503060305020303" pitchFamily="18" charset="0"/>
              </a:rPr>
              <a:t>not</a:t>
            </a:r>
            <a:r>
              <a:rPr lang="en-US" dirty="0">
                <a:latin typeface="Bell MT" panose="02020503060305020303" pitchFamily="18" charset="0"/>
              </a:rPr>
              <a:t> an internship.</a:t>
            </a:r>
          </a:p>
          <a:p>
            <a:r>
              <a:rPr lang="en-US" dirty="0">
                <a:latin typeface="Bell MT" panose="02020503060305020303" pitchFamily="18" charset="0"/>
              </a:rPr>
              <a:t>The SW student is </a:t>
            </a:r>
            <a:r>
              <a:rPr lang="en-US" u="sng" dirty="0">
                <a:latin typeface="Bell MT" panose="02020503060305020303" pitchFamily="18" charset="0"/>
              </a:rPr>
              <a:t>not</a:t>
            </a:r>
            <a:r>
              <a:rPr lang="en-US" dirty="0">
                <a:latin typeface="Bell MT" panose="02020503060305020303" pitchFamily="18" charset="0"/>
              </a:rPr>
              <a:t> an intern, they are a practicum student.</a:t>
            </a:r>
          </a:p>
          <a:p>
            <a:r>
              <a:rPr lang="en-US" b="1" u="sng" dirty="0">
                <a:latin typeface="Bell MT" panose="02020503060305020303" pitchFamily="18" charset="0"/>
              </a:rPr>
              <a:t>Internships</a:t>
            </a:r>
            <a:r>
              <a:rPr lang="en-US" dirty="0">
                <a:latin typeface="Bell MT" panose="02020503060305020303" pitchFamily="18" charset="0"/>
              </a:rPr>
              <a:t>: Occur after one receives their degree and enters an entry level “work” experience. They are treated as an employee and expected to perform tasks equal to other employees who’ve earned the same degree.</a:t>
            </a:r>
          </a:p>
          <a:p>
            <a:r>
              <a:rPr lang="en-US" b="1" u="sng" dirty="0">
                <a:latin typeface="Bell MT" panose="02020503060305020303" pitchFamily="18" charset="0"/>
              </a:rPr>
              <a:t>Practicums</a:t>
            </a:r>
            <a:r>
              <a:rPr lang="en-US" dirty="0">
                <a:latin typeface="Bell MT" panose="02020503060305020303" pitchFamily="18" charset="0"/>
              </a:rPr>
              <a:t>: Are a component of your academic coursework and are required for degree completion. It’s focus is applying classroom knowledge to “real-world” settings while in school. The emphasis and purpose is on learning and skill development rather than project completions, work experience a simple accrual of hours.</a:t>
            </a:r>
          </a:p>
        </p:txBody>
      </p:sp>
    </p:spTree>
    <p:extLst>
      <p:ext uri="{BB962C8B-B14F-4D97-AF65-F5344CB8AC3E}">
        <p14:creationId xmlns:p14="http://schemas.microsoft.com/office/powerpoint/2010/main" val="2475216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5770-77FF-4B59-B163-6A53A71BE238}"/>
              </a:ext>
            </a:extLst>
          </p:cNvPr>
          <p:cNvSpPr>
            <a:spLocks noGrp="1"/>
          </p:cNvSpPr>
          <p:nvPr>
            <p:ph type="title"/>
          </p:nvPr>
        </p:nvSpPr>
        <p:spPr>
          <a:xfrm>
            <a:off x="457200" y="287383"/>
            <a:ext cx="8229600" cy="757646"/>
          </a:xfrm>
        </p:spPr>
        <p:txBody>
          <a:bodyPr/>
          <a:lstStyle/>
          <a:p>
            <a:r>
              <a:rPr lang="en-US" sz="4000" dirty="0">
                <a:latin typeface="Britannic Bold" panose="020B0903060703020204" pitchFamily="34" charset="0"/>
              </a:rPr>
              <a:t>Field Requirements</a:t>
            </a:r>
            <a:r>
              <a:rPr lang="en-US" dirty="0"/>
              <a:t>	​</a:t>
            </a:r>
          </a:p>
        </p:txBody>
      </p:sp>
      <p:sp>
        <p:nvSpPr>
          <p:cNvPr id="3" name="Content Placeholder 2">
            <a:extLst>
              <a:ext uri="{FF2B5EF4-FFF2-40B4-BE49-F238E27FC236}">
                <a16:creationId xmlns:a16="http://schemas.microsoft.com/office/drawing/2014/main" id="{29783C46-3001-43E2-AFA1-2044540062CB}"/>
              </a:ext>
            </a:extLst>
          </p:cNvPr>
          <p:cNvSpPr>
            <a:spLocks noGrp="1"/>
          </p:cNvSpPr>
          <p:nvPr>
            <p:ph idx="1"/>
          </p:nvPr>
        </p:nvSpPr>
        <p:spPr>
          <a:xfrm>
            <a:off x="457200" y="1227910"/>
            <a:ext cx="8229600" cy="4316254"/>
          </a:xfrm>
        </p:spPr>
        <p:txBody>
          <a:bodyPr>
            <a:normAutofit lnSpcReduction="10000"/>
          </a:bodyPr>
          <a:lstStyle/>
          <a:p>
            <a:pPr fontAlgn="base">
              <a:buFont typeface="Arial" panose="020B0604020202020204" pitchFamily="34" charset="0"/>
              <a:buChar char="•"/>
            </a:pPr>
            <a:r>
              <a:rPr lang="en-US" b="1" dirty="0">
                <a:latin typeface="Bell MT" panose="02020503060305020303" pitchFamily="18" charset="0"/>
              </a:rPr>
              <a:t>Hours/Days​</a:t>
            </a:r>
          </a:p>
          <a:p>
            <a:pPr lvl="1" fontAlgn="base">
              <a:buFont typeface="Arial" panose="020B0604020202020204" pitchFamily="34" charset="0"/>
              <a:buChar char="•"/>
            </a:pPr>
            <a:r>
              <a:rPr lang="en-US" dirty="0">
                <a:latin typeface="Bell MT" panose="02020503060305020303" pitchFamily="18" charset="0"/>
              </a:rPr>
              <a:t>MSW1- Th/F (16 hours per week)​: Field Seminars 5x/semester</a:t>
            </a:r>
          </a:p>
          <a:p>
            <a:pPr lvl="1" fontAlgn="base">
              <a:buFont typeface="Arial" panose="020B0604020202020204" pitchFamily="34" charset="0"/>
              <a:buChar char="•"/>
            </a:pPr>
            <a:r>
              <a:rPr lang="en-US" dirty="0">
                <a:latin typeface="Bell MT" panose="02020503060305020303" pitchFamily="18" charset="0"/>
              </a:rPr>
              <a:t>MSW2- M/T/W (24 hours per week)​: Field Seminars 5x/semester</a:t>
            </a:r>
          </a:p>
          <a:p>
            <a:pPr fontAlgn="base">
              <a:buFont typeface="Arial" panose="020B0604020202020204" pitchFamily="34" charset="0"/>
              <a:buChar char="•"/>
            </a:pPr>
            <a:r>
              <a:rPr lang="en-US" b="1" dirty="0">
                <a:latin typeface="Bell MT" panose="02020503060305020303" pitchFamily="18" charset="0"/>
              </a:rPr>
              <a:t>Evening &amp; Weekend Policy​</a:t>
            </a:r>
          </a:p>
          <a:p>
            <a:pPr lvl="1" fontAlgn="base">
              <a:buFont typeface="Arial" panose="020B0604020202020204" pitchFamily="34" charset="0"/>
              <a:buChar char="•"/>
            </a:pPr>
            <a:r>
              <a:rPr lang="en-US" dirty="0">
                <a:latin typeface="Bell MT" panose="02020503060305020303" pitchFamily="18" charset="0"/>
              </a:rPr>
              <a:t>Student needs to be at their field practicum when the “life of the agency exists” ​and a has access to an approved field instructor</a:t>
            </a:r>
          </a:p>
          <a:p>
            <a:pPr fontAlgn="base">
              <a:buFont typeface="Arial" panose="020B0604020202020204" pitchFamily="34" charset="0"/>
              <a:buChar char="•"/>
            </a:pPr>
            <a:r>
              <a:rPr lang="en-US" b="1" dirty="0">
                <a:latin typeface="Bell MT" panose="02020503060305020303" pitchFamily="18" charset="0"/>
              </a:rPr>
              <a:t>Employment-Based Field Practicum​</a:t>
            </a:r>
          </a:p>
          <a:p>
            <a:pPr lvl="1" fontAlgn="base">
              <a:buFont typeface="Arial" panose="020B0604020202020204" pitchFamily="34" charset="0"/>
              <a:buChar char="•"/>
            </a:pPr>
            <a:r>
              <a:rPr lang="en-US" dirty="0">
                <a:latin typeface="Bell MT" panose="02020503060305020303" pitchFamily="18" charset="0"/>
              </a:rPr>
              <a:t>Protocols and Procedures​</a:t>
            </a:r>
          </a:p>
          <a:p>
            <a:pPr lvl="1" fontAlgn="base">
              <a:buFont typeface="Arial" panose="020B0604020202020204" pitchFamily="34" charset="0"/>
              <a:buChar char="•"/>
            </a:pPr>
            <a:r>
              <a:rPr lang="en-US" dirty="0">
                <a:latin typeface="Bell MT" panose="02020503060305020303" pitchFamily="18" charset="0"/>
              </a:rPr>
              <a:t>Zoom sessions </a:t>
            </a:r>
            <a:r>
              <a:rPr lang="en-US" u="sng" dirty="0">
                <a:latin typeface="Bell MT" panose="02020503060305020303" pitchFamily="18" charset="0"/>
              </a:rPr>
              <a:t>required</a:t>
            </a:r>
            <a:r>
              <a:rPr lang="en-US" dirty="0">
                <a:latin typeface="Bell MT" panose="02020503060305020303" pitchFamily="18" charset="0"/>
              </a:rPr>
              <a:t> for all interested students</a:t>
            </a:r>
          </a:p>
          <a:p>
            <a:pPr fontAlgn="base">
              <a:buFont typeface="Arial" panose="020B0604020202020204" pitchFamily="34" charset="0"/>
              <a:buChar char="•"/>
            </a:pPr>
            <a:r>
              <a:rPr lang="en-US" b="1" dirty="0">
                <a:latin typeface="Bell MT" panose="02020503060305020303" pitchFamily="18" charset="0"/>
              </a:rPr>
              <a:t>Field Instructors​</a:t>
            </a:r>
          </a:p>
          <a:p>
            <a:pPr lvl="1" fontAlgn="base">
              <a:buFont typeface="Arial" panose="020B0604020202020204" pitchFamily="34" charset="0"/>
              <a:buChar char="•"/>
            </a:pPr>
            <a:r>
              <a:rPr lang="en-US" dirty="0">
                <a:latin typeface="Bell MT" panose="02020503060305020303" pitchFamily="18" charset="0"/>
              </a:rPr>
              <a:t>Degreed social workers, approved and trained by School of Social Work Field Office</a:t>
            </a:r>
          </a:p>
          <a:p>
            <a:endParaRPr lang="en-US" dirty="0"/>
          </a:p>
        </p:txBody>
      </p:sp>
    </p:spTree>
    <p:extLst>
      <p:ext uri="{BB962C8B-B14F-4D97-AF65-F5344CB8AC3E}">
        <p14:creationId xmlns:p14="http://schemas.microsoft.com/office/powerpoint/2010/main" val="2591195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Deadlines</a:t>
            </a:r>
          </a:p>
        </p:txBody>
      </p:sp>
      <p:sp>
        <p:nvSpPr>
          <p:cNvPr id="3" name="Content Placeholder 2"/>
          <p:cNvSpPr>
            <a:spLocks noGrp="1"/>
          </p:cNvSpPr>
          <p:nvPr>
            <p:ph idx="1"/>
          </p:nvPr>
        </p:nvSpPr>
        <p:spPr/>
        <p:txBody>
          <a:bodyPr/>
          <a:lstStyle/>
          <a:p>
            <a:r>
              <a:rPr lang="en-US" dirty="0">
                <a:latin typeface="Bell MT" panose="02020503060305020303" pitchFamily="18" charset="0"/>
              </a:rPr>
              <a:t>Cal State Apply Application </a:t>
            </a:r>
          </a:p>
          <a:p>
            <a:pPr lvl="1"/>
            <a:r>
              <a:rPr lang="en-US" dirty="0">
                <a:latin typeface="Bell MT" panose="02020503060305020303" pitchFamily="18" charset="0"/>
              </a:rPr>
              <a:t>Friday, December 20, 2024 (available October 1, 2024)</a:t>
            </a:r>
          </a:p>
          <a:p>
            <a:r>
              <a:rPr lang="en-US" dirty="0">
                <a:latin typeface="Bell MT" panose="02020503060305020303" pitchFamily="18" charset="0"/>
              </a:rPr>
              <a:t>School of Social Work Application </a:t>
            </a:r>
          </a:p>
          <a:p>
            <a:pPr lvl="1"/>
            <a:r>
              <a:rPr lang="en-US" dirty="0">
                <a:latin typeface="Bell MT" panose="02020503060305020303" pitchFamily="18" charset="0"/>
              </a:rPr>
              <a:t>Friday, January 10, 2025 (separate from the Cal State Apply application and is available October 1, 2024)</a:t>
            </a:r>
          </a:p>
          <a:p>
            <a:r>
              <a:rPr lang="en-US" dirty="0">
                <a:latin typeface="Bell MT" panose="02020503060305020303" pitchFamily="18" charset="0"/>
              </a:rPr>
              <a:t>Title IV-E Stipend Application</a:t>
            </a:r>
          </a:p>
          <a:p>
            <a:pPr lvl="1"/>
            <a:r>
              <a:rPr lang="en-US" dirty="0">
                <a:latin typeface="Bell MT" panose="02020503060305020303" pitchFamily="18" charset="0"/>
              </a:rPr>
              <a:t>Friday, January 10, 2025 (available October 1, 2024) </a:t>
            </a:r>
          </a:p>
          <a:p>
            <a:pPr lvl="1"/>
            <a:endParaRPr lang="en-US" dirty="0"/>
          </a:p>
          <a:p>
            <a:endParaRPr lang="en-US" dirty="0"/>
          </a:p>
        </p:txBody>
      </p:sp>
    </p:spTree>
    <p:extLst>
      <p:ext uri="{BB962C8B-B14F-4D97-AF65-F5344CB8AC3E}">
        <p14:creationId xmlns:p14="http://schemas.microsoft.com/office/powerpoint/2010/main" val="36237302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Accepted or Denied?</a:t>
            </a:r>
          </a:p>
        </p:txBody>
      </p:sp>
      <p:sp>
        <p:nvSpPr>
          <p:cNvPr id="3" name="Content Placeholder 2"/>
          <p:cNvSpPr>
            <a:spLocks noGrp="1"/>
          </p:cNvSpPr>
          <p:nvPr>
            <p:ph idx="1"/>
          </p:nvPr>
        </p:nvSpPr>
        <p:spPr/>
        <p:txBody>
          <a:bodyPr/>
          <a:lstStyle/>
          <a:p>
            <a:r>
              <a:rPr lang="en-US">
                <a:latin typeface="Bell MT" panose="02020503060305020303" pitchFamily="18" charset="0"/>
              </a:rPr>
              <a:t>The number one reason why students are not accepted is…..INCOMPLETE APPLICATIONS </a:t>
            </a:r>
          </a:p>
          <a:p>
            <a:endParaRPr lang="en-US">
              <a:latin typeface="Bell MT" panose="02020503060305020303" pitchFamily="18" charset="0"/>
            </a:endParaRPr>
          </a:p>
          <a:p>
            <a:r>
              <a:rPr lang="en-US">
                <a:latin typeface="Bell MT" panose="02020503060305020303" pitchFamily="18" charset="0"/>
              </a:rPr>
              <a:t>YOU are responsible for ALL materials being turned in ON TIME! </a:t>
            </a:r>
          </a:p>
          <a:p>
            <a:endParaRPr lang="en-US">
              <a:latin typeface="Bell MT" panose="02020503060305020303" pitchFamily="18" charset="0"/>
            </a:endParaRPr>
          </a:p>
          <a:p>
            <a:pPr marL="0" indent="0">
              <a:buNone/>
            </a:pPr>
            <a:endParaRPr lang="en-US">
              <a:latin typeface="Bell MT" panose="02020503060305020303" pitchFamily="18" charset="0"/>
            </a:endParaRPr>
          </a:p>
        </p:txBody>
      </p:sp>
    </p:spTree>
    <p:extLst>
      <p:ext uri="{BB962C8B-B14F-4D97-AF65-F5344CB8AC3E}">
        <p14:creationId xmlns:p14="http://schemas.microsoft.com/office/powerpoint/2010/main" val="285166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latin typeface="Britannic Bold" panose="020B0903060703020204" pitchFamily="34" charset="0"/>
              </a:rPr>
              <a:t>Where are MSW Graduates Now? </a:t>
            </a:r>
            <a:r>
              <a:rPr lang="en-US"/>
              <a:t>	</a:t>
            </a:r>
          </a:p>
        </p:txBody>
      </p:sp>
      <p:sp>
        <p:nvSpPr>
          <p:cNvPr id="3" name="Content Placeholder 2"/>
          <p:cNvSpPr>
            <a:spLocks noGrp="1"/>
          </p:cNvSpPr>
          <p:nvPr>
            <p:ph idx="1"/>
          </p:nvPr>
        </p:nvSpPr>
        <p:spPr/>
        <p:txBody>
          <a:bodyPr>
            <a:normAutofit lnSpcReduction="10000"/>
          </a:bodyPr>
          <a:lstStyle/>
          <a:p>
            <a:r>
              <a:rPr lang="en-US" dirty="0">
                <a:latin typeface="Bell MT" panose="02020503060305020303" pitchFamily="18" charset="0"/>
              </a:rPr>
              <a:t>Licensed Clinical Social Workers (LCSW)</a:t>
            </a:r>
          </a:p>
          <a:p>
            <a:r>
              <a:rPr lang="en-US" dirty="0">
                <a:latin typeface="Bell MT" panose="02020503060305020303" pitchFamily="18" charset="0"/>
              </a:rPr>
              <a:t>Medical Social Work </a:t>
            </a:r>
          </a:p>
          <a:p>
            <a:r>
              <a:rPr lang="en-US" dirty="0">
                <a:latin typeface="Bell MT" panose="02020503060305020303" pitchFamily="18" charset="0"/>
              </a:rPr>
              <a:t>Child Welfare Workers</a:t>
            </a:r>
          </a:p>
          <a:p>
            <a:r>
              <a:rPr lang="en-US" dirty="0">
                <a:latin typeface="Bell MT" panose="02020503060305020303" pitchFamily="18" charset="0"/>
              </a:rPr>
              <a:t>Geriatric Social Work </a:t>
            </a:r>
          </a:p>
          <a:p>
            <a:r>
              <a:rPr lang="en-US" dirty="0">
                <a:latin typeface="Bell MT" panose="02020503060305020303" pitchFamily="18" charset="0"/>
              </a:rPr>
              <a:t>Substance Abuse </a:t>
            </a:r>
          </a:p>
          <a:p>
            <a:r>
              <a:rPr lang="en-US" dirty="0">
                <a:latin typeface="Bell MT" panose="02020503060305020303" pitchFamily="18" charset="0"/>
              </a:rPr>
              <a:t>School Social Work </a:t>
            </a:r>
          </a:p>
          <a:p>
            <a:r>
              <a:rPr lang="en-US" dirty="0">
                <a:latin typeface="Bell MT" panose="02020503060305020303" pitchFamily="18" charset="0"/>
              </a:rPr>
              <a:t>Management and Administration </a:t>
            </a:r>
          </a:p>
          <a:p>
            <a:r>
              <a:rPr lang="en-US" dirty="0">
                <a:latin typeface="Bell MT" panose="02020503060305020303" pitchFamily="18" charset="0"/>
              </a:rPr>
              <a:t>Corrections and Probation </a:t>
            </a:r>
          </a:p>
          <a:p>
            <a:r>
              <a:rPr lang="en-US" dirty="0">
                <a:latin typeface="Bell MT" panose="02020503060305020303" pitchFamily="18" charset="0"/>
              </a:rPr>
              <a:t>Psychotherapy</a:t>
            </a:r>
          </a:p>
          <a:p>
            <a:r>
              <a:rPr lang="en-US" dirty="0">
                <a:latin typeface="Bell MT" panose="02020503060305020303" pitchFamily="18" charset="0"/>
              </a:rPr>
              <a:t>Policy Advocacy  </a:t>
            </a:r>
          </a:p>
        </p:txBody>
      </p:sp>
    </p:spTree>
    <p:extLst>
      <p:ext uri="{BB962C8B-B14F-4D97-AF65-F5344CB8AC3E}">
        <p14:creationId xmlns:p14="http://schemas.microsoft.com/office/powerpoint/2010/main" val="3242162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454" y="1119255"/>
            <a:ext cx="5216389" cy="1470025"/>
          </a:xfrm>
          <a:prstGeom prst="rect">
            <a:avLst/>
          </a:prstGeom>
        </p:spPr>
        <p:txBody>
          <a:bodyPr anchor="ctr">
            <a:normAutofit/>
          </a:bodyPr>
          <a:lstStyle/>
          <a:p>
            <a:pPr algn="ctr"/>
            <a:r>
              <a:rPr lang="en-US" sz="6000">
                <a:latin typeface="Britannic Bold" panose="020B0903060703020204" pitchFamily="34" charset="0"/>
              </a:rPr>
              <a:t>Q &amp; A</a:t>
            </a:r>
          </a:p>
        </p:txBody>
      </p:sp>
      <p:sp>
        <p:nvSpPr>
          <p:cNvPr id="5" name="Text Placeholder 4">
            <a:extLst>
              <a:ext uri="{FF2B5EF4-FFF2-40B4-BE49-F238E27FC236}">
                <a16:creationId xmlns:a16="http://schemas.microsoft.com/office/drawing/2014/main" id="{147638B1-8E4D-214C-BAE5-71D86D7EEBAA}"/>
              </a:ext>
            </a:extLst>
          </p:cNvPr>
          <p:cNvSpPr>
            <a:spLocks noGrp="1"/>
          </p:cNvSpPr>
          <p:nvPr>
            <p:ph type="subTitle" idx="1"/>
          </p:nvPr>
        </p:nvSpPr>
        <p:spPr>
          <a:xfrm>
            <a:off x="3403828" y="2376216"/>
            <a:ext cx="5111251" cy="2808343"/>
          </a:xfrm>
          <a:prstGeom prst="rect">
            <a:avLst/>
          </a:prstGeom>
        </p:spPr>
        <p:txBody>
          <a:bodyPr>
            <a:normAutofit fontScale="40000" lnSpcReduction="20000"/>
          </a:bodyPr>
          <a:lstStyle/>
          <a:p>
            <a:endParaRPr lang="en-US" sz="1400" dirty="0">
              <a:latin typeface="Bell MT" panose="02020503060305020303" pitchFamily="18" charset="0"/>
            </a:endParaRPr>
          </a:p>
          <a:p>
            <a:r>
              <a:rPr lang="en-US" sz="3700" dirty="0">
                <a:latin typeface="Bell MT" panose="02020503060305020303" pitchFamily="18" charset="0"/>
              </a:rPr>
              <a:t>Maria Dinis, PhD, MSW</a:t>
            </a:r>
          </a:p>
          <a:p>
            <a:r>
              <a:rPr lang="en-US" sz="3700" dirty="0">
                <a:latin typeface="Bell MT" panose="02020503060305020303" pitchFamily="18" charset="0"/>
              </a:rPr>
              <a:t>Admissions Director &amp; Professor</a:t>
            </a:r>
          </a:p>
          <a:p>
            <a:r>
              <a:rPr lang="en-US" sz="3700" dirty="0">
                <a:latin typeface="Bell MT" panose="02020503060305020303" pitchFamily="18" charset="0"/>
              </a:rPr>
              <a:t>Email: dinis@csus.edu</a:t>
            </a:r>
          </a:p>
          <a:p>
            <a:endParaRPr lang="en-US" sz="3700" dirty="0">
              <a:latin typeface="Bell MT" panose="02020503060305020303" pitchFamily="18" charset="0"/>
            </a:endParaRPr>
          </a:p>
          <a:p>
            <a:r>
              <a:rPr lang="en-US" sz="3700" dirty="0">
                <a:latin typeface="Bell MT" panose="02020503060305020303" pitchFamily="18" charset="0"/>
              </a:rPr>
              <a:t>Dr. Tracy Kent</a:t>
            </a:r>
          </a:p>
          <a:p>
            <a:r>
              <a:rPr lang="en-US" sz="3700" dirty="0">
                <a:latin typeface="Bell MT" panose="02020503060305020303" pitchFamily="18" charset="0"/>
              </a:rPr>
              <a:t>Title IV-E Program Director</a:t>
            </a:r>
          </a:p>
          <a:p>
            <a:r>
              <a:rPr lang="en-US" sz="3700" dirty="0">
                <a:latin typeface="Bell MT" panose="02020503060305020303" pitchFamily="18" charset="0"/>
              </a:rPr>
              <a:t>Email: kentt@csus.edu</a:t>
            </a:r>
          </a:p>
          <a:p>
            <a:endParaRPr lang="en-US" sz="3700" dirty="0">
              <a:latin typeface="Bell MT" panose="02020503060305020303" pitchFamily="18" charset="0"/>
            </a:endParaRPr>
          </a:p>
          <a:p>
            <a:r>
              <a:rPr lang="en-US" sz="3700" dirty="0">
                <a:latin typeface="Bell MT" panose="02020503060305020303" pitchFamily="18" charset="0"/>
              </a:rPr>
              <a:t>Lisa Marsh </a:t>
            </a:r>
          </a:p>
          <a:p>
            <a:r>
              <a:rPr lang="en-US" sz="3700" dirty="0">
                <a:latin typeface="Bell MT" panose="02020503060305020303" pitchFamily="18" charset="0"/>
              </a:rPr>
              <a:t>Director of Field Education</a:t>
            </a:r>
          </a:p>
          <a:p>
            <a:r>
              <a:rPr lang="en-US" sz="3700" dirty="0">
                <a:latin typeface="Bell MT" panose="02020503060305020303" pitchFamily="18" charset="0"/>
              </a:rPr>
              <a:t>Email: lisa.marsh@csus.edu</a:t>
            </a:r>
          </a:p>
        </p:txBody>
      </p:sp>
    </p:spTree>
    <p:extLst>
      <p:ext uri="{BB962C8B-B14F-4D97-AF65-F5344CB8AC3E}">
        <p14:creationId xmlns:p14="http://schemas.microsoft.com/office/powerpoint/2010/main" val="3627745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latin typeface="Britannic Bold" panose="020B0903060703020204" pitchFamily="34" charset="0"/>
              </a:rPr>
              <a:t>Admissions Requirements </a:t>
            </a:r>
          </a:p>
        </p:txBody>
      </p:sp>
      <p:sp>
        <p:nvSpPr>
          <p:cNvPr id="3" name="Content Placeholder 2"/>
          <p:cNvSpPr>
            <a:spLocks noGrp="1"/>
          </p:cNvSpPr>
          <p:nvPr>
            <p:ph sz="half" idx="1"/>
          </p:nvPr>
        </p:nvSpPr>
        <p:spPr>
          <a:xfrm>
            <a:off x="457200" y="1472606"/>
            <a:ext cx="4038600" cy="4525963"/>
          </a:xfrm>
        </p:spPr>
        <p:txBody>
          <a:bodyPr>
            <a:normAutofit/>
          </a:bodyPr>
          <a:lstStyle/>
          <a:p>
            <a:r>
              <a:rPr lang="en-US" sz="1900" dirty="0">
                <a:latin typeface="Bell MT" panose="02020503060305020303" pitchFamily="18" charset="0"/>
              </a:rPr>
              <a:t>Have attained a grade point average of at least 2.8 in the last 60 semester (90 quarter) units attempted</a:t>
            </a:r>
          </a:p>
          <a:p>
            <a:r>
              <a:rPr lang="en-US" sz="1900" dirty="0">
                <a:latin typeface="Bell MT" panose="02020503060305020303" pitchFamily="18" charset="0"/>
              </a:rPr>
              <a:t>Have completed a four-year college course of study and hold a baccalaureate degree from an institution accredited by a regional accrediting association by </a:t>
            </a:r>
            <a:r>
              <a:rPr lang="en-US" sz="1900">
                <a:latin typeface="Bell MT" panose="02020503060305020303" pitchFamily="18" charset="0"/>
              </a:rPr>
              <a:t>August 2025</a:t>
            </a:r>
            <a:endParaRPr lang="en-US" sz="1900" dirty="0">
              <a:latin typeface="Bell MT" panose="02020503060305020303" pitchFamily="18" charset="0"/>
            </a:endParaRPr>
          </a:p>
          <a:p>
            <a:r>
              <a:rPr lang="en-US" sz="1900" dirty="0">
                <a:latin typeface="Bell MT" panose="02020503060305020303" pitchFamily="18" charset="0"/>
              </a:rPr>
              <a:t>Have completed a liberal arts perspective (Note: Degrees completed after 1978 at a CSU or UC satisfy this requirement) </a:t>
            </a:r>
          </a:p>
          <a:p>
            <a:endParaRPr lang="en-US" sz="1900" dirty="0">
              <a:latin typeface="Bell MT" panose="02020503060305020303" pitchFamily="18" charset="0"/>
            </a:endParaRPr>
          </a:p>
        </p:txBody>
      </p:sp>
      <p:sp>
        <p:nvSpPr>
          <p:cNvPr id="4" name="Content Placeholder 3"/>
          <p:cNvSpPr>
            <a:spLocks noGrp="1"/>
          </p:cNvSpPr>
          <p:nvPr>
            <p:ph sz="half" idx="2"/>
          </p:nvPr>
        </p:nvSpPr>
        <p:spPr>
          <a:xfrm>
            <a:off x="4648200" y="1472606"/>
            <a:ext cx="4038600" cy="4525963"/>
          </a:xfrm>
        </p:spPr>
        <p:txBody>
          <a:bodyPr>
            <a:normAutofit/>
          </a:bodyPr>
          <a:lstStyle/>
          <a:p>
            <a:r>
              <a:rPr lang="en-US" sz="1900" dirty="0">
                <a:latin typeface="Bell MT" panose="02020503060305020303" pitchFamily="18" charset="0"/>
              </a:rPr>
              <a:t>Have passed an approved lower or upper division course in statistics with a grade of “C” (not C-) or better by August before Fall semester</a:t>
            </a:r>
          </a:p>
          <a:p>
            <a:r>
              <a:rPr lang="en-US" sz="1900" dirty="0">
                <a:latin typeface="Bell MT" panose="02020503060305020303" pitchFamily="18" charset="0"/>
              </a:rPr>
              <a:t>Have passed an approved lower or upper division biology course that includes human biology content passed with a “C” (not C-) or better  by August before Fall semester</a:t>
            </a:r>
          </a:p>
          <a:p>
            <a:endParaRPr lang="en-US" sz="1900" dirty="0">
              <a:latin typeface="Bell MT" panose="02020503060305020303" pitchFamily="18" charset="0"/>
            </a:endParaRPr>
          </a:p>
        </p:txBody>
      </p:sp>
    </p:spTree>
    <p:extLst>
      <p:ext uri="{BB962C8B-B14F-4D97-AF65-F5344CB8AC3E}">
        <p14:creationId xmlns:p14="http://schemas.microsoft.com/office/powerpoint/2010/main" val="387240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a:latin typeface="Britannic Bold" panose="020B0903060703020204" pitchFamily="34" charset="0"/>
              </a:rPr>
              <a:t>Advanced Standing Admission Requirements </a:t>
            </a:r>
          </a:p>
        </p:txBody>
      </p:sp>
      <p:sp>
        <p:nvSpPr>
          <p:cNvPr id="3" name="Content Placeholder 2"/>
          <p:cNvSpPr>
            <a:spLocks noGrp="1"/>
          </p:cNvSpPr>
          <p:nvPr>
            <p:ph idx="1"/>
          </p:nvPr>
        </p:nvSpPr>
        <p:spPr/>
        <p:txBody>
          <a:bodyPr>
            <a:normAutofit fontScale="92500" lnSpcReduction="10000"/>
          </a:bodyPr>
          <a:lstStyle/>
          <a:p>
            <a:r>
              <a:rPr lang="en-US" dirty="0">
                <a:latin typeface="Bell MT" panose="02020503060305020303" pitchFamily="18" charset="0"/>
              </a:rPr>
              <a:t>Applicants that are interested in applying for the Advanced Standing Program must have:</a:t>
            </a:r>
          </a:p>
          <a:p>
            <a:pPr lvl="1"/>
            <a:endParaRPr lang="en-US" dirty="0">
              <a:latin typeface="Bell MT" panose="02020503060305020303" pitchFamily="18" charset="0"/>
            </a:endParaRPr>
          </a:p>
          <a:p>
            <a:pPr lvl="1"/>
            <a:r>
              <a:rPr lang="en-US" dirty="0">
                <a:latin typeface="Bell MT" panose="02020503060305020303" pitchFamily="18" charset="0"/>
              </a:rPr>
              <a:t>Graduated from a CSWE-BSW program within the last five years </a:t>
            </a:r>
          </a:p>
          <a:p>
            <a:pPr lvl="1"/>
            <a:endParaRPr lang="en-US" dirty="0">
              <a:latin typeface="Bell MT" panose="02020503060305020303" pitchFamily="18" charset="0"/>
            </a:endParaRPr>
          </a:p>
          <a:p>
            <a:pPr lvl="1"/>
            <a:r>
              <a:rPr lang="en-US" dirty="0">
                <a:latin typeface="Bell MT" panose="02020503060305020303" pitchFamily="18" charset="0"/>
              </a:rPr>
              <a:t>A cumulative GPA of 3.5</a:t>
            </a:r>
          </a:p>
          <a:p>
            <a:pPr lvl="1"/>
            <a:endParaRPr lang="en-US" dirty="0">
              <a:latin typeface="Bell MT" panose="02020503060305020303" pitchFamily="18" charset="0"/>
            </a:endParaRPr>
          </a:p>
          <a:p>
            <a:pPr lvl="1"/>
            <a:r>
              <a:rPr lang="en-US" dirty="0">
                <a:latin typeface="Bell MT" panose="02020503060305020303" pitchFamily="18" charset="0"/>
              </a:rPr>
              <a:t>Additional references from your Field Instructor and Field Liaison (these will be requested after you submit your MSW application)</a:t>
            </a:r>
          </a:p>
          <a:p>
            <a:pPr marL="342900" lvl="1" indent="0">
              <a:buNone/>
            </a:pPr>
            <a:endParaRPr lang="en-US" dirty="0">
              <a:latin typeface="Bell MT" panose="02020503060305020303" pitchFamily="18" charset="0"/>
            </a:endParaRPr>
          </a:p>
          <a:p>
            <a:pPr marL="42862" indent="0">
              <a:buNone/>
            </a:pPr>
            <a:r>
              <a:rPr lang="en-US" dirty="0">
                <a:latin typeface="Bell MT" panose="02020503060305020303" pitchFamily="18" charset="0"/>
              </a:rPr>
              <a:t>*</a:t>
            </a:r>
            <a:r>
              <a:rPr lang="en-US" sz="2000" dirty="0">
                <a:latin typeface="Bell MT" panose="02020503060305020303" pitchFamily="18" charset="0"/>
              </a:rPr>
              <a:t>Summer Intensive Program (SIP) students cannot apply for Fall Advanced Standing Program until following Fall (SIP can apply for 2 year program)</a:t>
            </a:r>
            <a:endParaRPr lang="en-US" dirty="0">
              <a:latin typeface="Bell MT" panose="02020503060305020303" pitchFamily="18" charset="0"/>
            </a:endParaRPr>
          </a:p>
        </p:txBody>
      </p:sp>
    </p:spTree>
    <p:extLst>
      <p:ext uri="{BB962C8B-B14F-4D97-AF65-F5344CB8AC3E}">
        <p14:creationId xmlns:p14="http://schemas.microsoft.com/office/powerpoint/2010/main" val="69461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0322-F449-496C-B389-65F10EDE5990}"/>
              </a:ext>
            </a:extLst>
          </p:cNvPr>
          <p:cNvSpPr>
            <a:spLocks noGrp="1"/>
          </p:cNvSpPr>
          <p:nvPr>
            <p:ph type="title"/>
          </p:nvPr>
        </p:nvSpPr>
        <p:spPr>
          <a:xfrm>
            <a:off x="457200" y="0"/>
            <a:ext cx="8229600" cy="1143000"/>
          </a:xfrm>
        </p:spPr>
        <p:txBody>
          <a:bodyPr>
            <a:normAutofit fontScale="90000"/>
          </a:bodyPr>
          <a:lstStyle/>
          <a:p>
            <a:r>
              <a:rPr lang="en-US" sz="4000" dirty="0">
                <a:latin typeface="Britannic Bold" panose="020B0903060703020204" pitchFamily="34" charset="0"/>
              </a:rPr>
              <a:t>Admissions Process </a:t>
            </a:r>
            <a:br>
              <a:rPr lang="en-US" sz="4000" dirty="0">
                <a:latin typeface="Britannic Bold" panose="020B0903060703020204" pitchFamily="34" charset="0"/>
              </a:rPr>
            </a:br>
            <a:r>
              <a:rPr lang="en-US" sz="4000" dirty="0">
                <a:latin typeface="Britannic Bold" panose="020B0903060703020204" pitchFamily="34" charset="0"/>
              </a:rPr>
              <a:t>(First Step) </a:t>
            </a:r>
          </a:p>
        </p:txBody>
      </p:sp>
      <p:sp>
        <p:nvSpPr>
          <p:cNvPr id="3" name="Content Placeholder 2">
            <a:extLst>
              <a:ext uri="{FF2B5EF4-FFF2-40B4-BE49-F238E27FC236}">
                <a16:creationId xmlns:a16="http://schemas.microsoft.com/office/drawing/2014/main" id="{49825888-F57E-4FFD-A507-7BBC7641702B}"/>
              </a:ext>
            </a:extLst>
          </p:cNvPr>
          <p:cNvSpPr>
            <a:spLocks noGrp="1"/>
          </p:cNvSpPr>
          <p:nvPr>
            <p:ph idx="1"/>
          </p:nvPr>
        </p:nvSpPr>
        <p:spPr>
          <a:xfrm>
            <a:off x="457200" y="976726"/>
            <a:ext cx="8229600" cy="3867343"/>
          </a:xfrm>
        </p:spPr>
        <p:txBody>
          <a:bodyPr>
            <a:normAutofit/>
          </a:bodyPr>
          <a:lstStyle/>
          <a:p>
            <a:r>
              <a:rPr lang="en-US" dirty="0">
                <a:latin typeface="Bell MT" panose="02020503060305020303" pitchFamily="18" charset="0"/>
              </a:rPr>
              <a:t>Complete Cal State application </a:t>
            </a:r>
          </a:p>
          <a:p>
            <a:r>
              <a:rPr lang="en-US" sz="1800" dirty="0">
                <a:latin typeface="Bell MT" panose="02020503060305020303" pitchFamily="18" charset="0"/>
              </a:rPr>
              <a:t>This is to apply to the University and is application 1 of 2</a:t>
            </a:r>
          </a:p>
          <a:p>
            <a:pPr lvl="1"/>
            <a:r>
              <a:rPr lang="en-US" sz="1800" dirty="0">
                <a:latin typeface="Bell MT" panose="02020503060305020303" pitchFamily="18" charset="0"/>
              </a:rPr>
              <a:t>Applicants that completed their Bachelor’s degree at CSUS will still need to complete a new application to the university </a:t>
            </a:r>
          </a:p>
          <a:p>
            <a:pPr lvl="1"/>
            <a:r>
              <a:rPr lang="en-US" sz="1800" dirty="0">
                <a:latin typeface="Bell MT" panose="02020503060305020303" pitchFamily="18" charset="0"/>
              </a:rPr>
              <a:t>Submit you reference e-mails and names here </a:t>
            </a:r>
          </a:p>
          <a:p>
            <a:pPr lvl="1"/>
            <a:r>
              <a:rPr lang="en-US" sz="1800" dirty="0">
                <a:latin typeface="Bell MT" panose="02020503060305020303" pitchFamily="18" charset="0"/>
              </a:rPr>
              <a:t>If needed submit Liberal Arts form here </a:t>
            </a:r>
          </a:p>
          <a:p>
            <a:pPr lvl="1"/>
            <a:r>
              <a:rPr lang="en-US" sz="1800" dirty="0">
                <a:latin typeface="Bell MT" panose="02020503060305020303" pitchFamily="18" charset="0"/>
              </a:rPr>
              <a:t>Personal statement is NOT required </a:t>
            </a:r>
            <a:endParaRPr lang="en-US" sz="1800" dirty="0">
              <a:effectLst/>
              <a:latin typeface="Bell MT" panose="02020503060305020303" pitchFamily="18" charset="0"/>
              <a:ea typeface="Calibri" panose="020F0502020204030204" pitchFamily="34" charset="0"/>
              <a:cs typeface="Times New Roman" panose="02020603050405020304" pitchFamily="18" charset="0"/>
            </a:endParaRPr>
          </a:p>
          <a:p>
            <a:r>
              <a:rPr lang="en-US" sz="2000" dirty="0">
                <a:effectLst/>
                <a:latin typeface="Bell MT" panose="02020503060305020303" pitchFamily="18" charset="0"/>
                <a:ea typeface="Calibri" panose="020F0502020204030204" pitchFamily="34" charset="0"/>
                <a:cs typeface="Times New Roman" panose="02020603050405020304" pitchFamily="18" charset="0"/>
              </a:rPr>
              <a:t>Once you complete the application you will receive an email from the Office of Graduate Studies to set up your </a:t>
            </a:r>
            <a:r>
              <a:rPr lang="en-US" sz="2000" dirty="0" err="1">
                <a:effectLst/>
                <a:latin typeface="Bell MT" panose="02020503060305020303" pitchFamily="18" charset="0"/>
                <a:ea typeface="Calibri" panose="020F0502020204030204" pitchFamily="34" charset="0"/>
                <a:cs typeface="Times New Roman" panose="02020603050405020304" pitchFamily="18" charset="0"/>
              </a:rPr>
              <a:t>SacLink</a:t>
            </a:r>
            <a:r>
              <a:rPr lang="en-US" sz="2000" dirty="0">
                <a:effectLst/>
                <a:latin typeface="Bell MT" panose="02020503060305020303" pitchFamily="18" charset="0"/>
                <a:ea typeface="Calibri" panose="020F0502020204030204" pitchFamily="34" charset="0"/>
                <a:cs typeface="Times New Roman" panose="02020603050405020304" pitchFamily="18" charset="0"/>
              </a:rPr>
              <a:t> account and student CSUS e-mail. This process can take several days and you may need to check your junk/spam folder for the e-mail</a:t>
            </a:r>
            <a:endParaRPr lang="en-US" sz="2800" dirty="0">
              <a:latin typeface="Bell MT" panose="02020503060305020303" pitchFamily="18" charset="0"/>
            </a:endParaRPr>
          </a:p>
        </p:txBody>
      </p:sp>
      <p:pic>
        <p:nvPicPr>
          <p:cNvPr id="4" name="Picture 3">
            <a:extLst>
              <a:ext uri="{FF2B5EF4-FFF2-40B4-BE49-F238E27FC236}">
                <a16:creationId xmlns:a16="http://schemas.microsoft.com/office/drawing/2014/main" id="{80B44150-BAC0-490E-8726-0CE0E143B163}"/>
              </a:ext>
            </a:extLst>
          </p:cNvPr>
          <p:cNvPicPr/>
          <p:nvPr/>
        </p:nvPicPr>
        <p:blipFill>
          <a:blip r:embed="rId2"/>
          <a:stretch>
            <a:fillRect/>
          </a:stretch>
        </p:blipFill>
        <p:spPr>
          <a:xfrm>
            <a:off x="7912100" y="274638"/>
            <a:ext cx="774700" cy="774700"/>
          </a:xfrm>
          <a:prstGeom prst="rect">
            <a:avLst/>
          </a:prstGeom>
        </p:spPr>
      </p:pic>
      <p:sp>
        <p:nvSpPr>
          <p:cNvPr id="5" name="TextBox 4">
            <a:extLst>
              <a:ext uri="{FF2B5EF4-FFF2-40B4-BE49-F238E27FC236}">
                <a16:creationId xmlns:a16="http://schemas.microsoft.com/office/drawing/2014/main" id="{40E1774F-7CCF-49DF-85BF-E10AF75AF2DA}"/>
              </a:ext>
            </a:extLst>
          </p:cNvPr>
          <p:cNvSpPr txBox="1"/>
          <p:nvPr/>
        </p:nvSpPr>
        <p:spPr>
          <a:xfrm>
            <a:off x="7399091" y="1124125"/>
            <a:ext cx="1627464" cy="253916"/>
          </a:xfrm>
          <a:prstGeom prst="rect">
            <a:avLst/>
          </a:prstGeom>
          <a:noFill/>
        </p:spPr>
        <p:txBody>
          <a:bodyPr wrap="square" rtlCol="0">
            <a:spAutoFit/>
          </a:bodyPr>
          <a:lstStyle/>
          <a:p>
            <a:r>
              <a:rPr lang="en-US" sz="1050">
                <a:solidFill>
                  <a:schemeClr val="bg1"/>
                </a:solidFill>
              </a:rPr>
              <a:t>Office of Graduate Studies</a:t>
            </a:r>
          </a:p>
        </p:txBody>
      </p:sp>
    </p:spTree>
    <p:extLst>
      <p:ext uri="{BB962C8B-B14F-4D97-AF65-F5344CB8AC3E}">
        <p14:creationId xmlns:p14="http://schemas.microsoft.com/office/powerpoint/2010/main" val="3045165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a:latin typeface="Britannic Bold" panose="020B0903060703020204" pitchFamily="34" charset="0"/>
              </a:rPr>
              <a:t>Admissions Process </a:t>
            </a:r>
            <a:br>
              <a:rPr lang="en-US" sz="4000">
                <a:latin typeface="Britannic Bold" panose="020B0903060703020204" pitchFamily="34" charset="0"/>
              </a:rPr>
            </a:br>
            <a:r>
              <a:rPr lang="en-US" sz="4000">
                <a:latin typeface="Britannic Bold" panose="020B0903060703020204" pitchFamily="34" charset="0"/>
              </a:rPr>
              <a:t>(Second Step)</a:t>
            </a:r>
          </a:p>
        </p:txBody>
      </p:sp>
      <p:sp>
        <p:nvSpPr>
          <p:cNvPr id="4" name="Content Placeholder 3">
            <a:extLst>
              <a:ext uri="{FF2B5EF4-FFF2-40B4-BE49-F238E27FC236}">
                <a16:creationId xmlns:a16="http://schemas.microsoft.com/office/drawing/2014/main" id="{1644A1EC-3E58-4B2F-BAA4-1E524451D12B}"/>
              </a:ext>
            </a:extLst>
          </p:cNvPr>
          <p:cNvSpPr>
            <a:spLocks noGrp="1"/>
          </p:cNvSpPr>
          <p:nvPr>
            <p:ph idx="1"/>
          </p:nvPr>
        </p:nvSpPr>
        <p:spPr/>
        <p:txBody>
          <a:bodyPr/>
          <a:lstStyle/>
          <a:p>
            <a:r>
              <a:rPr lang="en-US" dirty="0">
                <a:latin typeface="Bell MT" panose="02020503060305020303" pitchFamily="18" charset="0"/>
              </a:rPr>
              <a:t>Complete the Cheat Sheet (</a:t>
            </a:r>
            <a:r>
              <a:rPr lang="en-US" dirty="0">
                <a:latin typeface="Bell MT" panose="02020503060305020303" pitchFamily="18" charset="0"/>
                <a:hlinkClick r:id="rId2"/>
              </a:rPr>
              <a:t>link</a:t>
            </a:r>
            <a:r>
              <a:rPr lang="en-US" dirty="0">
                <a:latin typeface="Bell MT" panose="02020503060305020303" pitchFamily="18" charset="0"/>
              </a:rPr>
              <a:t>) application to copy and paste into the Supplemental MSW application.</a:t>
            </a:r>
          </a:p>
          <a:p>
            <a:r>
              <a:rPr lang="en-US" dirty="0">
                <a:latin typeface="Bell MT" panose="02020503060305020303" pitchFamily="18" charset="0"/>
              </a:rPr>
              <a:t>Complete the supplemental MSW application –</a:t>
            </a:r>
          </a:p>
          <a:p>
            <a:endParaRPr lang="en-US" sz="2000" dirty="0">
              <a:latin typeface="Bell MT" panose="02020503060305020303" pitchFamily="18" charset="0"/>
            </a:endParaRPr>
          </a:p>
          <a:p>
            <a:r>
              <a:rPr lang="en-US" sz="2000" dirty="0">
                <a:latin typeface="Bell MT" panose="02020503060305020303" pitchFamily="18" charset="0"/>
              </a:rPr>
              <a:t>This is how to apply to the School of Social Work and MSW application</a:t>
            </a:r>
          </a:p>
          <a:p>
            <a:pPr lvl="1"/>
            <a:r>
              <a:rPr lang="en-US" sz="1600" dirty="0" err="1">
                <a:effectLst/>
                <a:latin typeface="Bell MT" panose="02020503060305020303" pitchFamily="18" charset="0"/>
                <a:ea typeface="Calibri" panose="020F0502020204030204" pitchFamily="34" charset="0"/>
                <a:cs typeface="Times New Roman" panose="02020603050405020304" pitchFamily="18" charset="0"/>
              </a:rPr>
              <a:t>SacLink</a:t>
            </a:r>
            <a:r>
              <a:rPr lang="en-US" sz="1600" dirty="0">
                <a:effectLst/>
                <a:latin typeface="Bell MT" panose="02020503060305020303" pitchFamily="18" charset="0"/>
                <a:ea typeface="Calibri" panose="020F0502020204030204" pitchFamily="34" charset="0"/>
                <a:cs typeface="Times New Roman" panose="02020603050405020304" pitchFamily="18" charset="0"/>
              </a:rPr>
              <a:t> account is required to log in for the application</a:t>
            </a:r>
            <a:endParaRPr lang="en-US" sz="2000" dirty="0">
              <a:latin typeface="Bell MT" panose="02020503060305020303" pitchFamily="18" charset="0"/>
            </a:endParaRPr>
          </a:p>
        </p:txBody>
      </p:sp>
      <p:pic>
        <p:nvPicPr>
          <p:cNvPr id="3" name="Picture 2">
            <a:extLst>
              <a:ext uri="{FF2B5EF4-FFF2-40B4-BE49-F238E27FC236}">
                <a16:creationId xmlns:a16="http://schemas.microsoft.com/office/drawing/2014/main" id="{59C51578-E90E-4DF1-BAF7-A1BB699CD69A}"/>
              </a:ext>
            </a:extLst>
          </p:cNvPr>
          <p:cNvPicPr>
            <a:picLocks noChangeAspect="1"/>
          </p:cNvPicPr>
          <p:nvPr/>
        </p:nvPicPr>
        <p:blipFill>
          <a:blip r:embed="rId3"/>
          <a:stretch>
            <a:fillRect/>
          </a:stretch>
        </p:blipFill>
        <p:spPr>
          <a:xfrm>
            <a:off x="7819542" y="85794"/>
            <a:ext cx="867257" cy="847379"/>
          </a:xfrm>
          <a:prstGeom prst="rect">
            <a:avLst/>
          </a:prstGeom>
        </p:spPr>
      </p:pic>
      <p:sp>
        <p:nvSpPr>
          <p:cNvPr id="6" name="TextBox 5">
            <a:extLst>
              <a:ext uri="{FF2B5EF4-FFF2-40B4-BE49-F238E27FC236}">
                <a16:creationId xmlns:a16="http://schemas.microsoft.com/office/drawing/2014/main" id="{6E551382-CB4F-4D84-AD6A-B75D5858521D}"/>
              </a:ext>
            </a:extLst>
          </p:cNvPr>
          <p:cNvSpPr txBox="1"/>
          <p:nvPr/>
        </p:nvSpPr>
        <p:spPr>
          <a:xfrm>
            <a:off x="7569059" y="931072"/>
            <a:ext cx="1841383" cy="369332"/>
          </a:xfrm>
          <a:prstGeom prst="rect">
            <a:avLst/>
          </a:prstGeom>
          <a:noFill/>
        </p:spPr>
        <p:txBody>
          <a:bodyPr wrap="square" rtlCol="0">
            <a:spAutoFit/>
          </a:bodyPr>
          <a:lstStyle/>
          <a:p>
            <a:r>
              <a:rPr lang="en-US" sz="1050">
                <a:solidFill>
                  <a:schemeClr val="bg1"/>
                </a:solidFill>
              </a:rPr>
              <a:t>MSW Application Page </a:t>
            </a:r>
            <a:r>
              <a:rPr lang="en-US">
                <a:solidFill>
                  <a:schemeClr val="bg1"/>
                </a:solidFill>
              </a:rPr>
              <a:t> </a:t>
            </a:r>
          </a:p>
        </p:txBody>
      </p:sp>
      <p:pic>
        <p:nvPicPr>
          <p:cNvPr id="5" name="Picture 4">
            <a:extLst>
              <a:ext uri="{FF2B5EF4-FFF2-40B4-BE49-F238E27FC236}">
                <a16:creationId xmlns:a16="http://schemas.microsoft.com/office/drawing/2014/main" id="{1E147643-E47F-4857-8C15-2D3A03A6B2CA}"/>
              </a:ext>
            </a:extLst>
          </p:cNvPr>
          <p:cNvPicPr>
            <a:picLocks noChangeAspect="1"/>
          </p:cNvPicPr>
          <p:nvPr/>
        </p:nvPicPr>
        <p:blipFill>
          <a:blip r:embed="rId4"/>
          <a:stretch>
            <a:fillRect/>
          </a:stretch>
        </p:blipFill>
        <p:spPr>
          <a:xfrm>
            <a:off x="868680" y="3924683"/>
            <a:ext cx="3891534" cy="2933317"/>
          </a:xfrm>
          <a:prstGeom prst="rect">
            <a:avLst/>
          </a:prstGeom>
        </p:spPr>
      </p:pic>
    </p:spTree>
    <p:extLst>
      <p:ext uri="{BB962C8B-B14F-4D97-AF65-F5344CB8AC3E}">
        <p14:creationId xmlns:p14="http://schemas.microsoft.com/office/powerpoint/2010/main" val="306859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ritannic Bold" panose="020B0903060703020204" pitchFamily="34" charset="0"/>
              </a:rPr>
              <a:t>MSW Application </a:t>
            </a:r>
          </a:p>
        </p:txBody>
      </p:sp>
      <p:sp>
        <p:nvSpPr>
          <p:cNvPr id="4" name="Text Placeholder 3"/>
          <p:cNvSpPr>
            <a:spLocks noGrp="1"/>
          </p:cNvSpPr>
          <p:nvPr>
            <p:ph sz="half" idx="2"/>
          </p:nvPr>
        </p:nvSpPr>
        <p:spPr>
          <a:xfrm>
            <a:off x="5919014" y="1423169"/>
            <a:ext cx="3098132" cy="3934970"/>
          </a:xfrm>
        </p:spPr>
        <p:txBody>
          <a:bodyPr vert="horz" lIns="91440" tIns="45720" rIns="91440" bIns="45720" rtlCol="0" anchor="t">
            <a:normAutofit fontScale="77500" lnSpcReduction="20000"/>
          </a:bodyPr>
          <a:lstStyle/>
          <a:p>
            <a:pPr marL="257175" indent="-257175">
              <a:buAutoNum type="arabicPeriod"/>
            </a:pPr>
            <a:r>
              <a:rPr lang="en-US" dirty="0">
                <a:latin typeface="Bell MT" panose="02020503060305020303" pitchFamily="18" charset="0"/>
                <a:cs typeface="Lucida Sans Unicode" panose="020B0602030504020204" pitchFamily="34" charset="0"/>
              </a:rPr>
              <a:t>Greyed out fields will be filled out when you insert your Cal State Apply ID (CAS ID)</a:t>
            </a:r>
            <a:br>
              <a:rPr lang="en-US" dirty="0">
                <a:latin typeface="Bell MT" panose="02020503060305020303" pitchFamily="18" charset="0"/>
                <a:cs typeface="Lucida Sans Unicode" panose="020B0602030504020204" pitchFamily="34" charset="0"/>
              </a:rPr>
            </a:br>
            <a:endParaRPr lang="en-US" dirty="0">
              <a:latin typeface="Bell MT" panose="02020503060305020303" pitchFamily="18" charset="0"/>
              <a:cs typeface="Lucida Sans Unicode" panose="020B0602030504020204" pitchFamily="34" charset="0"/>
            </a:endParaRPr>
          </a:p>
          <a:p>
            <a:pPr marL="257175" indent="-257175">
              <a:buAutoNum type="arabicPeriod"/>
            </a:pPr>
            <a:r>
              <a:rPr lang="en-US" dirty="0">
                <a:latin typeface="Bell MT" panose="02020503060305020303" pitchFamily="18" charset="0"/>
                <a:cs typeface="Lucida Sans Unicode" panose="020B0602030504020204" pitchFamily="34" charset="0"/>
              </a:rPr>
              <a:t>The application </a:t>
            </a:r>
            <a:r>
              <a:rPr lang="en-US" b="1" dirty="0">
                <a:solidFill>
                  <a:srgbClr val="00B050"/>
                </a:solidFill>
                <a:latin typeface="Bell MT" panose="02020503060305020303" pitchFamily="18" charset="0"/>
                <a:cs typeface="Lucida Sans Unicode" panose="020B0602030504020204" pitchFamily="34" charset="0"/>
              </a:rPr>
              <a:t>CANNOT BE SAVED</a:t>
            </a:r>
            <a:r>
              <a:rPr lang="en-US" dirty="0">
                <a:latin typeface="Bell MT" panose="02020503060305020303" pitchFamily="18" charset="0"/>
                <a:cs typeface="Lucida Sans Unicode" panose="020B0602030504020204" pitchFamily="34" charset="0"/>
              </a:rPr>
              <a:t> and must be finished </a:t>
            </a:r>
            <a:r>
              <a:rPr lang="en-US" b="1" dirty="0">
                <a:latin typeface="Bell MT" panose="02020503060305020303" pitchFamily="18" charset="0"/>
                <a:cs typeface="Lucida Sans Unicode" panose="020B0602030504020204" pitchFamily="34" charset="0"/>
              </a:rPr>
              <a:t>within 20 minutes </a:t>
            </a:r>
            <a:r>
              <a:rPr lang="en-US" dirty="0">
                <a:latin typeface="Bell MT" panose="02020503060305020303" pitchFamily="18" charset="0"/>
                <a:cs typeface="Lucida Sans Unicode" panose="020B0602030504020204" pitchFamily="34" charset="0"/>
              </a:rPr>
              <a:t>in one sitting. Please have all the required information ready before starting. </a:t>
            </a:r>
          </a:p>
          <a:p>
            <a:pPr marL="642620" lvl="1" indent="-342900">
              <a:buFont typeface="Arial" panose="020B0604020202020204" pitchFamily="34" charset="0"/>
              <a:buChar char="•"/>
            </a:pPr>
            <a:r>
              <a:rPr lang="en-US" dirty="0">
                <a:latin typeface="Bell MT" panose="02020503060305020303" pitchFamily="18" charset="0"/>
                <a:cs typeface="Lucida Sans Unicode" panose="020B0602030504020204" pitchFamily="34" charset="0"/>
              </a:rPr>
              <a:t>You can log into the application more than one time </a:t>
            </a:r>
          </a:p>
          <a:p>
            <a:pPr marL="642620" lvl="1" indent="-342900">
              <a:buFont typeface="Arial" panose="020B0604020202020204" pitchFamily="34" charset="0"/>
              <a:buChar char="•"/>
            </a:pPr>
            <a:r>
              <a:rPr lang="en-US" dirty="0">
                <a:latin typeface="Bell MT"/>
                <a:cs typeface="Lucida Sans Unicode"/>
              </a:rPr>
              <a:t>Check out the MSW "Cheat Sheet" for help on filling out the application (found on the MSW instructional PDF) </a:t>
            </a:r>
            <a:endParaRPr lang="en-US" dirty="0">
              <a:latin typeface="Bell MT" panose="02020503060305020303" pitchFamily="18" charset="0"/>
              <a:cs typeface="Lucida Sans Unicode" panose="020B0602030504020204" pitchFamily="34" charset="0"/>
            </a:endParaRPr>
          </a:p>
        </p:txBody>
      </p:sp>
      <p:pic>
        <p:nvPicPr>
          <p:cNvPr id="3" name="Picture 4">
            <a:extLst>
              <a:ext uri="{FF2B5EF4-FFF2-40B4-BE49-F238E27FC236}">
                <a16:creationId xmlns:a16="http://schemas.microsoft.com/office/drawing/2014/main" id="{591541EF-F784-59DB-4114-B9EF95D718EB}"/>
              </a:ext>
            </a:extLst>
          </p:cNvPr>
          <p:cNvPicPr>
            <a:picLocks noGrp="1" noChangeAspect="1"/>
          </p:cNvPicPr>
          <p:nvPr>
            <p:ph sz="half" idx="1"/>
          </p:nvPr>
        </p:nvPicPr>
        <p:blipFill>
          <a:blip r:embed="rId2"/>
          <a:stretch>
            <a:fillRect/>
          </a:stretch>
        </p:blipFill>
        <p:spPr>
          <a:xfrm>
            <a:off x="7466199" y="274638"/>
            <a:ext cx="710310" cy="710310"/>
          </a:xfrm>
        </p:spPr>
      </p:pic>
      <p:sp>
        <p:nvSpPr>
          <p:cNvPr id="5" name="TextBox 4">
            <a:extLst>
              <a:ext uri="{FF2B5EF4-FFF2-40B4-BE49-F238E27FC236}">
                <a16:creationId xmlns:a16="http://schemas.microsoft.com/office/drawing/2014/main" id="{783A597E-BC17-2F02-9BD9-B353F0D487F6}"/>
              </a:ext>
            </a:extLst>
          </p:cNvPr>
          <p:cNvSpPr txBox="1"/>
          <p:nvPr/>
        </p:nvSpPr>
        <p:spPr>
          <a:xfrm>
            <a:off x="6624429" y="998882"/>
            <a:ext cx="238539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chemeClr val="bg1"/>
                </a:solidFill>
                <a:cs typeface="Calibri"/>
              </a:rPr>
              <a:t>MSW Application Instructions </a:t>
            </a:r>
            <a:endParaRPr lang="en-US" sz="1400">
              <a:solidFill>
                <a:schemeClr val="bg1"/>
              </a:solidFill>
            </a:endParaRPr>
          </a:p>
        </p:txBody>
      </p:sp>
      <p:pic>
        <p:nvPicPr>
          <p:cNvPr id="9" name="Picture 8">
            <a:extLst>
              <a:ext uri="{FF2B5EF4-FFF2-40B4-BE49-F238E27FC236}">
                <a16:creationId xmlns:a16="http://schemas.microsoft.com/office/drawing/2014/main" id="{6BE7E6E2-2530-4B17-8F0E-B36306B3442C}"/>
              </a:ext>
            </a:extLst>
          </p:cNvPr>
          <p:cNvPicPr>
            <a:picLocks noChangeAspect="1"/>
          </p:cNvPicPr>
          <p:nvPr/>
        </p:nvPicPr>
        <p:blipFill>
          <a:blip r:embed="rId3"/>
          <a:stretch>
            <a:fillRect/>
          </a:stretch>
        </p:blipFill>
        <p:spPr>
          <a:xfrm>
            <a:off x="35512" y="1534148"/>
            <a:ext cx="5960165" cy="3043399"/>
          </a:xfrm>
          <a:prstGeom prst="rect">
            <a:avLst/>
          </a:prstGeom>
        </p:spPr>
      </p:pic>
    </p:spTree>
    <p:extLst>
      <p:ext uri="{BB962C8B-B14F-4D97-AF65-F5344CB8AC3E}">
        <p14:creationId xmlns:p14="http://schemas.microsoft.com/office/powerpoint/2010/main" val="1063030304"/>
      </p:ext>
    </p:extLst>
  </p:cSld>
  <p:clrMapOvr>
    <a:masterClrMapping/>
  </p:clrMapOvr>
</p:sld>
</file>

<file path=ppt/theme/theme1.xml><?xml version="1.0" encoding="utf-8"?>
<a:theme xmlns:a="http://schemas.openxmlformats.org/drawingml/2006/main" name="Theme1">
  <a:themeElements>
    <a:clrScheme name="Custom 2">
      <a:dk1>
        <a:srgbClr val="0B3D29"/>
      </a:dk1>
      <a:lt1>
        <a:sysClr val="window" lastClr="FFFFFF"/>
      </a:lt1>
      <a:dk2>
        <a:srgbClr val="147242"/>
      </a:dk2>
      <a:lt2>
        <a:srgbClr val="E4E0B8"/>
      </a:lt2>
      <a:accent1>
        <a:srgbClr val="DEA924"/>
      </a:accent1>
      <a:accent2>
        <a:srgbClr val="701851"/>
      </a:accent2>
      <a:accent3>
        <a:srgbClr val="B6521F"/>
      </a:accent3>
      <a:accent4>
        <a:srgbClr val="4CAE3D"/>
      </a:accent4>
      <a:accent5>
        <a:srgbClr val="D28423"/>
      </a:accent5>
      <a:accent6>
        <a:srgbClr val="F5BB24"/>
      </a:accent6>
      <a:hlink>
        <a:srgbClr val="1C9B40"/>
      </a:hlink>
      <a:folHlink>
        <a:srgbClr val="FAAA2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AC01AB0C-946E-455E-A571-56C10836C3A6}" vid="{954BE299-2DB4-48DD-9E7E-DD82D64D451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4F6BBC651EA344871A1D0003EF58E2" ma:contentTypeVersion="4" ma:contentTypeDescription="Create a new document." ma:contentTypeScope="" ma:versionID="118fb8d00b95634a3edd533f611f11af">
  <xsd:schema xmlns:xsd="http://www.w3.org/2001/XMLSchema" xmlns:xs="http://www.w3.org/2001/XMLSchema" xmlns:p="http://schemas.microsoft.com/office/2006/metadata/properties" xmlns:ns2="fa1bc870-09b2-4fcb-895f-03644f9847b6" targetNamespace="http://schemas.microsoft.com/office/2006/metadata/properties" ma:root="true" ma:fieldsID="3c7a09a8ece4c56104813ec3ce727595" ns2:_="">
    <xsd:import namespace="fa1bc870-09b2-4fcb-895f-03644f9847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1bc870-09b2-4fcb-895f-03644f9847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D295CF-178C-49C5-A664-5808D44D2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1bc870-09b2-4fcb-895f-03644f984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610A63-9DB1-43D9-B946-E7B5F21C90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12291</TotalTime>
  <Words>2933</Words>
  <Application>Microsoft Office PowerPoint</Application>
  <PresentationFormat>On-screen Show (4:3)</PresentationFormat>
  <Paragraphs>309</Paragraphs>
  <Slides>40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Bell MT</vt:lpstr>
      <vt:lpstr>Britannic Bold</vt:lpstr>
      <vt:lpstr>Calibri</vt:lpstr>
      <vt:lpstr>Courier New</vt:lpstr>
      <vt:lpstr>Lucida Sans Unicode</vt:lpstr>
      <vt:lpstr>Tahoma</vt:lpstr>
      <vt:lpstr>Times New Roman</vt:lpstr>
      <vt:lpstr>Wingdings</vt:lpstr>
      <vt:lpstr>Theme1</vt:lpstr>
      <vt:lpstr>Master of Social Work  (MSW) Program</vt:lpstr>
      <vt:lpstr>History of the School of Social Work (Established 1964)  </vt:lpstr>
      <vt:lpstr>Anti-Racism, Diversity, Equity, &amp; Inclusion (ADEI) Statement</vt:lpstr>
      <vt:lpstr>Where are MSW Graduates Now?  </vt:lpstr>
      <vt:lpstr>Admissions Requirements </vt:lpstr>
      <vt:lpstr>Advanced Standing Admission Requirements </vt:lpstr>
      <vt:lpstr>Admissions Process  (First Step) </vt:lpstr>
      <vt:lpstr>Admissions Process  (Second Step)</vt:lpstr>
      <vt:lpstr>MSW Application </vt:lpstr>
      <vt:lpstr>MSW Application </vt:lpstr>
      <vt:lpstr>MSW Application “Cheat Sheet”</vt:lpstr>
      <vt:lpstr>MSW Application/Evaluation </vt:lpstr>
      <vt:lpstr>Program Structures</vt:lpstr>
      <vt:lpstr>Advanced Standing </vt:lpstr>
      <vt:lpstr>Two Year Program (Title IV-E included)  </vt:lpstr>
      <vt:lpstr>Three Year Program  (Available for Applying for Fall 2027) </vt:lpstr>
      <vt:lpstr>MSW Specializations </vt:lpstr>
      <vt:lpstr>Behavioral Health Specialization</vt:lpstr>
      <vt:lpstr>Behavioral Health Specialization  Recommended Electives</vt:lpstr>
      <vt:lpstr>Health &amp; Aging Specialization</vt:lpstr>
      <vt:lpstr>Health &amp; Aging Specialization  Recommended Electives </vt:lpstr>
      <vt:lpstr>Children &amp; Families Specialization </vt:lpstr>
      <vt:lpstr>Children &amp; Families Specialization  Recommended Electives </vt:lpstr>
      <vt:lpstr>Other Electives</vt:lpstr>
      <vt:lpstr>Other Options </vt:lpstr>
      <vt:lpstr>Financial Aid </vt:lpstr>
      <vt:lpstr>PowerPoint Presentation</vt:lpstr>
      <vt:lpstr>Title IV-E Stipend Program: Pipeline to Child Welfare System </vt:lpstr>
      <vt:lpstr>Title IV-E Stipend Program </vt:lpstr>
      <vt:lpstr>Title IV-E Stipend Program </vt:lpstr>
      <vt:lpstr>Title IV-E Admissions Process</vt:lpstr>
      <vt:lpstr>Title IV-E Stipend Program</vt:lpstr>
      <vt:lpstr>Additional Stipends like Title IV-E</vt:lpstr>
      <vt:lpstr>Field Practicum  </vt:lpstr>
      <vt:lpstr>Mission of Field Practicums​</vt:lpstr>
      <vt:lpstr>What is a SW Field Practicum?​</vt:lpstr>
      <vt:lpstr>Field Requirements ​</vt:lpstr>
      <vt:lpstr>Deadlines</vt:lpstr>
      <vt:lpstr>Accepted or Denied?</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of Social Work  (MSW) Program</dc:title>
  <dc:creator>Arguello, Tyler</dc:creator>
  <cp:lastModifiedBy>Vu, Serena</cp:lastModifiedBy>
  <cp:revision>48</cp:revision>
  <dcterms:created xsi:type="dcterms:W3CDTF">2019-09-06T18:51:50Z</dcterms:created>
  <dcterms:modified xsi:type="dcterms:W3CDTF">2024-11-27T22:46:19Z</dcterms:modified>
</cp:coreProperties>
</file>